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rawings/drawing1.xml" ContentType="application/vnd.openxmlformats-officedocument.drawingml.chartshapes+xml"/>
  <Override PartName="/ppt/charts/chart8.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89.jpg" ContentType="image/jpg"/>
  <Override PartName="/ppt/media/image91.jpg" ContentType="image/jpg"/>
  <Override PartName="/ppt/media/image92.jpg" ContentType="image/jpg"/>
  <Override PartName="/ppt/media/image94.jpg" ContentType="image/jpg"/>
  <Override PartName="/ppt/media/image96.jpg" ContentType="image/jpg"/>
  <Override PartName="/ppt/media/image98.jpg" ContentType="image/jpg"/>
  <Override PartName="/ppt/media/image100.jpg" ContentType="image/jpg"/>
  <Override PartName="/ppt/media/image102.jpg" ContentType="image/jpg"/>
  <Override PartName="/ppt/media/image108.jpg" ContentType="image/jpg"/>
  <Override PartName="/ppt/media/image123.jpg" ContentType="image/jpg"/>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4.xml" ContentType="application/vnd.openxmlformats-officedocument.presentationml.notesSlid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charts/chart1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Lst>
  <p:notesMasterIdLst>
    <p:notesMasterId r:id="rId139"/>
  </p:notesMasterIdLst>
  <p:sldIdLst>
    <p:sldId id="631" r:id="rId2"/>
    <p:sldId id="838" r:id="rId3"/>
    <p:sldId id="632" r:id="rId4"/>
    <p:sldId id="870" r:id="rId5"/>
    <p:sldId id="830" r:id="rId6"/>
    <p:sldId id="844" r:id="rId7"/>
    <p:sldId id="846" r:id="rId8"/>
    <p:sldId id="837" r:id="rId9"/>
    <p:sldId id="951" r:id="rId10"/>
    <p:sldId id="842" r:id="rId11"/>
    <p:sldId id="952" r:id="rId12"/>
    <p:sldId id="841" r:id="rId13"/>
    <p:sldId id="953" r:id="rId14"/>
    <p:sldId id="1084" r:id="rId15"/>
    <p:sldId id="954" r:id="rId16"/>
    <p:sldId id="849" r:id="rId17"/>
    <p:sldId id="839" r:id="rId18"/>
    <p:sldId id="835" r:id="rId19"/>
    <p:sldId id="847" r:id="rId20"/>
    <p:sldId id="848" r:id="rId21"/>
    <p:sldId id="1106" r:id="rId22"/>
    <p:sldId id="1107" r:id="rId23"/>
    <p:sldId id="871" r:id="rId24"/>
    <p:sldId id="950" r:id="rId25"/>
    <p:sldId id="949" r:id="rId26"/>
    <p:sldId id="850" r:id="rId27"/>
    <p:sldId id="883" r:id="rId28"/>
    <p:sldId id="896" r:id="rId29"/>
    <p:sldId id="903" r:id="rId30"/>
    <p:sldId id="904" r:id="rId31"/>
    <p:sldId id="1086" r:id="rId32"/>
    <p:sldId id="1087" r:id="rId33"/>
    <p:sldId id="1088" r:id="rId34"/>
    <p:sldId id="910" r:id="rId35"/>
    <p:sldId id="916" r:id="rId36"/>
    <p:sldId id="932" r:id="rId37"/>
    <p:sldId id="905" r:id="rId38"/>
    <p:sldId id="1085" r:id="rId39"/>
    <p:sldId id="944" r:id="rId40"/>
    <p:sldId id="945" r:id="rId41"/>
    <p:sldId id="906" r:id="rId42"/>
    <p:sldId id="946" r:id="rId43"/>
    <p:sldId id="947" r:id="rId44"/>
    <p:sldId id="948" r:id="rId45"/>
    <p:sldId id="955" r:id="rId46"/>
    <p:sldId id="956" r:id="rId47"/>
    <p:sldId id="872" r:id="rId48"/>
    <p:sldId id="1125" r:id="rId49"/>
    <p:sldId id="1081" r:id="rId50"/>
    <p:sldId id="1082" r:id="rId51"/>
    <p:sldId id="1083" r:id="rId52"/>
    <p:sldId id="1126" r:id="rId53"/>
    <p:sldId id="1127" r:id="rId54"/>
    <p:sldId id="1128" r:id="rId55"/>
    <p:sldId id="1129" r:id="rId56"/>
    <p:sldId id="1130" r:id="rId57"/>
    <p:sldId id="1122" r:id="rId58"/>
    <p:sldId id="1123" r:id="rId59"/>
    <p:sldId id="1118" r:id="rId60"/>
    <p:sldId id="968" r:id="rId61"/>
    <p:sldId id="971" r:id="rId62"/>
    <p:sldId id="977" r:id="rId63"/>
    <p:sldId id="981" r:id="rId64"/>
    <p:sldId id="957" r:id="rId65"/>
    <p:sldId id="958" r:id="rId66"/>
    <p:sldId id="959" r:id="rId67"/>
    <p:sldId id="960" r:id="rId68"/>
    <p:sldId id="961" r:id="rId69"/>
    <p:sldId id="962" r:id="rId70"/>
    <p:sldId id="963" r:id="rId71"/>
    <p:sldId id="964" r:id="rId72"/>
    <p:sldId id="965" r:id="rId73"/>
    <p:sldId id="966" r:id="rId74"/>
    <p:sldId id="967" r:id="rId75"/>
    <p:sldId id="982" r:id="rId76"/>
    <p:sldId id="1018" r:id="rId77"/>
    <p:sldId id="1019" r:id="rId78"/>
    <p:sldId id="978" r:id="rId79"/>
    <p:sldId id="979" r:id="rId80"/>
    <p:sldId id="980" r:id="rId81"/>
    <p:sldId id="983" r:id="rId82"/>
    <p:sldId id="969" r:id="rId83"/>
    <p:sldId id="970" r:id="rId84"/>
    <p:sldId id="1024" r:id="rId85"/>
    <p:sldId id="1025" r:id="rId86"/>
    <p:sldId id="1040" r:id="rId87"/>
    <p:sldId id="1041" r:id="rId88"/>
    <p:sldId id="1042" r:id="rId89"/>
    <p:sldId id="1026" r:id="rId90"/>
    <p:sldId id="1039" r:id="rId91"/>
    <p:sldId id="1044" r:id="rId92"/>
    <p:sldId id="1033" r:id="rId93"/>
    <p:sldId id="1035" r:id="rId94"/>
    <p:sldId id="1037" r:id="rId95"/>
    <p:sldId id="972" r:id="rId96"/>
    <p:sldId id="973" r:id="rId97"/>
    <p:sldId id="974" r:id="rId98"/>
    <p:sldId id="975" r:id="rId99"/>
    <p:sldId id="976" r:id="rId100"/>
    <p:sldId id="1043" r:id="rId101"/>
    <p:sldId id="1066" r:id="rId102"/>
    <p:sldId id="1067" r:id="rId103"/>
    <p:sldId id="1068" r:id="rId104"/>
    <p:sldId id="1051" r:id="rId105"/>
    <p:sldId id="1055" r:id="rId106"/>
    <p:sldId id="1069" r:id="rId107"/>
    <p:sldId id="1070" r:id="rId108"/>
    <p:sldId id="985" r:id="rId109"/>
    <p:sldId id="1073" r:id="rId110"/>
    <p:sldId id="1072" r:id="rId111"/>
    <p:sldId id="1071" r:id="rId112"/>
    <p:sldId id="1010" r:id="rId113"/>
    <p:sldId id="873" r:id="rId114"/>
    <p:sldId id="1132" r:id="rId115"/>
    <p:sldId id="1131" r:id="rId116"/>
    <p:sldId id="1097" r:id="rId117"/>
    <p:sldId id="1090" r:id="rId118"/>
    <p:sldId id="1093" r:id="rId119"/>
    <p:sldId id="1119" r:id="rId120"/>
    <p:sldId id="1098" r:id="rId121"/>
    <p:sldId id="1100" r:id="rId122"/>
    <p:sldId id="1101" r:id="rId123"/>
    <p:sldId id="1104" r:id="rId124"/>
    <p:sldId id="854" r:id="rId125"/>
    <p:sldId id="862" r:id="rId126"/>
    <p:sldId id="863" r:id="rId127"/>
    <p:sldId id="864" r:id="rId128"/>
    <p:sldId id="867" r:id="rId129"/>
    <p:sldId id="1105" r:id="rId130"/>
    <p:sldId id="1102" r:id="rId131"/>
    <p:sldId id="1089" r:id="rId132"/>
    <p:sldId id="1103" r:id="rId133"/>
    <p:sldId id="1079" r:id="rId134"/>
    <p:sldId id="1074" r:id="rId135"/>
    <p:sldId id="1080" r:id="rId136"/>
    <p:sldId id="1076" r:id="rId137"/>
    <p:sldId id="1077" r:id="rId1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8000"/>
    <a:srgbClr val="66FF33"/>
    <a:srgbClr val="33CC33"/>
    <a:srgbClr val="CCFF99"/>
    <a:srgbClr val="CCFF66"/>
    <a:srgbClr val="99FF33"/>
    <a:srgbClr val="FF7C80"/>
    <a:srgbClr val="FF669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5928" autoAdjust="0"/>
  </p:normalViewPr>
  <p:slideViewPr>
    <p:cSldViewPr>
      <p:cViewPr varScale="1">
        <p:scale>
          <a:sx n="108" d="100"/>
          <a:sy n="108" d="100"/>
        </p:scale>
        <p:origin x="846" y="96"/>
      </p:cViewPr>
      <p:guideLst/>
    </p:cSldViewPr>
  </p:slideViewPr>
  <p:outlineViewPr>
    <p:cViewPr>
      <p:scale>
        <a:sx n="33" d="100"/>
        <a:sy n="33" d="100"/>
      </p:scale>
      <p:origin x="0" y="-7206"/>
    </p:cViewPr>
  </p:outlineViewPr>
  <p:notesTextViewPr>
    <p:cViewPr>
      <p:scale>
        <a:sx n="1" d="1"/>
        <a:sy n="1" d="1"/>
      </p:scale>
      <p:origin x="0" y="0"/>
    </p:cViewPr>
  </p:notesTextViewPr>
  <p:sorterViewPr>
    <p:cViewPr varScale="1">
      <p:scale>
        <a:sx n="100" d="100"/>
        <a:sy n="100" d="100"/>
      </p:scale>
      <p:origin x="0" y="-44646"/>
    </p:cViewPr>
  </p:sorterViewPr>
  <p:notesViewPr>
    <p:cSldViewPr>
      <p:cViewPr varScale="1">
        <p:scale>
          <a:sx n="79" d="100"/>
          <a:sy n="79" d="100"/>
        </p:scale>
        <p:origin x="3222" y="90"/>
      </p:cViewPr>
      <p:guideLst/>
    </p:cSldViewPr>
  </p:notesViewPr>
  <p:gridSpacing cx="38100" cy="381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C:\Users\fangfang.yu\Documents\FangfangYu\GOES-17\SRF\G17_SRF_ctrWav.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fangfang.yu\Documents\FangfangYu\GOES-17\SRF\G17_SRF_ctrWav.xlsx" TargetMode="External"/><Relationship Id="rId2" Type="http://schemas.microsoft.com/office/2011/relationships/chartColorStyle" Target="colors3.xml"/><Relationship Id="rId1" Type="http://schemas.microsoft.com/office/2011/relationships/chartStyle" Target="style3.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fangfang.yu\Documents\FangfangYu\GOES-17\SRF\G17_SRF_ctrWav.xlsx" TargetMode="External"/><Relationship Id="rId2" Type="http://schemas.microsoft.com/office/2011/relationships/chartColorStyle" Target="colors4.xml"/><Relationship Id="rId1" Type="http://schemas.microsoft.com/office/2011/relationships/chartStyle" Target="style4.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fangfang.yu\Documents\FangfangYu\GOES-17\SRF\G17_SRF_ctrWav.xlsx" TargetMode="External"/><Relationship Id="rId2" Type="http://schemas.microsoft.com/office/2011/relationships/chartColorStyle" Target="colors5.xml"/><Relationship Id="rId1" Type="http://schemas.microsoft.com/office/2011/relationships/chartStyle" Target="style5.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fangfang.yu\Documents\FangfangYu\GOES-17\SRF\G17_SRF_ctrWav.xlsx" TargetMode="External"/><Relationship Id="rId2" Type="http://schemas.microsoft.com/office/2011/relationships/chartColorStyle" Target="colors6.xml"/><Relationship Id="rId1" Type="http://schemas.microsoft.com/office/2011/relationships/chartStyle" Target="style6.xml"/></Relationships>
</file>

<file path=ppt/charts/_rels/chart2.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2-1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2-28.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xiangqiam.wu\Documents\5%20ABI\51%20Management\515%20Transition%20Handover\GOES-17\5158-17%20Full%20Validation\G17_ABI_Performance_Summary_2020-01-31.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xiangqiam.wu\Documents\5%20ABI\54%20Technical\542%20Radiometric\27%20Pcal\Predictive%20Calibration%20FPM%20Temperature%20Threshold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Signal-to-Noise Ratio (SNR) @100% (except for 0.64 Low). </a:t>
            </a:r>
            <a:r>
              <a:rPr lang="en-US" b="1" dirty="0"/>
              <a:t>Higher is better. </a:t>
            </a:r>
          </a:p>
        </c:rich>
      </c:tx>
      <c:layout/>
      <c:overlay val="0"/>
    </c:title>
    <c:autoTitleDeleted val="0"/>
    <c:plotArea>
      <c:layout/>
      <c:barChart>
        <c:barDir val="col"/>
        <c:grouping val="clustered"/>
        <c:varyColors val="1"/>
        <c:ser>
          <c:idx val="0"/>
          <c:order val="0"/>
          <c:tx>
            <c:strRef>
              <c:f>'2a Noise'!$C$3</c:f>
              <c:strCache>
                <c:ptCount val="1"/>
                <c:pt idx="0">
                  <c:v>MRD</c:v>
                </c:pt>
              </c:strCache>
            </c:strRef>
          </c:tx>
          <c:spPr>
            <a:solidFill>
              <a:srgbClr val="4F81BD"/>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Noise'!$C$4:$C$11</c:f>
              <c:numCache>
                <c:formatCode>General</c:formatCode>
                <c:ptCount val="8"/>
                <c:pt idx="0">
                  <c:v>300</c:v>
                </c:pt>
                <c:pt idx="1">
                  <c:v>150</c:v>
                </c:pt>
                <c:pt idx="2">
                  <c:v>300</c:v>
                </c:pt>
                <c:pt idx="3">
                  <c:v>200</c:v>
                </c:pt>
                <c:pt idx="4">
                  <c:v>300</c:v>
                </c:pt>
                <c:pt idx="5">
                  <c:v>300</c:v>
                </c:pt>
                <c:pt idx="6" formatCode="0">
                  <c:v>300</c:v>
                </c:pt>
                <c:pt idx="7" formatCode="0">
                  <c:v>300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3D43-4BAD-8BED-794F3099107D}"/>
            </c:ext>
          </c:extLst>
        </c:ser>
        <c:ser>
          <c:idx val="1"/>
          <c:order val="1"/>
          <c:tx>
            <c:strRef>
              <c:f>'2a Noise'!$D$3</c:f>
              <c:strCache>
                <c:ptCount val="1"/>
                <c:pt idx="0">
                  <c:v>Baseline</c:v>
                </c:pt>
              </c:strCache>
            </c:strRef>
          </c:tx>
          <c:spPr>
            <a:solidFill>
              <a:srgbClr val="9BBB59"/>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Noise'!$D$4:$D$11</c:f>
              <c:numCache>
                <c:formatCode>General</c:formatCode>
                <c:ptCount val="8"/>
                <c:pt idx="0">
                  <c:v>349</c:v>
                </c:pt>
                <c:pt idx="1">
                  <c:v>247</c:v>
                </c:pt>
                <c:pt idx="2">
                  <c:v>311</c:v>
                </c:pt>
                <c:pt idx="3">
                  <c:v>442</c:v>
                </c:pt>
                <c:pt idx="4">
                  <c:v>470</c:v>
                </c:pt>
                <c:pt idx="5">
                  <c:v>937</c:v>
                </c:pt>
                <c:pt idx="6" formatCode="0">
                  <c:v>564</c:v>
                </c:pt>
                <c:pt idx="7" formatCode="0">
                  <c:v>1008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3D43-4BAD-8BED-794F3099107D}"/>
            </c:ext>
          </c:extLst>
        </c:ser>
        <c:ser>
          <c:idx val="2"/>
          <c:order val="2"/>
          <c:tx>
            <c:strRef>
              <c:f>'2a Noise'!$E$3</c:f>
              <c:strCache>
                <c:ptCount val="1"/>
                <c:pt idx="0">
                  <c:v>G16 Prov Min</c:v>
                </c:pt>
              </c:strCache>
            </c:strRef>
          </c:tx>
          <c:spPr>
            <a:solidFill>
              <a:srgbClr val="8064A2"/>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Noise'!$E$4:$E$11</c:f>
              <c:numCache>
                <c:formatCode>0</c:formatCode>
                <c:ptCount val="8"/>
                <c:pt idx="0">
                  <c:v>650.24</c:v>
                </c:pt>
                <c:pt idx="1">
                  <c:v>260.8</c:v>
                </c:pt>
                <c:pt idx="2">
                  <c:v>350</c:v>
                </c:pt>
                <c:pt idx="3">
                  <c:v>300</c:v>
                </c:pt>
                <c:pt idx="4">
                  <c:v>563.02</c:v>
                </c:pt>
                <c:pt idx="5">
                  <c:v>875.94</c:v>
                </c:pt>
                <c:pt idx="6">
                  <c:v>447.08</c:v>
                </c:pt>
                <c:pt idx="7">
                  <c:v>885.79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3D43-4BAD-8BED-794F3099107D}"/>
            </c:ext>
          </c:extLst>
        </c:ser>
        <c:ser>
          <c:idx val="3"/>
          <c:order val="3"/>
          <c:tx>
            <c:strRef>
              <c:f>'2a Noise'!$F$3</c:f>
              <c:strCache>
                <c:ptCount val="1"/>
                <c:pt idx="0">
                  <c:v>G16 Prov Mean</c:v>
                </c:pt>
              </c:strCache>
            </c:strRef>
          </c:tx>
          <c:spPr>
            <a:solidFill>
              <a:srgbClr val="4BACC6"/>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Noise'!$F$4:$F$11</c:f>
              <c:numCache>
                <c:formatCode>0</c:formatCode>
                <c:ptCount val="8"/>
                <c:pt idx="0">
                  <c:v>1140.6199999999999</c:v>
                </c:pt>
                <c:pt idx="1">
                  <c:v>427.17</c:v>
                </c:pt>
                <c:pt idx="2">
                  <c:v>430</c:v>
                </c:pt>
                <c:pt idx="3">
                  <c:v>480</c:v>
                </c:pt>
                <c:pt idx="4">
                  <c:v>766.75</c:v>
                </c:pt>
                <c:pt idx="5">
                  <c:v>1057</c:v>
                </c:pt>
                <c:pt idx="6">
                  <c:v>606.86</c:v>
                </c:pt>
                <c:pt idx="7">
                  <c:v>1050.47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3D43-4BAD-8BED-794F3099107D}"/>
            </c:ext>
          </c:extLst>
        </c:ser>
        <c:ser>
          <c:idx val="4"/>
          <c:order val="4"/>
          <c:tx>
            <c:strRef>
              <c:f>'2a Noise'!$G$3</c:f>
              <c:strCache>
                <c:ptCount val="1"/>
                <c:pt idx="0">
                  <c:v>G16 Full Min</c:v>
                </c:pt>
              </c:strCache>
            </c:strRef>
          </c:tx>
          <c:spPr>
            <a:solidFill>
              <a:srgbClr val="4472C4"/>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Noise'!$G$4:$G$11</c:f>
              <c:numCache>
                <c:formatCode>0</c:formatCode>
                <c:ptCount val="8"/>
                <c:pt idx="0">
                  <c:v>531.54999999999995</c:v>
                </c:pt>
                <c:pt idx="1">
                  <c:v>265.52999999999997</c:v>
                </c:pt>
                <c:pt idx="2">
                  <c:v>350</c:v>
                </c:pt>
                <c:pt idx="3">
                  <c:v>300</c:v>
                </c:pt>
                <c:pt idx="4">
                  <c:v>502.51</c:v>
                </c:pt>
                <c:pt idx="5">
                  <c:v>870.34</c:v>
                </c:pt>
                <c:pt idx="6">
                  <c:v>352.09</c:v>
                </c:pt>
                <c:pt idx="7">
                  <c:v>727.73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3D43-4BAD-8BED-794F3099107D}"/>
            </c:ext>
          </c:extLst>
        </c:ser>
        <c:ser>
          <c:idx val="5"/>
          <c:order val="5"/>
          <c:tx>
            <c:strRef>
              <c:f>'2a Noise'!$H$3</c:f>
              <c:strCache>
                <c:ptCount val="1"/>
                <c:pt idx="0">
                  <c:v>G16 Full Mean</c:v>
                </c:pt>
              </c:strCache>
            </c:strRef>
          </c:tx>
          <c:spPr>
            <a:solidFill>
              <a:srgbClr val="70AD47"/>
            </a:solidFill>
          </c:spPr>
          <c:invertIfNegative val="1"/>
          <c:cat>
            <c:strRef>
              <c:f>'2a Noise'!$B$4:$B$11</c:f>
              <c:strCache>
                <c:ptCount val="8"/>
                <c:pt idx="0">
                  <c:v>0.47</c:v>
                </c:pt>
                <c:pt idx="1">
                  <c:v>0.64</c:v>
                </c:pt>
                <c:pt idx="2">
                  <c:v>0.64 99%</c:v>
                </c:pt>
                <c:pt idx="3">
                  <c:v>0.64 Low*10</c:v>
                </c:pt>
                <c:pt idx="4">
                  <c:v>0.86</c:v>
                </c:pt>
                <c:pt idx="5">
                  <c:v>1.38</c:v>
                </c:pt>
                <c:pt idx="6">
                  <c:v>1.61</c:v>
                </c:pt>
                <c:pt idx="7">
                  <c:v>2.25</c:v>
                </c:pt>
              </c:strCache>
            </c:strRef>
          </c:cat>
          <c:val>
            <c:numRef>
              <c:f>'2a Noise'!$H$4:$H$11</c:f>
              <c:numCache>
                <c:formatCode>0</c:formatCode>
                <c:ptCount val="8"/>
                <c:pt idx="0">
                  <c:v>1143.94</c:v>
                </c:pt>
                <c:pt idx="1">
                  <c:v>429.75</c:v>
                </c:pt>
                <c:pt idx="2">
                  <c:v>430</c:v>
                </c:pt>
                <c:pt idx="3">
                  <c:v>480</c:v>
                </c:pt>
                <c:pt idx="4">
                  <c:v>769.54</c:v>
                </c:pt>
                <c:pt idx="5">
                  <c:v>1058.43</c:v>
                </c:pt>
                <c:pt idx="6">
                  <c:v>609.91</c:v>
                </c:pt>
                <c:pt idx="7">
                  <c:v>1056.3800000000001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3D43-4BAD-8BED-794F3099107D}"/>
            </c:ext>
          </c:extLst>
        </c:ser>
        <c:ser>
          <c:idx val="6"/>
          <c:order val="6"/>
          <c:tx>
            <c:strRef>
              <c:f>'2a Noise'!$I$3</c:f>
              <c:strCache>
                <c:ptCount val="1"/>
                <c:pt idx="0">
                  <c:v>G17 Prov Min</c:v>
                </c:pt>
              </c:strCache>
            </c:strRef>
          </c:tx>
          <c:invertIfNegative val="0"/>
          <c:val>
            <c:numRef>
              <c:f>'2a Noise'!$I$4:$I$11</c:f>
              <c:numCache>
                <c:formatCode>0</c:formatCode>
                <c:ptCount val="8"/>
                <c:pt idx="0">
                  <c:v>970</c:v>
                </c:pt>
                <c:pt idx="1">
                  <c:v>373</c:v>
                </c:pt>
                <c:pt idx="2">
                  <c:v>393</c:v>
                </c:pt>
                <c:pt idx="4">
                  <c:v>658</c:v>
                </c:pt>
                <c:pt idx="5">
                  <c:v>267</c:v>
                </c:pt>
                <c:pt idx="6">
                  <c:v>333</c:v>
                </c:pt>
                <c:pt idx="7">
                  <c:v>604</c:v>
                </c:pt>
              </c:numCache>
            </c:numRef>
          </c:val>
          <c:extLst>
            <c:ext xmlns:c16="http://schemas.microsoft.com/office/drawing/2014/chart" uri="{C3380CC4-5D6E-409C-BE32-E72D297353CC}">
              <c16:uniqueId val="{00000006-3D43-4BAD-8BED-794F3099107D}"/>
            </c:ext>
          </c:extLst>
        </c:ser>
        <c:ser>
          <c:idx val="7"/>
          <c:order val="7"/>
          <c:tx>
            <c:strRef>
              <c:f>'2a Noise'!$J$3</c:f>
              <c:strCache>
                <c:ptCount val="1"/>
                <c:pt idx="0">
                  <c:v>G17 Prov Mean</c:v>
                </c:pt>
              </c:strCache>
            </c:strRef>
          </c:tx>
          <c:invertIfNegative val="0"/>
          <c:val>
            <c:numRef>
              <c:f>'2a Noise'!$J$4:$J$11</c:f>
              <c:numCache>
                <c:formatCode>0</c:formatCode>
                <c:ptCount val="8"/>
                <c:pt idx="0">
                  <c:v>1164</c:v>
                </c:pt>
                <c:pt idx="1">
                  <c:v>473</c:v>
                </c:pt>
                <c:pt idx="2">
                  <c:v>488.5</c:v>
                </c:pt>
                <c:pt idx="4">
                  <c:v>774</c:v>
                </c:pt>
                <c:pt idx="5">
                  <c:v>1082</c:v>
                </c:pt>
                <c:pt idx="6">
                  <c:v>619</c:v>
                </c:pt>
                <c:pt idx="7">
                  <c:v>1088</c:v>
                </c:pt>
              </c:numCache>
            </c:numRef>
          </c:val>
          <c:extLst>
            <c:ext xmlns:c16="http://schemas.microsoft.com/office/drawing/2014/chart" uri="{C3380CC4-5D6E-409C-BE32-E72D297353CC}">
              <c16:uniqueId val="{00000007-3D43-4BAD-8BED-794F3099107D}"/>
            </c:ext>
          </c:extLst>
        </c:ser>
        <c:ser>
          <c:idx val="8"/>
          <c:order val="8"/>
          <c:tx>
            <c:strRef>
              <c:f>'2a Noise'!$K$3</c:f>
              <c:strCache>
                <c:ptCount val="1"/>
                <c:pt idx="0">
                  <c:v>G17 Full Min</c:v>
                </c:pt>
              </c:strCache>
            </c:strRef>
          </c:tx>
          <c:invertIfNegative val="0"/>
          <c:val>
            <c:numRef>
              <c:f>'2a Noise'!$K$4:$K$11</c:f>
              <c:numCache>
                <c:formatCode>0</c:formatCode>
                <c:ptCount val="8"/>
                <c:pt idx="0">
                  <c:v>1004</c:v>
                </c:pt>
                <c:pt idx="1">
                  <c:v>324</c:v>
                </c:pt>
                <c:pt idx="2">
                  <c:v>331</c:v>
                </c:pt>
                <c:pt idx="4">
                  <c:v>632</c:v>
                </c:pt>
                <c:pt idx="5">
                  <c:v>725</c:v>
                </c:pt>
                <c:pt idx="6">
                  <c:v>248</c:v>
                </c:pt>
                <c:pt idx="7">
                  <c:v>933</c:v>
                </c:pt>
              </c:numCache>
            </c:numRef>
          </c:val>
          <c:extLst>
            <c:ext xmlns:c16="http://schemas.microsoft.com/office/drawing/2014/chart" uri="{C3380CC4-5D6E-409C-BE32-E72D297353CC}">
              <c16:uniqueId val="{00000008-3D43-4BAD-8BED-794F3099107D}"/>
            </c:ext>
          </c:extLst>
        </c:ser>
        <c:ser>
          <c:idx val="9"/>
          <c:order val="9"/>
          <c:tx>
            <c:strRef>
              <c:f>'2a Noise'!$L$3</c:f>
              <c:strCache>
                <c:ptCount val="1"/>
                <c:pt idx="0">
                  <c:v>G17 Full Mean</c:v>
                </c:pt>
              </c:strCache>
            </c:strRef>
          </c:tx>
          <c:invertIfNegative val="0"/>
          <c:val>
            <c:numRef>
              <c:f>'2a Noise'!$L$4:$L$11</c:f>
              <c:numCache>
                <c:formatCode>0</c:formatCode>
                <c:ptCount val="8"/>
                <c:pt idx="0">
                  <c:v>1135</c:v>
                </c:pt>
                <c:pt idx="1">
                  <c:v>411</c:v>
                </c:pt>
                <c:pt idx="2">
                  <c:v>412</c:v>
                </c:pt>
                <c:pt idx="3">
                  <c:v>407</c:v>
                </c:pt>
                <c:pt idx="4">
                  <c:v>751</c:v>
                </c:pt>
                <c:pt idx="5">
                  <c:v>1019</c:v>
                </c:pt>
                <c:pt idx="6">
                  <c:v>605</c:v>
                </c:pt>
                <c:pt idx="7">
                  <c:v>1043</c:v>
                </c:pt>
              </c:numCache>
            </c:numRef>
          </c:val>
          <c:extLst>
            <c:ext xmlns:c16="http://schemas.microsoft.com/office/drawing/2014/chart" uri="{C3380CC4-5D6E-409C-BE32-E72D297353CC}">
              <c16:uniqueId val="{00000009-3D43-4BAD-8BED-794F3099107D}"/>
            </c:ext>
          </c:extLst>
        </c:ser>
        <c:dLbls>
          <c:showLegendKey val="0"/>
          <c:showVal val="0"/>
          <c:showCatName val="0"/>
          <c:showSerName val="0"/>
          <c:showPercent val="0"/>
          <c:showBubbleSize val="0"/>
        </c:dLbls>
        <c:gapWidth val="150"/>
        <c:axId val="261330701"/>
        <c:axId val="737291610"/>
      </c:barChart>
      <c:catAx>
        <c:axId val="261330701"/>
        <c:scaling>
          <c:orientation val="minMax"/>
        </c:scaling>
        <c:delete val="0"/>
        <c:axPos val="b"/>
        <c:title>
          <c:tx>
            <c:rich>
              <a:bodyPr/>
              <a:lstStyle/>
              <a:p>
                <a:pPr lvl="0">
                  <a:defRPr b="1" i="0">
                    <a:solidFill>
                      <a:srgbClr val="000000"/>
                    </a:solidFill>
                    <a:latin typeface="+mn-lt"/>
                  </a:defRPr>
                </a:pPr>
                <a:r>
                  <a:rPr lang="en-US"/>
                  <a:t>Channels (Central Wavelength in µm)</a:t>
                </a:r>
              </a:p>
            </c:rich>
          </c:tx>
          <c:layout/>
          <c:overlay val="0"/>
        </c:title>
        <c:numFmt formatCode="General" sourceLinked="1"/>
        <c:majorTickMark val="cross"/>
        <c:minorTickMark val="cross"/>
        <c:tickLblPos val="nextTo"/>
        <c:txPr>
          <a:bodyPr/>
          <a:lstStyle/>
          <a:p>
            <a:pPr lvl="0">
              <a:defRPr sz="900" b="0" i="0">
                <a:solidFill>
                  <a:srgbClr val="595959"/>
                </a:solidFill>
                <a:latin typeface="Calibri"/>
              </a:defRPr>
            </a:pPr>
            <a:endParaRPr lang="en-US"/>
          </a:p>
        </c:txPr>
        <c:crossAx val="737291610"/>
        <c:crosses val="autoZero"/>
        <c:auto val="1"/>
        <c:lblAlgn val="ctr"/>
        <c:lblOffset val="100"/>
        <c:noMultiLvlLbl val="1"/>
      </c:catAx>
      <c:valAx>
        <c:axId val="737291610"/>
        <c:scaling>
          <c:orientation val="minMax"/>
          <c:max val="120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1" i="0">
                    <a:solidFill>
                      <a:srgbClr val="000000"/>
                    </a:solidFill>
                    <a:latin typeface="+mn-lt"/>
                  </a:defRPr>
                </a:pPr>
                <a:r>
                  <a:rPr lang="en-US"/>
                  <a:t>SNR (Unitless)</a:t>
                </a:r>
              </a:p>
            </c:rich>
          </c:tx>
          <c:layout/>
          <c:overlay val="0"/>
        </c:title>
        <c:numFmt formatCode="General"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261330701"/>
        <c:crosses val="autoZero"/>
        <c:crossBetween val="between"/>
      </c:valAx>
      <c:spPr>
        <a:solidFill>
          <a:srgbClr val="FFFFFF"/>
        </a:solidFill>
      </c:spPr>
    </c:plotArea>
    <c:legend>
      <c:legendPos val="b"/>
      <c:layout/>
      <c:overlay val="0"/>
      <c:txPr>
        <a:bodyPr/>
        <a:lstStyle/>
        <a:p>
          <a:pPr lvl="0">
            <a:defRPr sz="900" b="1" i="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rPr>
              <a:t>G17 ITE SRF (81K) Test Results</a:t>
            </a:r>
          </a:p>
        </c:rich>
      </c:tx>
      <c:layout>
        <c:manualLayout>
          <c:xMode val="edge"/>
          <c:yMode val="edge"/>
          <c:x val="0.35299992046448742"/>
          <c:y val="3.045685279187817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radiance!$B$3</c:f>
              <c:strCache>
                <c:ptCount val="1"/>
                <c:pt idx="0">
                  <c:v>Simulated (81K) vs. (60K) Radiance</c:v>
                </c:pt>
              </c:strCache>
            </c:strRef>
          </c:tx>
          <c:spPr>
            <a:solidFill>
              <a:schemeClr val="accent1"/>
            </a:solidFill>
            <a:ln>
              <a:noFill/>
            </a:ln>
            <a:effectLst/>
          </c:spPr>
          <c:invertIfNegative val="0"/>
          <c:cat>
            <c:strRef>
              <c:f>radiance!$D$2:$M$2</c:f>
              <c:strCache>
                <c:ptCount val="10"/>
                <c:pt idx="0">
                  <c:v>B07</c:v>
                </c:pt>
                <c:pt idx="1">
                  <c:v>B08</c:v>
                </c:pt>
                <c:pt idx="2">
                  <c:v>B09</c:v>
                </c:pt>
                <c:pt idx="3">
                  <c:v>B10</c:v>
                </c:pt>
                <c:pt idx="4">
                  <c:v>B11</c:v>
                </c:pt>
                <c:pt idx="5">
                  <c:v>B12</c:v>
                </c:pt>
                <c:pt idx="6">
                  <c:v>B13</c:v>
                </c:pt>
                <c:pt idx="7">
                  <c:v>B14</c:v>
                </c:pt>
                <c:pt idx="8">
                  <c:v>B15</c:v>
                </c:pt>
                <c:pt idx="9">
                  <c:v>B16</c:v>
                </c:pt>
              </c:strCache>
            </c:strRef>
          </c:cat>
          <c:val>
            <c:numRef>
              <c:f>radiance!$D$3:$M$3</c:f>
              <c:numCache>
                <c:formatCode>General</c:formatCode>
                <c:ptCount val="10"/>
                <c:pt idx="0">
                  <c:v>1.0091684700000001</c:v>
                </c:pt>
                <c:pt idx="1">
                  <c:v>1.01393836</c:v>
                </c:pt>
                <c:pt idx="2">
                  <c:v>1.0038334499999999</c:v>
                </c:pt>
                <c:pt idx="3">
                  <c:v>1.00341269</c:v>
                </c:pt>
                <c:pt idx="4">
                  <c:v>1.000583226</c:v>
                </c:pt>
                <c:pt idx="5">
                  <c:v>1.00153476</c:v>
                </c:pt>
                <c:pt idx="6">
                  <c:v>1.00113623</c:v>
                </c:pt>
                <c:pt idx="7">
                  <c:v>0.99857841999999997</c:v>
                </c:pt>
                <c:pt idx="8">
                  <c:v>0.99979830999999997</c:v>
                </c:pt>
                <c:pt idx="9">
                  <c:v>0.99954211999999998</c:v>
                </c:pt>
              </c:numCache>
            </c:numRef>
          </c:val>
          <c:extLst>
            <c:ext xmlns:c16="http://schemas.microsoft.com/office/drawing/2014/chart" uri="{C3380CC4-5D6E-409C-BE32-E72D297353CC}">
              <c16:uniqueId val="{00000000-8FF8-46D4-BEB3-D041B4DE942C}"/>
            </c:ext>
          </c:extLst>
        </c:ser>
        <c:ser>
          <c:idx val="1"/>
          <c:order val="1"/>
          <c:tx>
            <c:strRef>
              <c:f>radiance!$B$8</c:f>
              <c:strCache>
                <c:ptCount val="1"/>
                <c:pt idx="0">
                  <c:v>ITE vs. OE Radiance</c:v>
                </c:pt>
              </c:strCache>
            </c:strRef>
          </c:tx>
          <c:spPr>
            <a:solidFill>
              <a:schemeClr val="accent2"/>
            </a:solidFill>
            <a:ln>
              <a:noFill/>
            </a:ln>
            <a:effectLst/>
          </c:spPr>
          <c:invertIfNegative val="0"/>
          <c:cat>
            <c:strRef>
              <c:f>radiance!$D$2:$M$2</c:f>
              <c:strCache>
                <c:ptCount val="10"/>
                <c:pt idx="0">
                  <c:v>B07</c:v>
                </c:pt>
                <c:pt idx="1">
                  <c:v>B08</c:v>
                </c:pt>
                <c:pt idx="2">
                  <c:v>B09</c:v>
                </c:pt>
                <c:pt idx="3">
                  <c:v>B10</c:v>
                </c:pt>
                <c:pt idx="4">
                  <c:v>B11</c:v>
                </c:pt>
                <c:pt idx="5">
                  <c:v>B12</c:v>
                </c:pt>
                <c:pt idx="6">
                  <c:v>B13</c:v>
                </c:pt>
                <c:pt idx="7">
                  <c:v>B14</c:v>
                </c:pt>
                <c:pt idx="8">
                  <c:v>B15</c:v>
                </c:pt>
                <c:pt idx="9">
                  <c:v>B16</c:v>
                </c:pt>
              </c:strCache>
            </c:strRef>
          </c:cat>
          <c:val>
            <c:numRef>
              <c:f>radiance!$D$8:$M$8</c:f>
              <c:numCache>
                <c:formatCode>General</c:formatCode>
                <c:ptCount val="10"/>
                <c:pt idx="0">
                  <c:v>1.0087044199999999</c:v>
                </c:pt>
                <c:pt idx="1">
                  <c:v>1.0131368599999999</c:v>
                </c:pt>
                <c:pt idx="2">
                  <c:v>1.00358725</c:v>
                </c:pt>
                <c:pt idx="3">
                  <c:v>1.00317824</c:v>
                </c:pt>
                <c:pt idx="4">
                  <c:v>1.00050569</c:v>
                </c:pt>
                <c:pt idx="5">
                  <c:v>1.00137615</c:v>
                </c:pt>
                <c:pt idx="6">
                  <c:v>1.00101101</c:v>
                </c:pt>
                <c:pt idx="7">
                  <c:v>0.99871849999999995</c:v>
                </c:pt>
                <c:pt idx="8">
                  <c:v>0.99979525999999996</c:v>
                </c:pt>
                <c:pt idx="9">
                  <c:v>0.99957949000000001</c:v>
                </c:pt>
              </c:numCache>
            </c:numRef>
          </c:val>
          <c:extLst>
            <c:ext xmlns:c16="http://schemas.microsoft.com/office/drawing/2014/chart" uri="{C3380CC4-5D6E-409C-BE32-E72D297353CC}">
              <c16:uniqueId val="{00000001-8FF8-46D4-BEB3-D041B4DE942C}"/>
            </c:ext>
          </c:extLst>
        </c:ser>
        <c:ser>
          <c:idx val="2"/>
          <c:order val="2"/>
          <c:tx>
            <c:strRef>
              <c:f>radiance!$B$14</c:f>
              <c:strCache>
                <c:ptCount val="1"/>
                <c:pt idx="0">
                  <c:v>ITE/OE Gain </c:v>
                </c:pt>
              </c:strCache>
            </c:strRef>
          </c:tx>
          <c:spPr>
            <a:solidFill>
              <a:schemeClr val="accent3"/>
            </a:solidFill>
            <a:ln>
              <a:noFill/>
            </a:ln>
            <a:effectLst/>
          </c:spPr>
          <c:invertIfNegative val="0"/>
          <c:cat>
            <c:strRef>
              <c:f>radiance!$D$2:$M$2</c:f>
              <c:strCache>
                <c:ptCount val="10"/>
                <c:pt idx="0">
                  <c:v>B07</c:v>
                </c:pt>
                <c:pt idx="1">
                  <c:v>B08</c:v>
                </c:pt>
                <c:pt idx="2">
                  <c:v>B09</c:v>
                </c:pt>
                <c:pt idx="3">
                  <c:v>B10</c:v>
                </c:pt>
                <c:pt idx="4">
                  <c:v>B11</c:v>
                </c:pt>
                <c:pt idx="5">
                  <c:v>B12</c:v>
                </c:pt>
                <c:pt idx="6">
                  <c:v>B13</c:v>
                </c:pt>
                <c:pt idx="7">
                  <c:v>B14</c:v>
                </c:pt>
                <c:pt idx="8">
                  <c:v>B15</c:v>
                </c:pt>
                <c:pt idx="9">
                  <c:v>B16</c:v>
                </c:pt>
              </c:strCache>
            </c:strRef>
          </c:cat>
          <c:val>
            <c:numRef>
              <c:f>radiance!$D$13:$M$13</c:f>
              <c:numCache>
                <c:formatCode>General</c:formatCode>
                <c:ptCount val="10"/>
                <c:pt idx="0">
                  <c:v>1.00874</c:v>
                </c:pt>
                <c:pt idx="1">
                  <c:v>1.0131600000000001</c:v>
                </c:pt>
                <c:pt idx="2">
                  <c:v>1.0036</c:v>
                </c:pt>
                <c:pt idx="3">
                  <c:v>1.00319</c:v>
                </c:pt>
                <c:pt idx="4">
                  <c:v>1.00054</c:v>
                </c:pt>
                <c:pt idx="5">
                  <c:v>1.0014000000000001</c:v>
                </c:pt>
                <c:pt idx="6">
                  <c:v>1.0010399999999999</c:v>
                </c:pt>
                <c:pt idx="7">
                  <c:v>0.99873400000000001</c:v>
                </c:pt>
                <c:pt idx="8">
                  <c:v>0.99982099999999996</c:v>
                </c:pt>
                <c:pt idx="9">
                  <c:v>0.99962899999999999</c:v>
                </c:pt>
              </c:numCache>
            </c:numRef>
          </c:val>
          <c:extLst>
            <c:ext xmlns:c16="http://schemas.microsoft.com/office/drawing/2014/chart" uri="{C3380CC4-5D6E-409C-BE32-E72D297353CC}">
              <c16:uniqueId val="{00000002-8FF8-46D4-BEB3-D041B4DE942C}"/>
            </c:ext>
          </c:extLst>
        </c:ser>
        <c:dLbls>
          <c:showLegendKey val="0"/>
          <c:showVal val="0"/>
          <c:showCatName val="0"/>
          <c:showSerName val="0"/>
          <c:showPercent val="0"/>
          <c:showBubbleSize val="0"/>
        </c:dLbls>
        <c:gapWidth val="219"/>
        <c:overlap val="-27"/>
        <c:axId val="332310671"/>
        <c:axId val="332309007"/>
      </c:barChart>
      <c:catAx>
        <c:axId val="33231067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aseline="0">
                    <a:solidFill>
                      <a:sysClr val="windowText" lastClr="000000"/>
                    </a:solidFill>
                  </a:rPr>
                  <a:t>G17 IR Band</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32309007"/>
        <c:crosses val="autoZero"/>
        <c:auto val="1"/>
        <c:lblAlgn val="ctr"/>
        <c:lblOffset val="100"/>
        <c:noMultiLvlLbl val="0"/>
      </c:catAx>
      <c:valAx>
        <c:axId val="33230900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(81K)/(60K)</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mn-lt"/>
                <a:ea typeface="+mn-ea"/>
                <a:cs typeface="+mn-cs"/>
              </a:defRPr>
            </a:pPr>
            <a:endParaRPr lang="en-US"/>
          </a:p>
        </c:txPr>
        <c:crossAx val="332310671"/>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400" b="1" baseline="0" dirty="0" smtClean="0">
                <a:solidFill>
                  <a:sysClr val="windowText" lastClr="000000"/>
                </a:solidFill>
              </a:rPr>
              <a:t>G17 </a:t>
            </a:r>
            <a:r>
              <a:rPr lang="en-US" sz="1400" b="1" baseline="0" dirty="0">
                <a:solidFill>
                  <a:sysClr val="windowText" lastClr="000000"/>
                </a:solidFill>
              </a:rPr>
              <a:t>ABI - IASI-B </a:t>
            </a:r>
            <a:r>
              <a:rPr lang="en-US" sz="1400" b="1" baseline="0" dirty="0" smtClean="0">
                <a:solidFill>
                  <a:sysClr val="windowText" lastClr="000000"/>
                </a:solidFill>
              </a:rPr>
              <a:t>Calibration </a:t>
            </a:r>
            <a:r>
              <a:rPr lang="en-US" sz="1400" b="1" baseline="0" dirty="0">
                <a:solidFill>
                  <a:sysClr val="windowText" lastClr="000000"/>
                </a:solidFill>
              </a:rPr>
              <a:t>Difference</a:t>
            </a:r>
          </a:p>
        </c:rich>
      </c:tx>
      <c:layout>
        <c:manualLayout>
          <c:xMode val="edge"/>
          <c:yMode val="edge"/>
          <c:x val="0.28029734841521753"/>
          <c:y val="2.75433677901252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34620836818383"/>
          <c:y val="0.12151014593988008"/>
          <c:w val="0.8085821887500364"/>
          <c:h val="0.70696741032370958"/>
        </c:manualLayout>
      </c:layout>
      <c:barChart>
        <c:barDir val="col"/>
        <c:grouping val="clustered"/>
        <c:varyColors val="0"/>
        <c:ser>
          <c:idx val="1"/>
          <c:order val="0"/>
          <c:tx>
            <c:strRef>
              <c:f>'GEO-LEO(IASI)'!$C$14</c:f>
              <c:strCache>
                <c:ptCount val="1"/>
                <c:pt idx="0">
                  <c:v>G17_60K</c:v>
                </c:pt>
              </c:strCache>
            </c:strRef>
          </c:tx>
          <c:spPr>
            <a:solidFill>
              <a:srgbClr val="FF0000"/>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1-B1B6-446E-876C-E144125D3B7A}"/>
              </c:ext>
            </c:extLst>
          </c:dPt>
          <c:cat>
            <c:strRef>
              <c:f>'GEO-LEO(IASI)'!$D$1:$M$1</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'GEO-LEO(IASI)'!$D$14:$M$14</c:f>
              <c:numCache>
                <c:formatCode>General</c:formatCode>
                <c:ptCount val="10"/>
                <c:pt idx="0">
                  <c:v>-0.05</c:v>
                </c:pt>
                <c:pt idx="1">
                  <c:v>-0.11899999999999999</c:v>
                </c:pt>
                <c:pt idx="2">
                  <c:v>7.6999999999999999E-2</c:v>
                </c:pt>
                <c:pt idx="3">
                  <c:v>-2.1999999999999999E-2</c:v>
                </c:pt>
                <c:pt idx="4">
                  <c:v>-7.0000000000000001E-3</c:v>
                </c:pt>
                <c:pt idx="5">
                  <c:v>-0.13300000000000001</c:v>
                </c:pt>
                <c:pt idx="6">
                  <c:v>-4.7E-2</c:v>
                </c:pt>
                <c:pt idx="7">
                  <c:v>-3.9E-2</c:v>
                </c:pt>
                <c:pt idx="8">
                  <c:v>8.7999999999999995E-2</c:v>
                </c:pt>
                <c:pt idx="9">
                  <c:v>0.41499999999999998</c:v>
                </c:pt>
              </c:numCache>
            </c:numRef>
          </c:val>
          <c:extLst>
            <c:ext xmlns:c16="http://schemas.microsoft.com/office/drawing/2014/chart" uri="{C3380CC4-5D6E-409C-BE32-E72D297353CC}">
              <c16:uniqueId val="{00000002-B1B6-446E-876C-E144125D3B7A}"/>
            </c:ext>
          </c:extLst>
        </c:ser>
        <c:ser>
          <c:idx val="2"/>
          <c:order val="1"/>
          <c:tx>
            <c:strRef>
              <c:f>'GEO-LEO(IASI)'!$C$16</c:f>
              <c:strCache>
                <c:ptCount val="1"/>
                <c:pt idx="0">
                  <c:v>G17_81K (simulated)</c:v>
                </c:pt>
              </c:strCache>
            </c:strRef>
          </c:tx>
          <c:spPr>
            <a:solidFill>
              <a:schemeClr val="accent6">
                <a:lumMod val="50000"/>
              </a:schemeClr>
            </a:solidFill>
            <a:ln>
              <a:solidFill>
                <a:schemeClr val="accent6">
                  <a:lumMod val="50000"/>
                </a:schemeClr>
              </a:solidFill>
            </a:ln>
            <a:effectLst/>
          </c:spPr>
          <c:invertIfNegative val="0"/>
          <c:cat>
            <c:strRef>
              <c:f>'GEO-LEO(IASI)'!$D$1:$M$1</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'GEO-LEO(IASI)'!$D$16:$M$16</c:f>
              <c:numCache>
                <c:formatCode>General</c:formatCode>
                <c:ptCount val="10"/>
                <c:pt idx="0">
                  <c:v>-5.7000000000000002E-2</c:v>
                </c:pt>
                <c:pt idx="1">
                  <c:v>0</c:v>
                </c:pt>
                <c:pt idx="2">
                  <c:v>-9.9000000000000005E-2</c:v>
                </c:pt>
                <c:pt idx="3">
                  <c:v>2.1999999999999999E-2</c:v>
                </c:pt>
                <c:pt idx="4">
                  <c:v>-2.7E-2</c:v>
                </c:pt>
                <c:pt idx="5">
                  <c:v>-0.20300000000000001</c:v>
                </c:pt>
                <c:pt idx="6">
                  <c:v>-6.4000000000000001E-2</c:v>
                </c:pt>
                <c:pt idx="7">
                  <c:v>-0.04</c:v>
                </c:pt>
                <c:pt idx="8">
                  <c:v>5.5E-2</c:v>
                </c:pt>
                <c:pt idx="9">
                  <c:v>-0.105</c:v>
                </c:pt>
              </c:numCache>
            </c:numRef>
          </c:val>
          <c:extLst>
            <c:ext xmlns:c16="http://schemas.microsoft.com/office/drawing/2014/chart" uri="{C3380CC4-5D6E-409C-BE32-E72D297353CC}">
              <c16:uniqueId val="{00000003-B1B6-446E-876C-E144125D3B7A}"/>
            </c:ext>
          </c:extLst>
        </c:ser>
        <c:ser>
          <c:idx val="0"/>
          <c:order val="2"/>
          <c:tx>
            <c:strRef>
              <c:f>'GEO-LEO(IASI)'!$C$22</c:f>
              <c:strCache>
                <c:ptCount val="1"/>
                <c:pt idx="0">
                  <c:v>G17_81K(ITE)</c:v>
                </c:pt>
              </c:strCache>
            </c:strRef>
          </c:tx>
          <c:spPr>
            <a:solidFill>
              <a:schemeClr val="accent1"/>
            </a:solidFill>
            <a:ln>
              <a:noFill/>
            </a:ln>
            <a:effectLst/>
          </c:spPr>
          <c:invertIfNegative val="0"/>
          <c:val>
            <c:numRef>
              <c:f>'GEO-LEO(IASI)'!$D$22:$M$22</c:f>
              <c:numCache>
                <c:formatCode>General</c:formatCode>
                <c:ptCount val="10"/>
                <c:pt idx="0">
                  <c:v>-6.7488179999999981E-2</c:v>
                </c:pt>
                <c:pt idx="1">
                  <c:v>-3.0849330000000008E-2</c:v>
                </c:pt>
                <c:pt idx="2">
                  <c:v>-0.10955071</c:v>
                </c:pt>
                <c:pt idx="3">
                  <c:v>1.1492729999999986E-2</c:v>
                </c:pt>
                <c:pt idx="4">
                  <c:v>-2.9871605000000002E-2</c:v>
                </c:pt>
                <c:pt idx="5">
                  <c:v>-0.21171480200000004</c:v>
                </c:pt>
                <c:pt idx="6">
                  <c:v>-7.1123081000000005E-2</c:v>
                </c:pt>
                <c:pt idx="7">
                  <c:v>-2.9349669000000002E-2</c:v>
                </c:pt>
                <c:pt idx="8">
                  <c:v>5.6524603999999999E-2</c:v>
                </c:pt>
                <c:pt idx="9">
                  <c:v>-9.9941867999999989E-2</c:v>
                </c:pt>
              </c:numCache>
            </c:numRef>
          </c:val>
          <c:extLst>
            <c:ext xmlns:c16="http://schemas.microsoft.com/office/drawing/2014/chart" uri="{C3380CC4-5D6E-409C-BE32-E72D297353CC}">
              <c16:uniqueId val="{00000004-B1B6-446E-876C-E144125D3B7A}"/>
            </c:ext>
          </c:extLst>
        </c:ser>
        <c:dLbls>
          <c:showLegendKey val="0"/>
          <c:showVal val="0"/>
          <c:showCatName val="0"/>
          <c:showSerName val="0"/>
          <c:showPercent val="0"/>
          <c:showBubbleSize val="0"/>
        </c:dLbls>
        <c:gapWidth val="219"/>
        <c:overlap val="-27"/>
        <c:axId val="1902010687"/>
        <c:axId val="1902009439"/>
      </c:barChart>
      <c:catAx>
        <c:axId val="19020106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chemeClr val="tx1"/>
                    </a:solidFill>
                  </a:rPr>
                  <a:t>ABI IR Bands</a:t>
                </a:r>
              </a:p>
            </c:rich>
          </c:tx>
          <c:layout>
            <c:manualLayout>
              <c:xMode val="edge"/>
              <c:yMode val="edge"/>
              <c:x val="0.44592148963595685"/>
              <c:y val="0.85966383740824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02009439"/>
        <c:crosses val="autoZero"/>
        <c:auto val="1"/>
        <c:lblAlgn val="ctr"/>
        <c:lblOffset val="100"/>
        <c:noMultiLvlLbl val="0"/>
      </c:catAx>
      <c:valAx>
        <c:axId val="1902009439"/>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Tb</a:t>
                </a:r>
                <a:r>
                  <a:rPr lang="en-US" sz="1200" b="1" baseline="0">
                    <a:solidFill>
                      <a:sysClr val="windowText" lastClr="000000"/>
                    </a:solidFill>
                  </a:rPr>
                  <a:t> Diff (K)</a:t>
                </a:r>
                <a:endParaRPr lang="en-US" sz="1200" b="1">
                  <a:solidFill>
                    <a:sysClr val="windowText" lastClr="000000"/>
                  </a:solidFill>
                </a:endParaRPr>
              </a:p>
            </c:rich>
          </c:tx>
          <c:layout>
            <c:manualLayout>
              <c:xMode val="edge"/>
              <c:yMode val="edge"/>
              <c:x val="2.5000000000000001E-2"/>
              <c:y val="0.417673519976669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2010687"/>
        <c:crosses val="autoZero"/>
        <c:crossBetween val="between"/>
        <c:majorUnit val="0.25"/>
      </c:valAx>
      <c:spPr>
        <a:noFill/>
        <a:ln>
          <a:solidFill>
            <a:schemeClr val="accent6">
              <a:lumMod val="50000"/>
            </a:schemeClr>
          </a:solidFill>
        </a:ln>
        <a:effectLst/>
      </c:spPr>
    </c:plotArea>
    <c:legend>
      <c:legendPos val="b"/>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baseline="0">
                <a:solidFill>
                  <a:sysClr val="windowText" lastClr="000000"/>
                </a:solidFill>
              </a:rPr>
              <a:t>Calibration Difference between G17 and G16</a:t>
            </a:r>
            <a:endParaRPr lang="en-US" sz="1400" b="1">
              <a:solidFill>
                <a:sysClr val="windowText" lastClr="000000"/>
              </a:solidFill>
            </a:endParaRPr>
          </a:p>
        </c:rich>
      </c:tx>
      <c:layout>
        <c:manualLayout>
          <c:xMode val="edge"/>
          <c:yMode val="edge"/>
          <c:x val="0.21090537535046014"/>
          <c:y val="2.32350543875245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3699931605418"/>
          <c:y val="0.12615500511183256"/>
          <c:w val="0.79683931744525549"/>
          <c:h val="0.70696741032370958"/>
        </c:manualLayout>
      </c:layout>
      <c:barChart>
        <c:barDir val="col"/>
        <c:grouping val="clustered"/>
        <c:varyColors val="0"/>
        <c:ser>
          <c:idx val="0"/>
          <c:order val="0"/>
          <c:tx>
            <c:strRef>
              <c:f>'GEO-LEO(IASI)'!$B$2</c:f>
              <c:strCache>
                <c:ptCount val="1"/>
                <c:pt idx="0">
                  <c:v>G17(60K) - G16</c:v>
                </c:pt>
              </c:strCache>
            </c:strRef>
          </c:tx>
          <c:spPr>
            <a:solidFill>
              <a:srgbClr val="FF0000"/>
            </a:solidFill>
            <a:ln>
              <a:solidFill>
                <a:srgbClr val="FF0000"/>
              </a:solidFill>
            </a:ln>
            <a:effectLst/>
          </c:spPr>
          <c:invertIfNegative val="0"/>
          <c:cat>
            <c:strRef>
              <c:f>[2]IASI!$D$27:$M$27</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'GEO-LEO(IASI)'!$D$2:$M$2</c:f>
              <c:numCache>
                <c:formatCode>General</c:formatCode>
                <c:ptCount val="10"/>
                <c:pt idx="0">
                  <c:v>-2.9000000000000001E-2</c:v>
                </c:pt>
                <c:pt idx="1">
                  <c:v>3.3000000000000002E-2</c:v>
                </c:pt>
                <c:pt idx="2">
                  <c:v>0.217</c:v>
                </c:pt>
                <c:pt idx="3">
                  <c:v>4.2999999999999997E-2</c:v>
                </c:pt>
                <c:pt idx="4">
                  <c:v>5.7000000000000002E-2</c:v>
                </c:pt>
                <c:pt idx="5">
                  <c:v>-0.02</c:v>
                </c:pt>
                <c:pt idx="6">
                  <c:v>-7.0000000000000001E-3</c:v>
                </c:pt>
                <c:pt idx="7">
                  <c:v>-8.3000000000000004E-2</c:v>
                </c:pt>
                <c:pt idx="8">
                  <c:v>5.5E-2</c:v>
                </c:pt>
                <c:pt idx="9">
                  <c:v>0.57099999999999995</c:v>
                </c:pt>
              </c:numCache>
            </c:numRef>
          </c:val>
          <c:extLst>
            <c:ext xmlns:c16="http://schemas.microsoft.com/office/drawing/2014/chart" uri="{C3380CC4-5D6E-409C-BE32-E72D297353CC}">
              <c16:uniqueId val="{00000000-CAF6-422D-8BB8-5716A99CC604}"/>
            </c:ext>
          </c:extLst>
        </c:ser>
        <c:ser>
          <c:idx val="1"/>
          <c:order val="1"/>
          <c:tx>
            <c:strRef>
              <c:f>'GEO-LEO(IASI)'!$B$25</c:f>
              <c:strCache>
                <c:ptCount val="1"/>
                <c:pt idx="0">
                  <c:v>G17(81K, simulated) - G16</c:v>
                </c:pt>
              </c:strCache>
            </c:strRef>
          </c:tx>
          <c:spPr>
            <a:solidFill>
              <a:srgbClr val="C00000"/>
            </a:solidFill>
            <a:ln>
              <a:solidFill>
                <a:srgbClr val="C00000"/>
              </a:solidFill>
            </a:ln>
            <a:effectLst/>
          </c:spPr>
          <c:invertIfNegative val="0"/>
          <c:cat>
            <c:strRef>
              <c:f>[2]IASI!$D$27:$M$27</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'GEO-LEO(IASI)'!$D$25:$M$25</c:f>
              <c:numCache>
                <c:formatCode>General</c:formatCode>
                <c:ptCount val="10"/>
                <c:pt idx="0">
                  <c:v>-4.7E-2</c:v>
                </c:pt>
                <c:pt idx="1">
                  <c:v>9.8000000000000004E-2</c:v>
                </c:pt>
                <c:pt idx="2">
                  <c:v>3.8000000000000006E-2</c:v>
                </c:pt>
                <c:pt idx="3">
                  <c:v>7.8E-2</c:v>
                </c:pt>
                <c:pt idx="4">
                  <c:v>3.2000000000000001E-2</c:v>
                </c:pt>
                <c:pt idx="5">
                  <c:v>-0.10300000000000001</c:v>
                </c:pt>
                <c:pt idx="6">
                  <c:v>-1.3000000000000005E-2</c:v>
                </c:pt>
                <c:pt idx="7">
                  <c:v>-9.0999999999999998E-2</c:v>
                </c:pt>
                <c:pt idx="8">
                  <c:v>4.9000000000000002E-2</c:v>
                </c:pt>
                <c:pt idx="9">
                  <c:v>4.4999999999999998E-2</c:v>
                </c:pt>
              </c:numCache>
            </c:numRef>
          </c:val>
          <c:extLst>
            <c:ext xmlns:c16="http://schemas.microsoft.com/office/drawing/2014/chart" uri="{C3380CC4-5D6E-409C-BE32-E72D297353CC}">
              <c16:uniqueId val="{00000001-CAF6-422D-8BB8-5716A99CC604}"/>
            </c:ext>
          </c:extLst>
        </c:ser>
        <c:ser>
          <c:idx val="2"/>
          <c:order val="2"/>
          <c:tx>
            <c:strRef>
              <c:f>'GEO-LEO(IASI)'!$B$28</c:f>
              <c:strCache>
                <c:ptCount val="1"/>
                <c:pt idx="0">
                  <c:v>G17(81K, ITE) - G16 </c:v>
                </c:pt>
              </c:strCache>
            </c:strRef>
          </c:tx>
          <c:spPr>
            <a:solidFill>
              <a:schemeClr val="accent1"/>
            </a:solidFill>
            <a:ln>
              <a:solidFill>
                <a:schemeClr val="accent1"/>
              </a:solidFill>
            </a:ln>
            <a:effectLst/>
          </c:spPr>
          <c:invertIfNegative val="0"/>
          <c:val>
            <c:numRef>
              <c:f>'GEO-LEO(IASI)'!$D$28:$M$28</c:f>
              <c:numCache>
                <c:formatCode>General</c:formatCode>
                <c:ptCount val="10"/>
                <c:pt idx="0">
                  <c:v>-5.7488179999999979E-2</c:v>
                </c:pt>
                <c:pt idx="1">
                  <c:v>6.7150669999999996E-2</c:v>
                </c:pt>
                <c:pt idx="2">
                  <c:v>2.7449290000000015E-2</c:v>
                </c:pt>
                <c:pt idx="3">
                  <c:v>6.7492729999999987E-2</c:v>
                </c:pt>
                <c:pt idx="4">
                  <c:v>2.9128394999999994E-2</c:v>
                </c:pt>
                <c:pt idx="5">
                  <c:v>-0.11171480200000003</c:v>
                </c:pt>
                <c:pt idx="6">
                  <c:v>-2.0123081000000008E-2</c:v>
                </c:pt>
                <c:pt idx="7">
                  <c:v>-8.0349668999999999E-2</c:v>
                </c:pt>
                <c:pt idx="8">
                  <c:v>5.0524604000000001E-2</c:v>
                </c:pt>
                <c:pt idx="9">
                  <c:v>5.0058132000000005E-2</c:v>
                </c:pt>
              </c:numCache>
            </c:numRef>
          </c:val>
          <c:extLst>
            <c:ext xmlns:c16="http://schemas.microsoft.com/office/drawing/2014/chart" uri="{C3380CC4-5D6E-409C-BE32-E72D297353CC}">
              <c16:uniqueId val="{00000002-CAF6-422D-8BB8-5716A99CC604}"/>
            </c:ext>
          </c:extLst>
        </c:ser>
        <c:dLbls>
          <c:showLegendKey val="0"/>
          <c:showVal val="0"/>
          <c:showCatName val="0"/>
          <c:showSerName val="0"/>
          <c:showPercent val="0"/>
          <c:showBubbleSize val="0"/>
        </c:dLbls>
        <c:gapWidth val="219"/>
        <c:overlap val="-27"/>
        <c:axId val="1902010687"/>
        <c:axId val="1902009439"/>
      </c:barChart>
      <c:catAx>
        <c:axId val="19020106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solidFill>
                      <a:schemeClr val="tx1"/>
                    </a:solidFill>
                  </a:rPr>
                  <a:t>ABI IR Bands</a:t>
                </a:r>
              </a:p>
            </c:rich>
          </c:tx>
          <c:layout>
            <c:manualLayout>
              <c:xMode val="edge"/>
              <c:yMode val="edge"/>
              <c:x val="0.49513913641453255"/>
              <c:y val="0.842964265002182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02009439"/>
        <c:crosses val="autoZero"/>
        <c:auto val="1"/>
        <c:lblAlgn val="ctr"/>
        <c:lblOffset val="100"/>
        <c:noMultiLvlLbl val="0"/>
      </c:catAx>
      <c:valAx>
        <c:axId val="1902009439"/>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Tb</a:t>
                </a:r>
                <a:r>
                  <a:rPr lang="en-US" sz="1200" b="1" baseline="0">
                    <a:solidFill>
                      <a:sysClr val="windowText" lastClr="000000"/>
                    </a:solidFill>
                  </a:rPr>
                  <a:t> Diff (K)</a:t>
                </a:r>
                <a:endParaRPr lang="en-US" sz="1200" b="1">
                  <a:solidFill>
                    <a:sysClr val="windowText" lastClr="000000"/>
                  </a:solidFill>
                </a:endParaRPr>
              </a:p>
            </c:rich>
          </c:tx>
          <c:layout>
            <c:manualLayout>
              <c:xMode val="edge"/>
              <c:yMode val="edge"/>
              <c:x val="2.5000000000000001E-2"/>
              <c:y val="0.417673519976669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2010687"/>
        <c:crosses val="autoZero"/>
        <c:crossBetween val="between"/>
        <c:majorUnit val="0.25"/>
      </c:valAx>
      <c:spPr>
        <a:noFill/>
        <a:ln>
          <a:solidFill>
            <a:schemeClr val="accent6">
              <a:lumMod val="50000"/>
            </a:schemeClr>
          </a:solidFill>
        </a:ln>
        <a:effectLst/>
      </c:spPr>
    </c:plotArea>
    <c:legend>
      <c:legendPos val="b"/>
      <c:layout>
        <c:manualLayout>
          <c:xMode val="edge"/>
          <c:yMode val="edge"/>
          <c:x val="0"/>
          <c:y val="0.90843796112359354"/>
          <c:w val="0.9527771778502605"/>
          <c:h val="5.70731894421339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US" sz="1400" b="1" baseline="0" dirty="0" smtClean="0">
                <a:solidFill>
                  <a:sysClr val="windowText" lastClr="000000"/>
                </a:solidFill>
              </a:rPr>
              <a:t>G17 </a:t>
            </a:r>
            <a:r>
              <a:rPr lang="en-US" sz="1400" b="1" baseline="0" dirty="0">
                <a:solidFill>
                  <a:sysClr val="windowText" lastClr="000000"/>
                </a:solidFill>
              </a:rPr>
              <a:t>ABI - IASI-B </a:t>
            </a:r>
            <a:r>
              <a:rPr lang="en-US" sz="1400" b="1" baseline="0" dirty="0" smtClean="0">
                <a:solidFill>
                  <a:sysClr val="windowText" lastClr="000000"/>
                </a:solidFill>
              </a:rPr>
              <a:t>Calibration </a:t>
            </a:r>
            <a:r>
              <a:rPr lang="en-US" sz="1400" b="1" baseline="0" dirty="0">
                <a:solidFill>
                  <a:sysClr val="windowText" lastClr="000000"/>
                </a:solidFill>
              </a:rPr>
              <a:t>Difference</a:t>
            </a:r>
          </a:p>
        </c:rich>
      </c:tx>
      <c:layout>
        <c:manualLayout>
          <c:xMode val="edge"/>
          <c:yMode val="edge"/>
          <c:x val="0.28029734841521753"/>
          <c:y val="2.7543367790125287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134620836818383"/>
          <c:y val="0.12151014593988008"/>
          <c:w val="0.8085821887500364"/>
          <c:h val="0.70696741032370958"/>
        </c:manualLayout>
      </c:layout>
      <c:barChart>
        <c:barDir val="col"/>
        <c:grouping val="clustered"/>
        <c:varyColors val="0"/>
        <c:ser>
          <c:idx val="1"/>
          <c:order val="0"/>
          <c:tx>
            <c:strRef>
              <c:f>'GEO-LEO(IASI)'!$C$14</c:f>
              <c:strCache>
                <c:ptCount val="1"/>
                <c:pt idx="0">
                  <c:v>G17_60K</c:v>
                </c:pt>
              </c:strCache>
            </c:strRef>
          </c:tx>
          <c:spPr>
            <a:solidFill>
              <a:srgbClr val="FF0000"/>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1-B1B6-446E-876C-E144125D3B7A}"/>
              </c:ext>
            </c:extLst>
          </c:dPt>
          <c:cat>
            <c:strRef>
              <c:f>'GEO-LEO(IASI)'!$D$1:$M$1</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'GEO-LEO(IASI)'!$D$14:$M$14</c:f>
              <c:numCache>
                <c:formatCode>General</c:formatCode>
                <c:ptCount val="10"/>
                <c:pt idx="0">
                  <c:v>-0.05</c:v>
                </c:pt>
                <c:pt idx="1">
                  <c:v>-0.11899999999999999</c:v>
                </c:pt>
                <c:pt idx="2">
                  <c:v>7.6999999999999999E-2</c:v>
                </c:pt>
                <c:pt idx="3">
                  <c:v>-2.1999999999999999E-2</c:v>
                </c:pt>
                <c:pt idx="4">
                  <c:v>-7.0000000000000001E-3</c:v>
                </c:pt>
                <c:pt idx="5">
                  <c:v>-0.13300000000000001</c:v>
                </c:pt>
                <c:pt idx="6">
                  <c:v>-4.7E-2</c:v>
                </c:pt>
                <c:pt idx="7">
                  <c:v>-3.9E-2</c:v>
                </c:pt>
                <c:pt idx="8">
                  <c:v>8.7999999999999995E-2</c:v>
                </c:pt>
                <c:pt idx="9">
                  <c:v>0.41499999999999998</c:v>
                </c:pt>
              </c:numCache>
            </c:numRef>
          </c:val>
          <c:extLst>
            <c:ext xmlns:c16="http://schemas.microsoft.com/office/drawing/2014/chart" uri="{C3380CC4-5D6E-409C-BE32-E72D297353CC}">
              <c16:uniqueId val="{00000002-B1B6-446E-876C-E144125D3B7A}"/>
            </c:ext>
          </c:extLst>
        </c:ser>
        <c:ser>
          <c:idx val="2"/>
          <c:order val="1"/>
          <c:tx>
            <c:strRef>
              <c:f>'GEO-LEO(IASI)'!$C$16</c:f>
              <c:strCache>
                <c:ptCount val="1"/>
                <c:pt idx="0">
                  <c:v>G17_81K (simulated)</c:v>
                </c:pt>
              </c:strCache>
            </c:strRef>
          </c:tx>
          <c:spPr>
            <a:solidFill>
              <a:schemeClr val="accent6">
                <a:lumMod val="50000"/>
              </a:schemeClr>
            </a:solidFill>
            <a:ln>
              <a:solidFill>
                <a:schemeClr val="accent6">
                  <a:lumMod val="50000"/>
                </a:schemeClr>
              </a:solidFill>
            </a:ln>
            <a:effectLst/>
          </c:spPr>
          <c:invertIfNegative val="0"/>
          <c:cat>
            <c:strRef>
              <c:f>'GEO-LEO(IASI)'!$D$1:$M$1</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'GEO-LEO(IASI)'!$D$16:$M$16</c:f>
              <c:numCache>
                <c:formatCode>General</c:formatCode>
                <c:ptCount val="10"/>
                <c:pt idx="0">
                  <c:v>-5.7000000000000002E-2</c:v>
                </c:pt>
                <c:pt idx="1">
                  <c:v>0</c:v>
                </c:pt>
                <c:pt idx="2">
                  <c:v>-9.9000000000000005E-2</c:v>
                </c:pt>
                <c:pt idx="3">
                  <c:v>2.1999999999999999E-2</c:v>
                </c:pt>
                <c:pt idx="4">
                  <c:v>-2.7E-2</c:v>
                </c:pt>
                <c:pt idx="5">
                  <c:v>-0.20300000000000001</c:v>
                </c:pt>
                <c:pt idx="6">
                  <c:v>-6.4000000000000001E-2</c:v>
                </c:pt>
                <c:pt idx="7">
                  <c:v>-0.04</c:v>
                </c:pt>
                <c:pt idx="8">
                  <c:v>5.5E-2</c:v>
                </c:pt>
                <c:pt idx="9">
                  <c:v>-0.105</c:v>
                </c:pt>
              </c:numCache>
            </c:numRef>
          </c:val>
          <c:extLst>
            <c:ext xmlns:c16="http://schemas.microsoft.com/office/drawing/2014/chart" uri="{C3380CC4-5D6E-409C-BE32-E72D297353CC}">
              <c16:uniqueId val="{00000003-B1B6-446E-876C-E144125D3B7A}"/>
            </c:ext>
          </c:extLst>
        </c:ser>
        <c:ser>
          <c:idx val="0"/>
          <c:order val="2"/>
          <c:tx>
            <c:strRef>
              <c:f>'GEO-LEO(IASI)'!$C$22</c:f>
              <c:strCache>
                <c:ptCount val="1"/>
                <c:pt idx="0">
                  <c:v>G17_81K(ITE)</c:v>
                </c:pt>
              </c:strCache>
            </c:strRef>
          </c:tx>
          <c:spPr>
            <a:solidFill>
              <a:schemeClr val="accent1"/>
            </a:solidFill>
            <a:ln>
              <a:noFill/>
            </a:ln>
            <a:effectLst/>
          </c:spPr>
          <c:invertIfNegative val="0"/>
          <c:val>
            <c:numRef>
              <c:f>'GEO-LEO(IASI)'!$D$22:$M$22</c:f>
              <c:numCache>
                <c:formatCode>General</c:formatCode>
                <c:ptCount val="10"/>
                <c:pt idx="0">
                  <c:v>-6.7488179999999981E-2</c:v>
                </c:pt>
                <c:pt idx="1">
                  <c:v>-3.0849330000000008E-2</c:v>
                </c:pt>
                <c:pt idx="2">
                  <c:v>-0.10955071</c:v>
                </c:pt>
                <c:pt idx="3">
                  <c:v>1.1492729999999986E-2</c:v>
                </c:pt>
                <c:pt idx="4">
                  <c:v>-2.9871605000000002E-2</c:v>
                </c:pt>
                <c:pt idx="5">
                  <c:v>-0.21171480200000004</c:v>
                </c:pt>
                <c:pt idx="6">
                  <c:v>-7.1123081000000005E-2</c:v>
                </c:pt>
                <c:pt idx="7">
                  <c:v>-2.9349669000000002E-2</c:v>
                </c:pt>
                <c:pt idx="8">
                  <c:v>5.6524603999999999E-2</c:v>
                </c:pt>
                <c:pt idx="9">
                  <c:v>-9.9941867999999989E-2</c:v>
                </c:pt>
              </c:numCache>
            </c:numRef>
          </c:val>
          <c:extLst>
            <c:ext xmlns:c16="http://schemas.microsoft.com/office/drawing/2014/chart" uri="{C3380CC4-5D6E-409C-BE32-E72D297353CC}">
              <c16:uniqueId val="{00000004-B1B6-446E-876C-E144125D3B7A}"/>
            </c:ext>
          </c:extLst>
        </c:ser>
        <c:dLbls>
          <c:showLegendKey val="0"/>
          <c:showVal val="0"/>
          <c:showCatName val="0"/>
          <c:showSerName val="0"/>
          <c:showPercent val="0"/>
          <c:showBubbleSize val="0"/>
        </c:dLbls>
        <c:gapWidth val="219"/>
        <c:overlap val="-27"/>
        <c:axId val="1902010687"/>
        <c:axId val="1902009439"/>
      </c:barChart>
      <c:catAx>
        <c:axId val="19020106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a:solidFill>
                      <a:schemeClr val="tx1"/>
                    </a:solidFill>
                  </a:rPr>
                  <a:t>ABI IR Bands</a:t>
                </a:r>
              </a:p>
            </c:rich>
          </c:tx>
          <c:layout>
            <c:manualLayout>
              <c:xMode val="edge"/>
              <c:yMode val="edge"/>
              <c:x val="0.44592148963595685"/>
              <c:y val="0.85966383740824981"/>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02009439"/>
        <c:crosses val="autoZero"/>
        <c:auto val="1"/>
        <c:lblAlgn val="ctr"/>
        <c:lblOffset val="100"/>
        <c:noMultiLvlLbl val="0"/>
      </c:catAx>
      <c:valAx>
        <c:axId val="1902009439"/>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Tb</a:t>
                </a:r>
                <a:r>
                  <a:rPr lang="en-US" sz="1200" b="1" baseline="0">
                    <a:solidFill>
                      <a:sysClr val="windowText" lastClr="000000"/>
                    </a:solidFill>
                  </a:rPr>
                  <a:t> Diff (K)</a:t>
                </a:r>
                <a:endParaRPr lang="en-US" sz="1200" b="1">
                  <a:solidFill>
                    <a:sysClr val="windowText" lastClr="000000"/>
                  </a:solidFill>
                </a:endParaRPr>
              </a:p>
            </c:rich>
          </c:tx>
          <c:layout>
            <c:manualLayout>
              <c:xMode val="edge"/>
              <c:yMode val="edge"/>
              <c:x val="2.5000000000000001E-2"/>
              <c:y val="0.417673519976669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2010687"/>
        <c:crosses val="autoZero"/>
        <c:crossBetween val="between"/>
        <c:majorUnit val="0.25"/>
      </c:valAx>
      <c:spPr>
        <a:noFill/>
        <a:ln>
          <a:solidFill>
            <a:schemeClr val="accent6">
              <a:lumMod val="50000"/>
            </a:schemeClr>
          </a:solidFill>
        </a:ln>
        <a:effectLst/>
      </c:spPr>
    </c:plotArea>
    <c:legend>
      <c:legendPos val="b"/>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baseline="0">
                <a:solidFill>
                  <a:sysClr val="windowText" lastClr="000000"/>
                </a:solidFill>
              </a:rPr>
              <a:t>Calibration Difference between G17 and G16</a:t>
            </a:r>
            <a:endParaRPr lang="en-US" sz="1400" b="1">
              <a:solidFill>
                <a:sysClr val="windowText" lastClr="000000"/>
              </a:solidFill>
            </a:endParaRPr>
          </a:p>
        </c:rich>
      </c:tx>
      <c:layout>
        <c:manualLayout>
          <c:xMode val="edge"/>
          <c:yMode val="edge"/>
          <c:x val="0.21090537535046014"/>
          <c:y val="2.323505438752450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03699931605418"/>
          <c:y val="0.12615500511183256"/>
          <c:w val="0.79683931744525549"/>
          <c:h val="0.70696741032370958"/>
        </c:manualLayout>
      </c:layout>
      <c:barChart>
        <c:barDir val="col"/>
        <c:grouping val="clustered"/>
        <c:varyColors val="0"/>
        <c:ser>
          <c:idx val="0"/>
          <c:order val="0"/>
          <c:tx>
            <c:strRef>
              <c:f>'GEO-LEO(IASI)'!$B$2</c:f>
              <c:strCache>
                <c:ptCount val="1"/>
                <c:pt idx="0">
                  <c:v>G17(60K) - G16</c:v>
                </c:pt>
              </c:strCache>
            </c:strRef>
          </c:tx>
          <c:spPr>
            <a:solidFill>
              <a:srgbClr val="FF0000"/>
            </a:solidFill>
            <a:ln>
              <a:solidFill>
                <a:srgbClr val="FF0000"/>
              </a:solidFill>
            </a:ln>
            <a:effectLst/>
          </c:spPr>
          <c:invertIfNegative val="0"/>
          <c:cat>
            <c:strRef>
              <c:f>[2]IASI!$D$27:$M$27</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'GEO-LEO(IASI)'!$D$2:$M$2</c:f>
              <c:numCache>
                <c:formatCode>General</c:formatCode>
                <c:ptCount val="10"/>
                <c:pt idx="0">
                  <c:v>-2.9000000000000001E-2</c:v>
                </c:pt>
                <c:pt idx="1">
                  <c:v>3.3000000000000002E-2</c:v>
                </c:pt>
                <c:pt idx="2">
                  <c:v>0.217</c:v>
                </c:pt>
                <c:pt idx="3">
                  <c:v>4.2999999999999997E-2</c:v>
                </c:pt>
                <c:pt idx="4">
                  <c:v>5.7000000000000002E-2</c:v>
                </c:pt>
                <c:pt idx="5">
                  <c:v>-0.02</c:v>
                </c:pt>
                <c:pt idx="6">
                  <c:v>-7.0000000000000001E-3</c:v>
                </c:pt>
                <c:pt idx="7">
                  <c:v>-8.3000000000000004E-2</c:v>
                </c:pt>
                <c:pt idx="8">
                  <c:v>5.5E-2</c:v>
                </c:pt>
                <c:pt idx="9">
                  <c:v>0.57099999999999995</c:v>
                </c:pt>
              </c:numCache>
            </c:numRef>
          </c:val>
          <c:extLst>
            <c:ext xmlns:c16="http://schemas.microsoft.com/office/drawing/2014/chart" uri="{C3380CC4-5D6E-409C-BE32-E72D297353CC}">
              <c16:uniqueId val="{00000000-CAF6-422D-8BB8-5716A99CC604}"/>
            </c:ext>
          </c:extLst>
        </c:ser>
        <c:ser>
          <c:idx val="1"/>
          <c:order val="1"/>
          <c:tx>
            <c:strRef>
              <c:f>'GEO-LEO(IASI)'!$B$25</c:f>
              <c:strCache>
                <c:ptCount val="1"/>
                <c:pt idx="0">
                  <c:v>G17(81K, simulated) - G16</c:v>
                </c:pt>
              </c:strCache>
            </c:strRef>
          </c:tx>
          <c:spPr>
            <a:solidFill>
              <a:srgbClr val="C00000"/>
            </a:solidFill>
            <a:ln>
              <a:solidFill>
                <a:srgbClr val="C00000"/>
              </a:solidFill>
            </a:ln>
            <a:effectLst/>
          </c:spPr>
          <c:invertIfNegative val="0"/>
          <c:cat>
            <c:strRef>
              <c:f>[2]IASI!$D$27:$M$27</c:f>
              <c:strCache>
                <c:ptCount val="10"/>
                <c:pt idx="0">
                  <c:v>B07</c:v>
                </c:pt>
                <c:pt idx="1">
                  <c:v>B08</c:v>
                </c:pt>
                <c:pt idx="2">
                  <c:v>B09</c:v>
                </c:pt>
                <c:pt idx="3">
                  <c:v>B10</c:v>
                </c:pt>
                <c:pt idx="4">
                  <c:v>B11</c:v>
                </c:pt>
                <c:pt idx="5">
                  <c:v>B12</c:v>
                </c:pt>
                <c:pt idx="6">
                  <c:v>B13</c:v>
                </c:pt>
                <c:pt idx="7">
                  <c:v>B14</c:v>
                </c:pt>
                <c:pt idx="8">
                  <c:v>B15</c:v>
                </c:pt>
                <c:pt idx="9">
                  <c:v>B16</c:v>
                </c:pt>
              </c:strCache>
            </c:strRef>
          </c:cat>
          <c:val>
            <c:numRef>
              <c:f>'GEO-LEO(IASI)'!$D$25:$M$25</c:f>
              <c:numCache>
                <c:formatCode>General</c:formatCode>
                <c:ptCount val="10"/>
                <c:pt idx="0">
                  <c:v>-4.7E-2</c:v>
                </c:pt>
                <c:pt idx="1">
                  <c:v>9.8000000000000004E-2</c:v>
                </c:pt>
                <c:pt idx="2">
                  <c:v>3.8000000000000006E-2</c:v>
                </c:pt>
                <c:pt idx="3">
                  <c:v>7.8E-2</c:v>
                </c:pt>
                <c:pt idx="4">
                  <c:v>3.2000000000000001E-2</c:v>
                </c:pt>
                <c:pt idx="5">
                  <c:v>-0.10300000000000001</c:v>
                </c:pt>
                <c:pt idx="6">
                  <c:v>-1.3000000000000005E-2</c:v>
                </c:pt>
                <c:pt idx="7">
                  <c:v>-9.0999999999999998E-2</c:v>
                </c:pt>
                <c:pt idx="8">
                  <c:v>4.9000000000000002E-2</c:v>
                </c:pt>
                <c:pt idx="9">
                  <c:v>4.4999999999999998E-2</c:v>
                </c:pt>
              </c:numCache>
            </c:numRef>
          </c:val>
          <c:extLst>
            <c:ext xmlns:c16="http://schemas.microsoft.com/office/drawing/2014/chart" uri="{C3380CC4-5D6E-409C-BE32-E72D297353CC}">
              <c16:uniqueId val="{00000001-CAF6-422D-8BB8-5716A99CC604}"/>
            </c:ext>
          </c:extLst>
        </c:ser>
        <c:ser>
          <c:idx val="2"/>
          <c:order val="2"/>
          <c:tx>
            <c:strRef>
              <c:f>'GEO-LEO(IASI)'!$B$28</c:f>
              <c:strCache>
                <c:ptCount val="1"/>
                <c:pt idx="0">
                  <c:v>G17(81K, ITE) - G16 </c:v>
                </c:pt>
              </c:strCache>
            </c:strRef>
          </c:tx>
          <c:spPr>
            <a:solidFill>
              <a:schemeClr val="accent1"/>
            </a:solidFill>
            <a:ln>
              <a:solidFill>
                <a:schemeClr val="accent1"/>
              </a:solidFill>
            </a:ln>
            <a:effectLst/>
          </c:spPr>
          <c:invertIfNegative val="0"/>
          <c:val>
            <c:numRef>
              <c:f>'GEO-LEO(IASI)'!$D$28:$M$28</c:f>
              <c:numCache>
                <c:formatCode>General</c:formatCode>
                <c:ptCount val="10"/>
                <c:pt idx="0">
                  <c:v>-5.7488179999999979E-2</c:v>
                </c:pt>
                <c:pt idx="1">
                  <c:v>6.7150669999999996E-2</c:v>
                </c:pt>
                <c:pt idx="2">
                  <c:v>2.7449290000000015E-2</c:v>
                </c:pt>
                <c:pt idx="3">
                  <c:v>6.7492729999999987E-2</c:v>
                </c:pt>
                <c:pt idx="4">
                  <c:v>2.9128394999999994E-2</c:v>
                </c:pt>
                <c:pt idx="5">
                  <c:v>-0.11171480200000003</c:v>
                </c:pt>
                <c:pt idx="6">
                  <c:v>-2.0123081000000008E-2</c:v>
                </c:pt>
                <c:pt idx="7">
                  <c:v>-8.0349668999999999E-2</c:v>
                </c:pt>
                <c:pt idx="8">
                  <c:v>5.0524604000000001E-2</c:v>
                </c:pt>
                <c:pt idx="9">
                  <c:v>5.0058132000000005E-2</c:v>
                </c:pt>
              </c:numCache>
            </c:numRef>
          </c:val>
          <c:extLst>
            <c:ext xmlns:c16="http://schemas.microsoft.com/office/drawing/2014/chart" uri="{C3380CC4-5D6E-409C-BE32-E72D297353CC}">
              <c16:uniqueId val="{00000002-CAF6-422D-8BB8-5716A99CC604}"/>
            </c:ext>
          </c:extLst>
        </c:ser>
        <c:dLbls>
          <c:showLegendKey val="0"/>
          <c:showVal val="0"/>
          <c:showCatName val="0"/>
          <c:showSerName val="0"/>
          <c:showPercent val="0"/>
          <c:showBubbleSize val="0"/>
        </c:dLbls>
        <c:gapWidth val="219"/>
        <c:overlap val="-27"/>
        <c:axId val="1902010687"/>
        <c:axId val="1902009439"/>
      </c:barChart>
      <c:catAx>
        <c:axId val="1902010687"/>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1">
                    <a:solidFill>
                      <a:schemeClr val="tx1"/>
                    </a:solidFill>
                  </a:rPr>
                  <a:t>ABI IR Bands</a:t>
                </a:r>
              </a:p>
            </c:rich>
          </c:tx>
          <c:layout>
            <c:manualLayout>
              <c:xMode val="edge"/>
              <c:yMode val="edge"/>
              <c:x val="0.49513913641453255"/>
              <c:y val="0.842964265002182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02009439"/>
        <c:crosses val="autoZero"/>
        <c:auto val="1"/>
        <c:lblAlgn val="ctr"/>
        <c:lblOffset val="100"/>
        <c:noMultiLvlLbl val="0"/>
      </c:catAx>
      <c:valAx>
        <c:axId val="1902009439"/>
        <c:scaling>
          <c:orientation val="minMax"/>
          <c:max val="1"/>
          <c:min val="-0.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b="1">
                    <a:solidFill>
                      <a:sysClr val="windowText" lastClr="000000"/>
                    </a:solidFill>
                  </a:rPr>
                  <a:t>Tb</a:t>
                </a:r>
                <a:r>
                  <a:rPr lang="en-US" sz="1200" b="1" baseline="0">
                    <a:solidFill>
                      <a:sysClr val="windowText" lastClr="000000"/>
                    </a:solidFill>
                  </a:rPr>
                  <a:t> Diff (K)</a:t>
                </a:r>
                <a:endParaRPr lang="en-US" sz="1200" b="1">
                  <a:solidFill>
                    <a:sysClr val="windowText" lastClr="000000"/>
                  </a:solidFill>
                </a:endParaRPr>
              </a:p>
            </c:rich>
          </c:tx>
          <c:layout>
            <c:manualLayout>
              <c:xMode val="edge"/>
              <c:yMode val="edge"/>
              <c:x val="2.5000000000000001E-2"/>
              <c:y val="0.41767351997666952"/>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1902010687"/>
        <c:crosses val="autoZero"/>
        <c:crossBetween val="between"/>
        <c:majorUnit val="0.25"/>
      </c:valAx>
      <c:spPr>
        <a:noFill/>
        <a:ln>
          <a:solidFill>
            <a:schemeClr val="accent6">
              <a:lumMod val="50000"/>
            </a:schemeClr>
          </a:solidFill>
        </a:ln>
        <a:effectLst/>
      </c:spPr>
    </c:plotArea>
    <c:legend>
      <c:legendPos val="b"/>
      <c:layout>
        <c:manualLayout>
          <c:xMode val="edge"/>
          <c:yMode val="edge"/>
          <c:x val="0"/>
          <c:y val="0.90843796112359354"/>
          <c:w val="0.9527771778502605"/>
          <c:h val="5.707318944213393E-2"/>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a:t>Difference From Reference (%)</a:t>
            </a:r>
          </a:p>
        </c:rich>
      </c:tx>
      <c:layout/>
      <c:overlay val="0"/>
      <c:spPr>
        <a:noFill/>
        <a:ln>
          <a:noFill/>
        </a:ln>
        <a:effectLst/>
      </c:spPr>
    </c:title>
    <c:autoTitleDeleted val="0"/>
    <c:plotArea>
      <c:layout/>
      <c:barChart>
        <c:barDir val="col"/>
        <c:grouping val="clustered"/>
        <c:varyColors val="1"/>
        <c:ser>
          <c:idx val="0"/>
          <c:order val="0"/>
          <c:tx>
            <c:strRef>
              <c:f>'2d Accuracy'!$E$4</c:f>
              <c:strCache>
                <c:ptCount val="1"/>
                <c:pt idx="0">
                  <c:v>G16 Prov</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c:spPr>
          <c:invertIfNegative val="1"/>
          <c:errBars>
            <c:errBarType val="both"/>
            <c:errValType val="stdErr"/>
            <c:noEndCap val="0"/>
            <c:spPr>
              <a:noFill/>
              <a:ln w="9525">
                <a:solidFill>
                  <a:schemeClr val="tx1">
                    <a:lumMod val="50000"/>
                    <a:lumOff val="50000"/>
                  </a:schemeClr>
                </a:solidFill>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Accuracy'!$E$5:$E$10</c:f>
              <c:numCache>
                <c:formatCode>0.00</c:formatCode>
                <c:ptCount val="6"/>
                <c:pt idx="0">
                  <c:v>4.2</c:v>
                </c:pt>
                <c:pt idx="1">
                  <c:v>7.3</c:v>
                </c:pt>
                <c:pt idx="2">
                  <c:v>1.7</c:v>
                </c:pt>
                <c:pt idx="3">
                  <c:v>-5</c:v>
                </c:pt>
                <c:pt idx="4">
                  <c:v>4.5</c:v>
                </c:pt>
                <c:pt idx="5">
                  <c:v>-0.2</c:v>
                </c:pt>
              </c:numCache>
            </c:numRef>
          </c:val>
          <c:extLst>
            <c:ext xmlns:c16="http://schemas.microsoft.com/office/drawing/2014/chart" uri="{C3380CC4-5D6E-409C-BE32-E72D297353CC}">
              <c16:uniqueId val="{00000000-6C73-4390-86EB-341205159A0A}"/>
            </c:ext>
          </c:extLst>
        </c:ser>
        <c:ser>
          <c:idx val="1"/>
          <c:order val="1"/>
          <c:tx>
            <c:strRef>
              <c:f>'2d Accuracy'!$G$4</c:f>
              <c:strCache>
                <c:ptCount val="1"/>
                <c:pt idx="0">
                  <c:v>G16 Full</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invertIfNegative val="1"/>
          <c:errBars>
            <c:errBarType val="both"/>
            <c:errValType val="cust"/>
            <c:noEndCap val="0"/>
            <c:plus>
              <c:numRef>
                <c:f>'2d Accuracy'!$H$5:$H$10</c:f>
                <c:numCache>
                  <c:formatCode>General</c:formatCode>
                  <c:ptCount val="6"/>
                  <c:pt idx="0">
                    <c:v>3.3</c:v>
                  </c:pt>
                  <c:pt idx="1">
                    <c:v>4.5</c:v>
                  </c:pt>
                  <c:pt idx="2">
                    <c:v>3.2</c:v>
                  </c:pt>
                  <c:pt idx="3">
                    <c:v>7.5</c:v>
                  </c:pt>
                  <c:pt idx="4">
                    <c:v>5.7</c:v>
                  </c:pt>
                  <c:pt idx="5">
                    <c:v>3.8</c:v>
                  </c:pt>
                </c:numCache>
              </c:numRef>
            </c:plus>
            <c:minus>
              <c:numRef>
                <c:f>'2d Accuracy'!$H$5:$H$10</c:f>
                <c:numCache>
                  <c:formatCode>General</c:formatCode>
                  <c:ptCount val="6"/>
                  <c:pt idx="0">
                    <c:v>3.3</c:v>
                  </c:pt>
                  <c:pt idx="1">
                    <c:v>4.5</c:v>
                  </c:pt>
                  <c:pt idx="2">
                    <c:v>3.2</c:v>
                  </c:pt>
                  <c:pt idx="3">
                    <c:v>7.5</c:v>
                  </c:pt>
                  <c:pt idx="4">
                    <c:v>5.7</c:v>
                  </c:pt>
                  <c:pt idx="5">
                    <c:v>3.8</c:v>
                  </c:pt>
                </c:numCache>
              </c:numRef>
            </c:minus>
            <c:spPr>
              <a:noFill/>
              <a:ln w="9525">
                <a:solidFill>
                  <a:schemeClr val="tx1">
                    <a:lumMod val="50000"/>
                    <a:lumOff val="50000"/>
                  </a:schemeClr>
                </a:solidFill>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Accuracy'!$G$5:$G$10</c:f>
              <c:numCache>
                <c:formatCode>0.00</c:formatCode>
                <c:ptCount val="6"/>
                <c:pt idx="0">
                  <c:v>4.7</c:v>
                </c:pt>
                <c:pt idx="1">
                  <c:v>6.7</c:v>
                </c:pt>
                <c:pt idx="2">
                  <c:v>1.5</c:v>
                </c:pt>
                <c:pt idx="3">
                  <c:v>-0.5</c:v>
                </c:pt>
                <c:pt idx="4">
                  <c:v>3.8</c:v>
                </c:pt>
                <c:pt idx="5">
                  <c:v>0.5</c:v>
                </c:pt>
              </c:numCache>
            </c:numRef>
          </c:val>
          <c:extLst>
            <c:ext xmlns:c16="http://schemas.microsoft.com/office/drawing/2014/chart" uri="{C3380CC4-5D6E-409C-BE32-E72D297353CC}">
              <c16:uniqueId val="{00000001-6C73-4390-86EB-341205159A0A}"/>
            </c:ext>
          </c:extLst>
        </c:ser>
        <c:ser>
          <c:idx val="2"/>
          <c:order val="2"/>
          <c:tx>
            <c:strRef>
              <c:f>'2d Accuracy'!$I$4</c:f>
              <c:strCache>
                <c:ptCount val="1"/>
                <c:pt idx="0">
                  <c:v>G17 Prov</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invertIfNegative val="1"/>
          <c:errBars>
            <c:errBarType val="both"/>
            <c:errValType val="cust"/>
            <c:noEndCap val="0"/>
            <c:plus>
              <c:numRef>
                <c:f>'2d Accuracy'!$J$5:$J$10</c:f>
                <c:numCache>
                  <c:formatCode>General</c:formatCode>
                  <c:ptCount val="6"/>
                  <c:pt idx="0">
                    <c:v>2.65</c:v>
                  </c:pt>
                  <c:pt idx="1">
                    <c:v>3.67</c:v>
                  </c:pt>
                  <c:pt idx="2">
                    <c:v>3.8</c:v>
                  </c:pt>
                  <c:pt idx="3">
                    <c:v>7.97</c:v>
                  </c:pt>
                  <c:pt idx="4">
                    <c:v>3.51</c:v>
                  </c:pt>
                  <c:pt idx="5">
                    <c:v>3.49</c:v>
                  </c:pt>
                </c:numCache>
              </c:numRef>
            </c:plus>
            <c:minus>
              <c:numRef>
                <c:f>'2d Accuracy'!$J$5:$J$10</c:f>
                <c:numCache>
                  <c:formatCode>General</c:formatCode>
                  <c:ptCount val="6"/>
                  <c:pt idx="0">
                    <c:v>2.65</c:v>
                  </c:pt>
                  <c:pt idx="1">
                    <c:v>3.67</c:v>
                  </c:pt>
                  <c:pt idx="2">
                    <c:v>3.8</c:v>
                  </c:pt>
                  <c:pt idx="3">
                    <c:v>7.97</c:v>
                  </c:pt>
                  <c:pt idx="4">
                    <c:v>3.51</c:v>
                  </c:pt>
                  <c:pt idx="5">
                    <c:v>3.49</c:v>
                  </c:pt>
                </c:numCache>
              </c:numRef>
            </c:minus>
            <c:spPr>
              <a:noFill/>
              <a:ln w="9525">
                <a:solidFill>
                  <a:schemeClr val="tx1">
                    <a:lumMod val="50000"/>
                    <a:lumOff val="50000"/>
                  </a:schemeClr>
                </a:solidFill>
              </a:ln>
              <a:effectLst/>
            </c:spPr>
          </c:errBars>
          <c:cat>
            <c:numRef>
              <c:f>'2d Accuracy'!$B$5:$B$10</c:f>
              <c:numCache>
                <c:formatCode>0.00</c:formatCode>
                <c:ptCount val="6"/>
                <c:pt idx="0">
                  <c:v>0.47</c:v>
                </c:pt>
                <c:pt idx="1">
                  <c:v>0.64</c:v>
                </c:pt>
                <c:pt idx="2">
                  <c:v>0.86</c:v>
                </c:pt>
                <c:pt idx="3">
                  <c:v>1.38</c:v>
                </c:pt>
                <c:pt idx="4">
                  <c:v>1.61</c:v>
                </c:pt>
                <c:pt idx="5">
                  <c:v>2.25</c:v>
                </c:pt>
              </c:numCache>
            </c:numRef>
          </c:cat>
          <c:val>
            <c:numRef>
              <c:f>'2d Accuracy'!$I$5:$I$10</c:f>
              <c:numCache>
                <c:formatCode>0.00</c:formatCode>
                <c:ptCount val="6"/>
                <c:pt idx="0">
                  <c:v>-0.66</c:v>
                </c:pt>
                <c:pt idx="1">
                  <c:v>8.85</c:v>
                </c:pt>
                <c:pt idx="2">
                  <c:v>0.42</c:v>
                </c:pt>
                <c:pt idx="3">
                  <c:v>-1.17</c:v>
                </c:pt>
                <c:pt idx="4">
                  <c:v>5.45</c:v>
                </c:pt>
                <c:pt idx="5">
                  <c:v>-2.8</c:v>
                </c:pt>
              </c:numCache>
            </c:numRef>
          </c:val>
          <c:extLst>
            <c:ext xmlns:c16="http://schemas.microsoft.com/office/drawing/2014/chart" uri="{C3380CC4-5D6E-409C-BE32-E72D297353CC}">
              <c16:uniqueId val="{00000002-6C73-4390-86EB-341205159A0A}"/>
            </c:ext>
          </c:extLst>
        </c:ser>
        <c:ser>
          <c:idx val="3"/>
          <c:order val="3"/>
          <c:tx>
            <c:strRef>
              <c:f>'2d Accuracy'!$K$4:$L$4</c:f>
              <c:strCache>
                <c:ptCount val="1"/>
                <c:pt idx="0">
                  <c:v>G17 Full</c:v>
                </c:pt>
              </c:strCache>
            </c:strRef>
          </c:tx>
          <c:spPr>
            <a:gradFill rotWithShape="1">
              <a:gsLst>
                <a:gs pos="0">
                  <a:schemeClr val="accent6">
                    <a:lumMod val="60000"/>
                    <a:lumMod val="110000"/>
                    <a:satMod val="105000"/>
                    <a:tint val="67000"/>
                  </a:schemeClr>
                </a:gs>
                <a:gs pos="50000">
                  <a:schemeClr val="accent6">
                    <a:lumMod val="60000"/>
                    <a:lumMod val="105000"/>
                    <a:satMod val="103000"/>
                    <a:tint val="73000"/>
                  </a:schemeClr>
                </a:gs>
                <a:gs pos="100000">
                  <a:schemeClr val="accent6">
                    <a:lumMod val="60000"/>
                    <a:lumMod val="105000"/>
                    <a:satMod val="109000"/>
                    <a:tint val="81000"/>
                  </a:schemeClr>
                </a:gs>
              </a:gsLst>
              <a:lin ang="5400000" scaled="0"/>
            </a:gradFill>
            <a:ln w="9525" cap="flat" cmpd="sng" algn="ctr">
              <a:solidFill>
                <a:schemeClr val="accent6">
                  <a:lumMod val="60000"/>
                  <a:shade val="95000"/>
                </a:schemeClr>
              </a:solidFill>
              <a:round/>
            </a:ln>
            <a:effectLst/>
          </c:spPr>
          <c:invertIfNegative val="0"/>
          <c:errBars>
            <c:errBarType val="both"/>
            <c:errValType val="cust"/>
            <c:noEndCap val="0"/>
            <c:plus>
              <c:numRef>
                <c:f>'2d Accuracy'!$L$5:$L$10</c:f>
                <c:numCache>
                  <c:formatCode>General</c:formatCode>
                  <c:ptCount val="6"/>
                  <c:pt idx="0">
                    <c:v>3.24</c:v>
                  </c:pt>
                  <c:pt idx="1">
                    <c:v>4.45</c:v>
                  </c:pt>
                  <c:pt idx="2">
                    <c:v>3.6</c:v>
                  </c:pt>
                  <c:pt idx="3">
                    <c:v>6.96</c:v>
                  </c:pt>
                  <c:pt idx="4">
                    <c:v>3.36</c:v>
                  </c:pt>
                  <c:pt idx="5">
                    <c:v>2.86</c:v>
                  </c:pt>
                </c:numCache>
              </c:numRef>
            </c:plus>
            <c:minus>
              <c:numRef>
                <c:f>'2d Accuracy'!$L$5:$L$10</c:f>
                <c:numCache>
                  <c:formatCode>General</c:formatCode>
                  <c:ptCount val="6"/>
                  <c:pt idx="0">
                    <c:v>3.24</c:v>
                  </c:pt>
                  <c:pt idx="1">
                    <c:v>4.45</c:v>
                  </c:pt>
                  <c:pt idx="2">
                    <c:v>3.6</c:v>
                  </c:pt>
                  <c:pt idx="3">
                    <c:v>6.96</c:v>
                  </c:pt>
                  <c:pt idx="4">
                    <c:v>3.36</c:v>
                  </c:pt>
                  <c:pt idx="5">
                    <c:v>2.86</c:v>
                  </c:pt>
                </c:numCache>
              </c:numRef>
            </c:minus>
            <c:spPr>
              <a:noFill/>
              <a:ln w="9525">
                <a:solidFill>
                  <a:schemeClr val="tx1">
                    <a:lumMod val="50000"/>
                    <a:lumOff val="50000"/>
                  </a:schemeClr>
                </a:solidFill>
              </a:ln>
              <a:effectLst/>
            </c:spPr>
          </c:errBars>
          <c:val>
            <c:numRef>
              <c:f>'2d Accuracy'!$K$5:$K$10</c:f>
              <c:numCache>
                <c:formatCode>0.00</c:formatCode>
                <c:ptCount val="6"/>
                <c:pt idx="0">
                  <c:v>1.52</c:v>
                </c:pt>
                <c:pt idx="1">
                  <c:v>0.99</c:v>
                </c:pt>
                <c:pt idx="2">
                  <c:v>0</c:v>
                </c:pt>
                <c:pt idx="3">
                  <c:v>-3.18</c:v>
                </c:pt>
                <c:pt idx="4">
                  <c:v>-0.97</c:v>
                </c:pt>
                <c:pt idx="5">
                  <c:v>-2.61</c:v>
                </c:pt>
              </c:numCache>
            </c:numRef>
          </c:val>
          <c:extLst>
            <c:ext xmlns:c16="http://schemas.microsoft.com/office/drawing/2014/chart" uri="{C3380CC4-5D6E-409C-BE32-E72D297353CC}">
              <c16:uniqueId val="{00000003-6C73-4390-86EB-341205159A0A}"/>
            </c:ext>
          </c:extLst>
        </c:ser>
        <c:dLbls>
          <c:showLegendKey val="0"/>
          <c:showVal val="0"/>
          <c:showCatName val="0"/>
          <c:showSerName val="0"/>
          <c:showPercent val="0"/>
          <c:showBubbleSize val="0"/>
        </c:dLbls>
        <c:gapWidth val="100"/>
        <c:overlap val="-24"/>
        <c:axId val="1179284712"/>
        <c:axId val="289234663"/>
      </c:barChart>
      <c:catAx>
        <c:axId val="1179284712"/>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Channel (Central Wavelength in µm)</a:t>
                </a:r>
              </a:p>
            </c:rich>
          </c:tx>
          <c:layout>
            <c:manualLayout>
              <c:xMode val="edge"/>
              <c:yMode val="edge"/>
              <c:x val="0.34599339835200005"/>
              <c:y val="0.79518569763444102"/>
            </c:manualLayout>
          </c:layout>
          <c:overlay val="0"/>
          <c:spPr>
            <a:noFill/>
            <a:ln>
              <a:noFill/>
            </a:ln>
            <a:effectLst/>
          </c:spPr>
        </c:title>
        <c:numFmt formatCode="0.0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289234663"/>
        <c:crosses val="autoZero"/>
        <c:auto val="1"/>
        <c:lblAlgn val="ctr"/>
        <c:lblOffset val="100"/>
        <c:noMultiLvlLbl val="1"/>
      </c:catAx>
      <c:valAx>
        <c:axId val="289234663"/>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Reflectance Difference (%)</a:t>
                </a:r>
              </a:p>
            </c:rich>
          </c:tx>
          <c:layout/>
          <c:overlay val="0"/>
          <c:spPr>
            <a:noFill/>
            <a:ln>
              <a:noFill/>
            </a:ln>
            <a:effectLst/>
          </c:sp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117928471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zero"/>
    <c:showDLblsOverMax val="1"/>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595959"/>
                </a:solidFill>
                <a:latin typeface="Calibri"/>
              </a:defRPr>
            </a:pPr>
            <a:r>
              <a:rPr lang="en-US" dirty="0"/>
              <a:t>Noise Equivalent delta Temperature (</a:t>
            </a:r>
            <a:r>
              <a:rPr lang="en-US" dirty="0" err="1"/>
              <a:t>NEdT</a:t>
            </a:r>
            <a:r>
              <a:rPr lang="en-US" dirty="0"/>
              <a:t>, </a:t>
            </a:r>
            <a:r>
              <a:rPr lang="en-US" dirty="0" err="1"/>
              <a:t>mK</a:t>
            </a:r>
            <a:r>
              <a:rPr lang="en-US" dirty="0"/>
              <a:t>) @300K. </a:t>
            </a:r>
            <a:r>
              <a:rPr lang="en-US" b="1" dirty="0"/>
              <a:t>Lower is better</a:t>
            </a:r>
          </a:p>
        </c:rich>
      </c:tx>
      <c:layout/>
      <c:overlay val="0"/>
    </c:title>
    <c:autoTitleDeleted val="0"/>
    <c:plotArea>
      <c:layout/>
      <c:barChart>
        <c:barDir val="col"/>
        <c:grouping val="clustered"/>
        <c:varyColors val="1"/>
        <c:ser>
          <c:idx val="0"/>
          <c:order val="0"/>
          <c:tx>
            <c:strRef>
              <c:f>'2a Noise'!$C$17</c:f>
              <c:strCache>
                <c:ptCount val="1"/>
                <c:pt idx="0">
                  <c:v>MRD</c:v>
                </c:pt>
              </c:strCache>
            </c:strRef>
          </c:tx>
          <c:spPr>
            <a:solidFill>
              <a:srgbClr val="F79646"/>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Noise'!$C$18:$C$27</c:f>
              <c:numCache>
                <c:formatCode>0</c:formatCode>
                <c:ptCount val="10"/>
                <c:pt idx="0">
                  <c:v>100</c:v>
                </c:pt>
                <c:pt idx="1">
                  <c:v>100</c:v>
                </c:pt>
                <c:pt idx="2">
                  <c:v>100</c:v>
                </c:pt>
                <c:pt idx="3">
                  <c:v>100</c:v>
                </c:pt>
                <c:pt idx="4">
                  <c:v>100</c:v>
                </c:pt>
                <c:pt idx="5">
                  <c:v>120</c:v>
                </c:pt>
                <c:pt idx="6">
                  <c:v>100</c:v>
                </c:pt>
                <c:pt idx="7">
                  <c:v>100</c:v>
                </c:pt>
                <c:pt idx="8">
                  <c:v>100</c:v>
                </c:pt>
                <c:pt idx="9">
                  <c:v>370</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86B-49BC-B8D9-99F1422EB35D}"/>
            </c:ext>
          </c:extLst>
        </c:ser>
        <c:ser>
          <c:idx val="1"/>
          <c:order val="1"/>
          <c:tx>
            <c:strRef>
              <c:f>'2a Noise'!$D$17</c:f>
              <c:strCache>
                <c:ptCount val="1"/>
                <c:pt idx="0">
                  <c:v>Baseline</c:v>
                </c:pt>
              </c:strCache>
            </c:strRef>
          </c:tx>
          <c:spPr>
            <a:solidFill>
              <a:srgbClr val="73302E"/>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Noise'!$D$18:$D$27</c:f>
              <c:numCache>
                <c:formatCode>0</c:formatCode>
                <c:ptCount val="10"/>
                <c:pt idx="0">
                  <c:v>70</c:v>
                </c:pt>
                <c:pt idx="1">
                  <c:v>20</c:v>
                </c:pt>
                <c:pt idx="2">
                  <c:v>19</c:v>
                </c:pt>
                <c:pt idx="3">
                  <c:v>31</c:v>
                </c:pt>
                <c:pt idx="4">
                  <c:v>24</c:v>
                </c:pt>
                <c:pt idx="5">
                  <c:v>30</c:v>
                </c:pt>
                <c:pt idx="6">
                  <c:v>58</c:v>
                </c:pt>
                <c:pt idx="7">
                  <c:v>33</c:v>
                </c:pt>
                <c:pt idx="8">
                  <c:v>37</c:v>
                </c:pt>
                <c:pt idx="9">
                  <c:v>107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A86B-49BC-B8D9-99F1422EB35D}"/>
            </c:ext>
          </c:extLst>
        </c:ser>
        <c:ser>
          <c:idx val="2"/>
          <c:order val="2"/>
          <c:tx>
            <c:strRef>
              <c:f>'2a Noise'!$F$17</c:f>
              <c:strCache>
                <c:ptCount val="1"/>
                <c:pt idx="0">
                  <c:v>G16 Prov Mean</c:v>
                </c:pt>
              </c:strCache>
            </c:strRef>
          </c:tx>
          <c:spPr>
            <a:solidFill>
              <a:srgbClr val="5D7035"/>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Noise'!$F$18:$F$27</c:f>
              <c:numCache>
                <c:formatCode>0</c:formatCode>
                <c:ptCount val="10"/>
                <c:pt idx="0">
                  <c:v>80</c:v>
                </c:pt>
                <c:pt idx="1">
                  <c:v>13</c:v>
                </c:pt>
                <c:pt idx="2">
                  <c:v>15</c:v>
                </c:pt>
                <c:pt idx="3">
                  <c:v>25</c:v>
                </c:pt>
                <c:pt idx="4">
                  <c:v>18</c:v>
                </c:pt>
                <c:pt idx="5">
                  <c:v>20</c:v>
                </c:pt>
                <c:pt idx="6">
                  <c:v>28</c:v>
                </c:pt>
                <c:pt idx="7">
                  <c:v>25</c:v>
                </c:pt>
                <c:pt idx="8">
                  <c:v>22</c:v>
                </c:pt>
                <c:pt idx="9">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A86B-49BC-B8D9-99F1422EB35D}"/>
            </c:ext>
          </c:extLst>
        </c:ser>
        <c:ser>
          <c:idx val="5"/>
          <c:order val="3"/>
          <c:tx>
            <c:strRef>
              <c:f>'2a Noise'!$G$17</c:f>
              <c:strCache>
                <c:ptCount val="1"/>
                <c:pt idx="0">
                  <c:v>G16 Full Max</c:v>
                </c:pt>
              </c:strCache>
            </c:strRef>
          </c:tx>
          <c:invertIfNegative val="0"/>
          <c:val>
            <c:numRef>
              <c:f>'2a Noise'!$G$18:$G$27</c:f>
              <c:numCache>
                <c:formatCode>0</c:formatCode>
                <c:ptCount val="10"/>
                <c:pt idx="0">
                  <c:v>84.6</c:v>
                </c:pt>
                <c:pt idx="1">
                  <c:v>15.1</c:v>
                </c:pt>
                <c:pt idx="2">
                  <c:v>17.3</c:v>
                </c:pt>
                <c:pt idx="3">
                  <c:v>26.4</c:v>
                </c:pt>
                <c:pt idx="4">
                  <c:v>21.4</c:v>
                </c:pt>
                <c:pt idx="5">
                  <c:v>21</c:v>
                </c:pt>
                <c:pt idx="6">
                  <c:v>31.8</c:v>
                </c:pt>
                <c:pt idx="7">
                  <c:v>22</c:v>
                </c:pt>
                <c:pt idx="8">
                  <c:v>25.2</c:v>
                </c:pt>
                <c:pt idx="9">
                  <c:v>103.2</c:v>
                </c:pt>
              </c:numCache>
            </c:numRef>
          </c:val>
          <c:extLst>
            <c:ext xmlns:c16="http://schemas.microsoft.com/office/drawing/2014/chart" uri="{C3380CC4-5D6E-409C-BE32-E72D297353CC}">
              <c16:uniqueId val="{00000003-A86B-49BC-B8D9-99F1422EB35D}"/>
            </c:ext>
          </c:extLst>
        </c:ser>
        <c:ser>
          <c:idx val="6"/>
          <c:order val="4"/>
          <c:tx>
            <c:strRef>
              <c:f>'2a Noise'!$H$17</c:f>
              <c:strCache>
                <c:ptCount val="1"/>
                <c:pt idx="0">
                  <c:v>G16 Full Mean</c:v>
                </c:pt>
              </c:strCache>
            </c:strRef>
          </c:tx>
          <c:invertIfNegative val="0"/>
          <c:val>
            <c:numRef>
              <c:f>'2a Noise'!$H$18:$H$27</c:f>
              <c:numCache>
                <c:formatCode>0</c:formatCode>
                <c:ptCount val="10"/>
                <c:pt idx="0">
                  <c:v>74</c:v>
                </c:pt>
                <c:pt idx="1">
                  <c:v>13</c:v>
                </c:pt>
                <c:pt idx="2">
                  <c:v>15</c:v>
                </c:pt>
                <c:pt idx="3">
                  <c:v>23</c:v>
                </c:pt>
                <c:pt idx="4">
                  <c:v>19</c:v>
                </c:pt>
                <c:pt idx="5">
                  <c:v>18</c:v>
                </c:pt>
                <c:pt idx="6">
                  <c:v>28</c:v>
                </c:pt>
                <c:pt idx="7">
                  <c:v>19</c:v>
                </c:pt>
                <c:pt idx="8">
                  <c:v>22</c:v>
                </c:pt>
                <c:pt idx="9">
                  <c:v>34</c:v>
                </c:pt>
              </c:numCache>
            </c:numRef>
          </c:val>
          <c:extLst>
            <c:ext xmlns:c16="http://schemas.microsoft.com/office/drawing/2014/chart" uri="{C3380CC4-5D6E-409C-BE32-E72D297353CC}">
              <c16:uniqueId val="{00000004-A86B-49BC-B8D9-99F1422EB35D}"/>
            </c:ext>
          </c:extLst>
        </c:ser>
        <c:ser>
          <c:idx val="3"/>
          <c:order val="5"/>
          <c:tx>
            <c:strRef>
              <c:f>'2a Noise'!$I$17</c:f>
              <c:strCache>
                <c:ptCount val="1"/>
                <c:pt idx="0">
                  <c:v>G17 Prov Max</c:v>
                </c:pt>
              </c:strCache>
            </c:strRef>
          </c:tx>
          <c:spPr>
            <a:solidFill>
              <a:srgbClr val="FFC000"/>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Noise'!$I$18:$I$27</c:f>
              <c:numCache>
                <c:formatCode>0</c:formatCode>
                <c:ptCount val="10"/>
                <c:pt idx="0">
                  <c:v>106.6</c:v>
                </c:pt>
                <c:pt idx="1">
                  <c:v>95.4</c:v>
                </c:pt>
                <c:pt idx="2">
                  <c:v>84</c:v>
                </c:pt>
                <c:pt idx="3">
                  <c:v>151.80000000000001</c:v>
                </c:pt>
                <c:pt idx="4">
                  <c:v>121.2</c:v>
                </c:pt>
                <c:pt idx="5">
                  <c:v>368</c:v>
                </c:pt>
                <c:pt idx="6">
                  <c:v>92.7</c:v>
                </c:pt>
                <c:pt idx="7">
                  <c:v>73</c:v>
                </c:pt>
                <c:pt idx="8">
                  <c:v>138.1</c:v>
                </c:pt>
                <c:pt idx="9">
                  <c:v>1107.4000000000001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A86B-49BC-B8D9-99F1422EB35D}"/>
            </c:ext>
          </c:extLst>
        </c:ser>
        <c:ser>
          <c:idx val="4"/>
          <c:order val="6"/>
          <c:tx>
            <c:strRef>
              <c:f>'2a Noise'!$J$17</c:f>
              <c:strCache>
                <c:ptCount val="1"/>
                <c:pt idx="0">
                  <c:v>G17 Prov Mean</c:v>
                </c:pt>
              </c:strCache>
            </c:strRef>
          </c:tx>
          <c:spPr>
            <a:solidFill>
              <a:srgbClr val="4472C4"/>
            </a:solidFill>
          </c:spPr>
          <c:invertIfNegative val="1"/>
          <c:cat>
            <c:numRef>
              <c:f>'2a Noise'!$B$18:$B$27</c:f>
              <c:numCache>
                <c:formatCode>General</c:formatCode>
                <c:ptCount val="10"/>
                <c:pt idx="0" formatCode="0.00">
                  <c:v>3.9</c:v>
                </c:pt>
                <c:pt idx="1">
                  <c:v>6.19</c:v>
                </c:pt>
                <c:pt idx="2">
                  <c:v>6.95</c:v>
                </c:pt>
                <c:pt idx="3">
                  <c:v>7.34</c:v>
                </c:pt>
                <c:pt idx="4" formatCode="0.00">
                  <c:v>8.5</c:v>
                </c:pt>
                <c:pt idx="5">
                  <c:v>9.61</c:v>
                </c:pt>
                <c:pt idx="6">
                  <c:v>10.3</c:v>
                </c:pt>
                <c:pt idx="7">
                  <c:v>11.2</c:v>
                </c:pt>
                <c:pt idx="8">
                  <c:v>12.3</c:v>
                </c:pt>
                <c:pt idx="9">
                  <c:v>13.3</c:v>
                </c:pt>
              </c:numCache>
            </c:numRef>
          </c:cat>
          <c:val>
            <c:numRef>
              <c:f>'2a Noise'!$J$18:$J$27</c:f>
              <c:numCache>
                <c:formatCode>0</c:formatCode>
                <c:ptCount val="10"/>
                <c:pt idx="0">
                  <c:v>88.3</c:v>
                </c:pt>
                <c:pt idx="1">
                  <c:v>22.5</c:v>
                </c:pt>
                <c:pt idx="2">
                  <c:v>22.2</c:v>
                </c:pt>
                <c:pt idx="3">
                  <c:v>42.6</c:v>
                </c:pt>
                <c:pt idx="4">
                  <c:v>22.6</c:v>
                </c:pt>
                <c:pt idx="5">
                  <c:v>110</c:v>
                </c:pt>
                <c:pt idx="6">
                  <c:v>36.5</c:v>
                </c:pt>
                <c:pt idx="7">
                  <c:v>30.2</c:v>
                </c:pt>
                <c:pt idx="8">
                  <c:v>94</c:v>
                </c:pt>
                <c:pt idx="9">
                  <c:v>349.6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A86B-49BC-B8D9-99F1422EB35D}"/>
            </c:ext>
          </c:extLst>
        </c:ser>
        <c:ser>
          <c:idx val="7"/>
          <c:order val="7"/>
          <c:tx>
            <c:strRef>
              <c:f>'2a Noise'!$K$17</c:f>
              <c:strCache>
                <c:ptCount val="1"/>
                <c:pt idx="0">
                  <c:v>G17 Full Max</c:v>
                </c:pt>
              </c:strCache>
            </c:strRef>
          </c:tx>
          <c:invertIfNegative val="0"/>
          <c:val>
            <c:numRef>
              <c:f>'2a Noise'!$K$18:$K$27</c:f>
              <c:numCache>
                <c:formatCode>General</c:formatCode>
                <c:ptCount val="10"/>
                <c:pt idx="0">
                  <c:v>102</c:v>
                </c:pt>
                <c:pt idx="1">
                  <c:v>58</c:v>
                </c:pt>
                <c:pt idx="2">
                  <c:v>270</c:v>
                </c:pt>
                <c:pt idx="3">
                  <c:v>295</c:v>
                </c:pt>
                <c:pt idx="4">
                  <c:v>78</c:v>
                </c:pt>
                <c:pt idx="5">
                  <c:v>400</c:v>
                </c:pt>
                <c:pt idx="6">
                  <c:v>89</c:v>
                </c:pt>
                <c:pt idx="7">
                  <c:v>69</c:v>
                </c:pt>
                <c:pt idx="8">
                  <c:v>149</c:v>
                </c:pt>
                <c:pt idx="9">
                  <c:v>788</c:v>
                </c:pt>
              </c:numCache>
            </c:numRef>
          </c:val>
          <c:extLst>
            <c:ext xmlns:c16="http://schemas.microsoft.com/office/drawing/2014/chart" uri="{C3380CC4-5D6E-409C-BE32-E72D297353CC}">
              <c16:uniqueId val="{00000007-A86B-49BC-B8D9-99F1422EB35D}"/>
            </c:ext>
          </c:extLst>
        </c:ser>
        <c:ser>
          <c:idx val="8"/>
          <c:order val="8"/>
          <c:tx>
            <c:strRef>
              <c:f>'2a Noise'!$L$17</c:f>
              <c:strCache>
                <c:ptCount val="1"/>
                <c:pt idx="0">
                  <c:v>G17 Full Mean</c:v>
                </c:pt>
              </c:strCache>
            </c:strRef>
          </c:tx>
          <c:invertIfNegative val="0"/>
          <c:val>
            <c:numRef>
              <c:f>'2a Noise'!$L$18:$L$27</c:f>
              <c:numCache>
                <c:formatCode>General</c:formatCode>
                <c:ptCount val="10"/>
                <c:pt idx="0">
                  <c:v>86</c:v>
                </c:pt>
                <c:pt idx="1">
                  <c:v>22</c:v>
                </c:pt>
                <c:pt idx="2">
                  <c:v>22</c:v>
                </c:pt>
                <c:pt idx="3">
                  <c:v>43</c:v>
                </c:pt>
                <c:pt idx="4">
                  <c:v>22</c:v>
                </c:pt>
                <c:pt idx="5">
                  <c:v>111</c:v>
                </c:pt>
                <c:pt idx="6">
                  <c:v>39</c:v>
                </c:pt>
                <c:pt idx="7">
                  <c:v>33</c:v>
                </c:pt>
                <c:pt idx="8">
                  <c:v>109</c:v>
                </c:pt>
                <c:pt idx="9">
                  <c:v>402</c:v>
                </c:pt>
              </c:numCache>
            </c:numRef>
          </c:val>
          <c:extLst>
            <c:ext xmlns:c16="http://schemas.microsoft.com/office/drawing/2014/chart" uri="{C3380CC4-5D6E-409C-BE32-E72D297353CC}">
              <c16:uniqueId val="{00000008-A86B-49BC-B8D9-99F1422EB35D}"/>
            </c:ext>
          </c:extLst>
        </c:ser>
        <c:dLbls>
          <c:showLegendKey val="0"/>
          <c:showVal val="0"/>
          <c:showCatName val="0"/>
          <c:showSerName val="0"/>
          <c:showPercent val="0"/>
          <c:showBubbleSize val="0"/>
        </c:dLbls>
        <c:gapWidth val="150"/>
        <c:axId val="1292059872"/>
        <c:axId val="636916137"/>
      </c:barChart>
      <c:catAx>
        <c:axId val="1292059872"/>
        <c:scaling>
          <c:orientation val="minMax"/>
        </c:scaling>
        <c:delete val="0"/>
        <c:axPos val="b"/>
        <c:title>
          <c:tx>
            <c:rich>
              <a:bodyPr/>
              <a:lstStyle/>
              <a:p>
                <a:pPr lvl="0">
                  <a:defRPr b="1" i="0">
                    <a:solidFill>
                      <a:srgbClr val="000000"/>
                    </a:solidFill>
                    <a:latin typeface="+mn-lt"/>
                  </a:defRPr>
                </a:pPr>
                <a:r>
                  <a:rPr lang="en-US"/>
                  <a:t>Channel (Central Wavelength in µm)</a:t>
                </a:r>
              </a:p>
            </c:rich>
          </c:tx>
          <c:layout/>
          <c:overlay val="0"/>
        </c:title>
        <c:numFmt formatCode="0.00" sourceLinked="1"/>
        <c:majorTickMark val="cross"/>
        <c:minorTickMark val="cross"/>
        <c:tickLblPos val="nextTo"/>
        <c:txPr>
          <a:bodyPr/>
          <a:lstStyle/>
          <a:p>
            <a:pPr lvl="0">
              <a:defRPr sz="900" b="0" i="0">
                <a:solidFill>
                  <a:srgbClr val="595959"/>
                </a:solidFill>
                <a:latin typeface="Calibri"/>
              </a:defRPr>
            </a:pPr>
            <a:endParaRPr lang="en-US"/>
          </a:p>
        </c:txPr>
        <c:crossAx val="636916137"/>
        <c:crosses val="autoZero"/>
        <c:auto val="1"/>
        <c:lblAlgn val="ctr"/>
        <c:lblOffset val="100"/>
        <c:noMultiLvlLbl val="1"/>
      </c:catAx>
      <c:valAx>
        <c:axId val="636916137"/>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1" i="0">
                    <a:solidFill>
                      <a:srgbClr val="000000"/>
                    </a:solidFill>
                    <a:latin typeface="+mn-lt"/>
                  </a:defRPr>
                </a:pPr>
                <a:r>
                  <a:rPr lang="en-US" dirty="0" err="1"/>
                  <a:t>NEdT</a:t>
                </a:r>
                <a:r>
                  <a:rPr lang="en-US" dirty="0"/>
                  <a:t> (</a:t>
                </a:r>
                <a:r>
                  <a:rPr lang="en-US" dirty="0" err="1"/>
                  <a:t>mK</a:t>
                </a:r>
                <a:r>
                  <a:rPr lang="en-US" dirty="0"/>
                  <a:t>)</a:t>
                </a:r>
              </a:p>
            </c:rich>
          </c:tx>
          <c:layout/>
          <c:overlay val="0"/>
        </c:title>
        <c:numFmt formatCode="0" sourceLinked="1"/>
        <c:majorTickMark val="cross"/>
        <c:minorTickMark val="cross"/>
        <c:tickLblPos val="nextTo"/>
        <c:spPr>
          <a:ln w="47625">
            <a:noFill/>
          </a:ln>
        </c:spPr>
        <c:txPr>
          <a:bodyPr/>
          <a:lstStyle/>
          <a:p>
            <a:pPr lvl="0">
              <a:defRPr sz="900" b="0" i="0">
                <a:solidFill>
                  <a:srgbClr val="595959"/>
                </a:solidFill>
                <a:latin typeface="Calibri"/>
              </a:defRPr>
            </a:pPr>
            <a:endParaRPr lang="en-US"/>
          </a:p>
        </c:txPr>
        <c:crossAx val="1292059872"/>
        <c:crosses val="autoZero"/>
        <c:crossBetween val="between"/>
      </c:valAx>
      <c:spPr>
        <a:solidFill>
          <a:srgbClr val="FFFFFF"/>
        </a:solidFill>
      </c:spPr>
    </c:plotArea>
    <c:legend>
      <c:legendPos val="b"/>
      <c:layout/>
      <c:overlay val="0"/>
      <c:txPr>
        <a:bodyPr/>
        <a:lstStyle/>
        <a:p>
          <a:pPr lvl="0">
            <a:defRPr sz="1100" b="1" i="0">
              <a:solidFill>
                <a:srgbClr val="595959"/>
              </a:solidFill>
              <a:latin typeface="Calibri"/>
            </a:defRPr>
          </a:pPr>
          <a:endParaRPr lang="en-US"/>
        </a:p>
      </c:txPr>
    </c:legend>
    <c:plotVisOnly val="1"/>
    <c:dispBlanksAs val="zero"/>
    <c:showDLblsOverMax val="1"/>
  </c:chart>
  <c:spPr>
    <a:solidFill>
      <a:srgbClr val="FFFFFF"/>
    </a:solidFill>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Difference From Reference (mK)</a:t>
            </a:r>
          </a:p>
        </c:rich>
      </c:tx>
      <c:layout/>
      <c:overlay val="0"/>
      <c:spPr>
        <a:noFill/>
        <a:ln>
          <a:noFill/>
        </a:ln>
        <a:effectLst/>
      </c:spPr>
    </c:title>
    <c:autoTitleDeleted val="0"/>
    <c:plotArea>
      <c:layout/>
      <c:barChart>
        <c:barDir val="col"/>
        <c:grouping val="clustered"/>
        <c:varyColors val="1"/>
        <c:ser>
          <c:idx val="0"/>
          <c:order val="0"/>
          <c:tx>
            <c:strRef>
              <c:f>'2d Accuracy'!$E$40:$F$40</c:f>
              <c:strCache>
                <c:ptCount val="1"/>
                <c:pt idx="0">
                  <c:v>G16 Prov</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1"/>
          <c:errBars>
            <c:errBarType val="both"/>
            <c:errValType val="cust"/>
            <c:noEndCap val="0"/>
            <c:plus>
              <c:numRef>
                <c:f>'2d Accuracy'!$F$41:$F$50</c:f>
                <c:numCache>
                  <c:formatCode>General</c:formatCode>
                  <c:ptCount val="10"/>
                  <c:pt idx="0">
                    <c:v>136</c:v>
                  </c:pt>
                  <c:pt idx="1">
                    <c:v>56</c:v>
                  </c:pt>
                  <c:pt idx="2">
                    <c:v>85</c:v>
                  </c:pt>
                  <c:pt idx="3">
                    <c:v>103</c:v>
                  </c:pt>
                  <c:pt idx="4">
                    <c:v>226</c:v>
                  </c:pt>
                  <c:pt idx="5">
                    <c:v>186</c:v>
                  </c:pt>
                  <c:pt idx="6">
                    <c:v>299</c:v>
                  </c:pt>
                  <c:pt idx="7">
                    <c:v>335</c:v>
                  </c:pt>
                  <c:pt idx="8">
                    <c:v>358</c:v>
                  </c:pt>
                  <c:pt idx="9">
                    <c:v>322</c:v>
                  </c:pt>
                </c:numCache>
              </c:numRef>
            </c:plus>
            <c:minus>
              <c:numRef>
                <c:f>'2d Accuracy'!$F$41:$F$50</c:f>
                <c:numCache>
                  <c:formatCode>General</c:formatCode>
                  <c:ptCount val="10"/>
                  <c:pt idx="0">
                    <c:v>136</c:v>
                  </c:pt>
                  <c:pt idx="1">
                    <c:v>56</c:v>
                  </c:pt>
                  <c:pt idx="2">
                    <c:v>85</c:v>
                  </c:pt>
                  <c:pt idx="3">
                    <c:v>103</c:v>
                  </c:pt>
                  <c:pt idx="4">
                    <c:v>226</c:v>
                  </c:pt>
                  <c:pt idx="5">
                    <c:v>186</c:v>
                  </c:pt>
                  <c:pt idx="6">
                    <c:v>299</c:v>
                  </c:pt>
                  <c:pt idx="7">
                    <c:v>335</c:v>
                  </c:pt>
                  <c:pt idx="8">
                    <c:v>358</c:v>
                  </c:pt>
                  <c:pt idx="9">
                    <c:v>322</c:v>
                  </c:pt>
                </c:numCache>
              </c:numRef>
            </c:minus>
          </c:errBars>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Accuracy'!$E$41:$E$50</c:f>
              <c:numCache>
                <c:formatCode>General</c:formatCode>
                <c:ptCount val="10"/>
                <c:pt idx="0">
                  <c:v>-152</c:v>
                </c:pt>
                <c:pt idx="1">
                  <c:v>72</c:v>
                </c:pt>
                <c:pt idx="2">
                  <c:v>-119</c:v>
                </c:pt>
                <c:pt idx="3">
                  <c:v>-117</c:v>
                </c:pt>
                <c:pt idx="4">
                  <c:v>-208</c:v>
                </c:pt>
                <c:pt idx="5">
                  <c:v>-144</c:v>
                </c:pt>
                <c:pt idx="6">
                  <c:v>-192</c:v>
                </c:pt>
                <c:pt idx="7">
                  <c:v>-127</c:v>
                </c:pt>
                <c:pt idx="8">
                  <c:v>-106</c:v>
                </c:pt>
                <c:pt idx="9">
                  <c:v>-232</c:v>
                </c:pt>
              </c:numCache>
            </c:numRef>
          </c:val>
          <c:extLst>
            <c:ext xmlns:c16="http://schemas.microsoft.com/office/drawing/2014/chart" uri="{C3380CC4-5D6E-409C-BE32-E72D297353CC}">
              <c16:uniqueId val="{00000000-B3DB-4E42-BED0-D996070C454B}"/>
            </c:ext>
          </c:extLst>
        </c:ser>
        <c:ser>
          <c:idx val="1"/>
          <c:order val="1"/>
          <c:tx>
            <c:strRef>
              <c:f>'2d Accuracy'!$G$40:$H$40</c:f>
              <c:strCache>
                <c:ptCount val="1"/>
                <c:pt idx="0">
                  <c:v>G16 Full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1"/>
          <c:errBars>
            <c:errBarType val="both"/>
            <c:errValType val="cust"/>
            <c:noEndCap val="0"/>
            <c:plus>
              <c:numRef>
                <c:f>'2d Accuracy'!$H$41:$H$50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plus>
            <c:minus>
              <c:numRef>
                <c:f>'2d Accuracy'!$H$41:$H$50</c:f>
                <c:numCache>
                  <c:formatCode>General</c:formatCode>
                  <c:ptCount val="10"/>
                  <c:pt idx="0">
                    <c:v>99</c:v>
                  </c:pt>
                  <c:pt idx="1">
                    <c:v>52</c:v>
                  </c:pt>
                  <c:pt idx="2">
                    <c:v>79</c:v>
                  </c:pt>
                  <c:pt idx="3">
                    <c:v>93</c:v>
                  </c:pt>
                  <c:pt idx="4">
                    <c:v>184</c:v>
                  </c:pt>
                  <c:pt idx="5">
                    <c:v>159</c:v>
                  </c:pt>
                  <c:pt idx="6">
                    <c:v>254</c:v>
                  </c:pt>
                  <c:pt idx="7">
                    <c:v>279</c:v>
                  </c:pt>
                  <c:pt idx="8">
                    <c:v>292</c:v>
                  </c:pt>
                  <c:pt idx="9">
                    <c:v>272</c:v>
                  </c:pt>
                </c:numCache>
              </c:numRef>
            </c:minus>
            <c:spPr>
              <a:noFill/>
              <a:ln w="9525">
                <a:solidFill>
                  <a:schemeClr val="tx2">
                    <a:lumMod val="75000"/>
                    <a:lumOff val="25000"/>
                  </a:schemeClr>
                </a:solidFill>
                <a:round/>
              </a:ln>
              <a:effectLst/>
            </c:spPr>
          </c:errBars>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Accuracy'!$G$41:$G$50</c:f>
              <c:numCache>
                <c:formatCode>0</c:formatCode>
                <c:ptCount val="10"/>
                <c:pt idx="0">
                  <c:v>-133</c:v>
                </c:pt>
                <c:pt idx="1">
                  <c:v>-61</c:v>
                </c:pt>
                <c:pt idx="2">
                  <c:v>-105</c:v>
                </c:pt>
                <c:pt idx="3">
                  <c:v>-95</c:v>
                </c:pt>
                <c:pt idx="4">
                  <c:v>-187</c:v>
                </c:pt>
                <c:pt idx="5">
                  <c:v>-159</c:v>
                </c:pt>
                <c:pt idx="6">
                  <c:v>-199</c:v>
                </c:pt>
                <c:pt idx="7">
                  <c:v>-145</c:v>
                </c:pt>
                <c:pt idx="8">
                  <c:v>-138</c:v>
                </c:pt>
                <c:pt idx="9">
                  <c:v>-267</c:v>
                </c:pt>
              </c:numCache>
            </c:numRef>
          </c:val>
          <c:extLst>
            <c:ext xmlns:c16="http://schemas.microsoft.com/office/drawing/2014/chart" uri="{C3380CC4-5D6E-409C-BE32-E72D297353CC}">
              <c16:uniqueId val="{00000001-B3DB-4E42-BED0-D996070C454B}"/>
            </c:ext>
          </c:extLst>
        </c:ser>
        <c:ser>
          <c:idx val="2"/>
          <c:order val="2"/>
          <c:tx>
            <c:strRef>
              <c:f>'2d Accuracy'!$I$40:$J$40</c:f>
              <c:strCache>
                <c:ptCount val="1"/>
                <c:pt idx="0">
                  <c:v>G17 Prov</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invertIfNegative val="1"/>
          <c:errBars>
            <c:errBarType val="both"/>
            <c:errValType val="cust"/>
            <c:noEndCap val="0"/>
            <c:plus>
              <c:numRef>
                <c:f>'2d Accuracy'!$J$41:$J$50</c:f>
                <c:numCache>
                  <c:formatCode>General</c:formatCode>
                  <c:ptCount val="10"/>
                  <c:pt idx="0">
                    <c:v>124</c:v>
                  </c:pt>
                  <c:pt idx="1">
                    <c:v>53</c:v>
                  </c:pt>
                  <c:pt idx="2">
                    <c:v>73</c:v>
                  </c:pt>
                  <c:pt idx="3">
                    <c:v>98</c:v>
                  </c:pt>
                  <c:pt idx="4">
                    <c:v>179</c:v>
                  </c:pt>
                  <c:pt idx="5">
                    <c:v>160</c:v>
                  </c:pt>
                  <c:pt idx="6">
                    <c:v>247</c:v>
                  </c:pt>
                  <c:pt idx="7">
                    <c:v>284</c:v>
                  </c:pt>
                  <c:pt idx="8">
                    <c:v>297</c:v>
                  </c:pt>
                  <c:pt idx="9">
                    <c:v>288</c:v>
                  </c:pt>
                </c:numCache>
              </c:numRef>
            </c:plus>
            <c:minus>
              <c:numRef>
                <c:f>'2d Accuracy'!$J$41:$J$50</c:f>
                <c:numCache>
                  <c:formatCode>General</c:formatCode>
                  <c:ptCount val="10"/>
                  <c:pt idx="0">
                    <c:v>124</c:v>
                  </c:pt>
                  <c:pt idx="1">
                    <c:v>53</c:v>
                  </c:pt>
                  <c:pt idx="2">
                    <c:v>73</c:v>
                  </c:pt>
                  <c:pt idx="3">
                    <c:v>98</c:v>
                  </c:pt>
                  <c:pt idx="4">
                    <c:v>179</c:v>
                  </c:pt>
                  <c:pt idx="5">
                    <c:v>160</c:v>
                  </c:pt>
                  <c:pt idx="6">
                    <c:v>247</c:v>
                  </c:pt>
                  <c:pt idx="7">
                    <c:v>284</c:v>
                  </c:pt>
                  <c:pt idx="8">
                    <c:v>297</c:v>
                  </c:pt>
                  <c:pt idx="9">
                    <c:v>288</c:v>
                  </c:pt>
                </c:numCache>
              </c:numRef>
            </c:minus>
            <c:spPr>
              <a:noFill/>
              <a:ln w="9525">
                <a:solidFill>
                  <a:schemeClr val="tx2">
                    <a:lumMod val="75000"/>
                    <a:lumOff val="25000"/>
                  </a:schemeClr>
                </a:solidFill>
                <a:round/>
              </a:ln>
              <a:effectLst/>
            </c:spPr>
          </c:errBars>
          <c:cat>
            <c:numRef>
              <c:f>'2d Accuracy'!$B$22:$B$31</c:f>
              <c:numCache>
                <c:formatCode>General</c:formatCode>
                <c:ptCount val="10"/>
                <c:pt idx="0">
                  <c:v>3.9</c:v>
                </c:pt>
                <c:pt idx="1">
                  <c:v>6.19</c:v>
                </c:pt>
                <c:pt idx="2">
                  <c:v>6.95</c:v>
                </c:pt>
                <c:pt idx="3">
                  <c:v>7.34</c:v>
                </c:pt>
                <c:pt idx="4">
                  <c:v>8.5</c:v>
                </c:pt>
                <c:pt idx="5">
                  <c:v>9.61</c:v>
                </c:pt>
                <c:pt idx="6">
                  <c:v>10.3</c:v>
                </c:pt>
                <c:pt idx="7">
                  <c:v>11.2</c:v>
                </c:pt>
                <c:pt idx="8">
                  <c:v>12.3</c:v>
                </c:pt>
                <c:pt idx="9">
                  <c:v>13.3</c:v>
                </c:pt>
              </c:numCache>
            </c:numRef>
          </c:cat>
          <c:val>
            <c:numRef>
              <c:f>'2d Accuracy'!$I$41:$I$50</c:f>
              <c:numCache>
                <c:formatCode>General</c:formatCode>
                <c:ptCount val="10"/>
                <c:pt idx="0">
                  <c:v>-18</c:v>
                </c:pt>
                <c:pt idx="1">
                  <c:v>-31</c:v>
                </c:pt>
                <c:pt idx="2">
                  <c:v>19</c:v>
                </c:pt>
                <c:pt idx="3">
                  <c:v>-23</c:v>
                </c:pt>
                <c:pt idx="4">
                  <c:v>-16</c:v>
                </c:pt>
                <c:pt idx="5">
                  <c:v>-84</c:v>
                </c:pt>
                <c:pt idx="6">
                  <c:v>-67</c:v>
                </c:pt>
                <c:pt idx="7">
                  <c:v>-77</c:v>
                </c:pt>
                <c:pt idx="8">
                  <c:v>39</c:v>
                </c:pt>
                <c:pt idx="9">
                  <c:v>333</c:v>
                </c:pt>
              </c:numCache>
            </c:numRef>
          </c:val>
          <c:extLst>
            <c:ext xmlns:c16="http://schemas.microsoft.com/office/drawing/2014/chart" uri="{C3380CC4-5D6E-409C-BE32-E72D297353CC}">
              <c16:uniqueId val="{00000002-B3DB-4E42-BED0-D996070C454B}"/>
            </c:ext>
          </c:extLst>
        </c:ser>
        <c:ser>
          <c:idx val="3"/>
          <c:order val="3"/>
          <c:tx>
            <c:strRef>
              <c:f>'2d Accuracy'!$K$40:$L$40</c:f>
              <c:strCache>
                <c:ptCount val="1"/>
                <c:pt idx="0">
                  <c:v>G17 Full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errBars>
            <c:errBarType val="both"/>
            <c:errValType val="cust"/>
            <c:noEndCap val="0"/>
            <c:plus>
              <c:numRef>
                <c:f>'2d Accuracy'!$L$41:$L$50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plus>
            <c:minus>
              <c:numRef>
                <c:f>'2d Accuracy'!$L$41:$L$50</c:f>
                <c:numCache>
                  <c:formatCode>General</c:formatCode>
                  <c:ptCount val="10"/>
                  <c:pt idx="0">
                    <c:v>102</c:v>
                  </c:pt>
                  <c:pt idx="1">
                    <c:v>47</c:v>
                  </c:pt>
                  <c:pt idx="2">
                    <c:v>69</c:v>
                  </c:pt>
                  <c:pt idx="3">
                    <c:v>184</c:v>
                  </c:pt>
                  <c:pt idx="4">
                    <c:v>87</c:v>
                  </c:pt>
                  <c:pt idx="5">
                    <c:v>164</c:v>
                  </c:pt>
                  <c:pt idx="6">
                    <c:v>253</c:v>
                  </c:pt>
                  <c:pt idx="7">
                    <c:v>287</c:v>
                  </c:pt>
                  <c:pt idx="8">
                    <c:v>305</c:v>
                  </c:pt>
                  <c:pt idx="9">
                    <c:v>280</c:v>
                  </c:pt>
                </c:numCache>
              </c:numRef>
            </c:minus>
            <c:spPr>
              <a:noFill/>
              <a:ln w="9525">
                <a:solidFill>
                  <a:schemeClr val="tx2">
                    <a:lumMod val="75000"/>
                    <a:lumOff val="25000"/>
                  </a:schemeClr>
                </a:solidFill>
                <a:round/>
              </a:ln>
              <a:effectLst/>
            </c:spPr>
          </c:errBars>
          <c:val>
            <c:numRef>
              <c:f>'2d Accuracy'!$K$41:$K$50</c:f>
              <c:numCache>
                <c:formatCode>General</c:formatCode>
                <c:ptCount val="10"/>
                <c:pt idx="0">
                  <c:v>-29</c:v>
                </c:pt>
                <c:pt idx="1">
                  <c:v>-23</c:v>
                </c:pt>
                <c:pt idx="2">
                  <c:v>34</c:v>
                </c:pt>
                <c:pt idx="3">
                  <c:v>6</c:v>
                </c:pt>
                <c:pt idx="4">
                  <c:v>-6</c:v>
                </c:pt>
                <c:pt idx="5">
                  <c:v>-82</c:v>
                </c:pt>
                <c:pt idx="6">
                  <c:v>-46</c:v>
                </c:pt>
                <c:pt idx="7">
                  <c:v>-33</c:v>
                </c:pt>
                <c:pt idx="8">
                  <c:v>77</c:v>
                </c:pt>
                <c:pt idx="9">
                  <c:v>347</c:v>
                </c:pt>
              </c:numCache>
            </c:numRef>
          </c:val>
          <c:extLst>
            <c:ext xmlns:c16="http://schemas.microsoft.com/office/drawing/2014/chart" uri="{C3380CC4-5D6E-409C-BE32-E72D297353CC}">
              <c16:uniqueId val="{00000003-B3DB-4E42-BED0-D996070C454B}"/>
            </c:ext>
          </c:extLst>
        </c:ser>
        <c:dLbls>
          <c:showLegendKey val="0"/>
          <c:showVal val="0"/>
          <c:showCatName val="0"/>
          <c:showSerName val="0"/>
          <c:showPercent val="0"/>
          <c:showBubbleSize val="0"/>
        </c:dLbls>
        <c:gapWidth val="100"/>
        <c:overlap val="-24"/>
        <c:axId val="1795102686"/>
        <c:axId val="355943233"/>
      </c:barChart>
      <c:catAx>
        <c:axId val="1795102686"/>
        <c:scaling>
          <c:orientation val="minMax"/>
        </c:scaling>
        <c:delete val="0"/>
        <c:axPos val="b"/>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Channel</a:t>
                </a:r>
              </a:p>
            </c:rich>
          </c:tx>
          <c:layout/>
          <c:overlay val="0"/>
          <c:spPr>
            <a:noFill/>
            <a:ln>
              <a:noFill/>
            </a:ln>
            <a:effectLst/>
          </c:spPr>
        </c:title>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355943233"/>
        <c:crosses val="autoZero"/>
        <c:auto val="1"/>
        <c:lblAlgn val="ctr"/>
        <c:lblOffset val="100"/>
        <c:noMultiLvlLbl val="1"/>
      </c:catAx>
      <c:valAx>
        <c:axId val="355943233"/>
        <c:scaling>
          <c:orientation val="minMax"/>
          <c:min val="-400"/>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n-US"/>
                  <a:t>Temperature Difference (mK)</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79510268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zero"/>
    <c:showDLblsOverMax val="1"/>
  </c:chart>
  <c:spPr>
    <a:solidFill>
      <a:schemeClr val="bg1"/>
    </a:solidFill>
    <a:ln w="9525" cap="flat" cmpd="sng" algn="ctr">
      <a:solidFill>
        <a:schemeClr val="tx2">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757575"/>
                </a:solidFill>
                <a:latin typeface="+mn-lt"/>
              </a:defRPr>
            </a:pPr>
            <a:r>
              <a:rPr lang="en-US"/>
              <a:t>Navigation Errors For Selected Channels Not During Eclipse (</a:t>
            </a:r>
            <a:r>
              <a:rPr lang="el-GR"/>
              <a:t>μ</a:t>
            </a:r>
            <a:r>
              <a:rPr lang="en-US"/>
              <a:t>rad)</a:t>
            </a:r>
          </a:p>
        </c:rich>
      </c:tx>
      <c:layout/>
      <c:overlay val="0"/>
    </c:title>
    <c:autoTitleDeleted val="0"/>
    <c:plotArea>
      <c:layout/>
      <c:barChart>
        <c:barDir val="col"/>
        <c:grouping val="clustered"/>
        <c:varyColors val="1"/>
        <c:ser>
          <c:idx val="0"/>
          <c:order val="0"/>
          <c:tx>
            <c:strRef>
              <c:f>'1a Nav Error'!$D$3</c:f>
              <c:strCache>
                <c:ptCount val="1"/>
                <c:pt idx="0">
                  <c:v>Baseline</c:v>
                </c:pt>
              </c:strCache>
            </c:strRef>
          </c:tx>
          <c:spPr>
            <a:solidFill>
              <a:srgbClr val="7F7F7F"/>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Error'!$D$4:$D$13</c:f>
              <c:numCache>
                <c:formatCode>_(* #,##0.0_);_(* \(#,##0.0\);_(* "-"??_);_(@_)</c:formatCode>
                <c:ptCount val="10"/>
                <c:pt idx="0">
                  <c:v>10.4</c:v>
                </c:pt>
                <c:pt idx="1">
                  <c:v>10.1</c:v>
                </c:pt>
                <c:pt idx="2">
                  <c:v>10.5</c:v>
                </c:pt>
                <c:pt idx="3">
                  <c:v>10.3</c:v>
                </c:pt>
                <c:pt idx="4">
                  <c:v>10.6</c:v>
                </c:pt>
                <c:pt idx="5">
                  <c:v>10.4</c:v>
                </c:pt>
                <c:pt idx="6">
                  <c:v>11.4</c:v>
                </c:pt>
                <c:pt idx="7">
                  <c:v>11.3</c:v>
                </c:pt>
                <c:pt idx="8">
                  <c:v>11.9</c:v>
                </c:pt>
                <c:pt idx="9">
                  <c:v>12.5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250E-4500-9B6E-3B2B50E24332}"/>
            </c:ext>
          </c:extLst>
        </c:ser>
        <c:ser>
          <c:idx val="2"/>
          <c:order val="2"/>
          <c:tx>
            <c:strRef>
              <c:f>'1a Nav Error'!$F$3</c:f>
              <c:strCache>
                <c:ptCount val="1"/>
                <c:pt idx="0">
                  <c:v>G16 Full</c:v>
                </c:pt>
              </c:strCache>
            </c:strRef>
          </c:tx>
          <c:spPr>
            <a:solidFill>
              <a:srgbClr val="66FF33"/>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Error'!$F$4:$F$13</c:f>
              <c:numCache>
                <c:formatCode>_(* #,##0.0_);_(* \(#,##0.0\);_(* "-"??_);_(@_)</c:formatCode>
                <c:ptCount val="10"/>
                <c:pt idx="0">
                  <c:v>3.92</c:v>
                </c:pt>
                <c:pt idx="1">
                  <c:v>0.72</c:v>
                </c:pt>
                <c:pt idx="2">
                  <c:v>2.69</c:v>
                </c:pt>
                <c:pt idx="3">
                  <c:v>1.9</c:v>
                </c:pt>
                <c:pt idx="4">
                  <c:v>5.5</c:v>
                </c:pt>
                <c:pt idx="5">
                  <c:v>3.2</c:v>
                </c:pt>
                <c:pt idx="6">
                  <c:v>8.1999999999999993</c:v>
                </c:pt>
                <c:pt idx="7">
                  <c:v>4.5</c:v>
                </c:pt>
                <c:pt idx="8">
                  <c:v>9.4</c:v>
                </c:pt>
                <c:pt idx="9">
                  <c:v>5.0999999999999996</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250E-4500-9B6E-3B2B50E24332}"/>
            </c:ext>
          </c:extLst>
        </c:ser>
        <c:ser>
          <c:idx val="3"/>
          <c:order val="3"/>
          <c:tx>
            <c:strRef>
              <c:f>'1a Nav Error'!$G$3</c:f>
              <c:strCache>
                <c:ptCount val="1"/>
                <c:pt idx="0">
                  <c:v>G17 Prov M3</c:v>
                </c:pt>
              </c:strCache>
            </c:strRef>
          </c:tx>
          <c:spPr>
            <a:solidFill>
              <a:srgbClr val="00B0F0"/>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Error'!$G$4:$G$13</c:f>
              <c:numCache>
                <c:formatCode>_(* #,##0.0_);_(* \(#,##0.0\);_(* "-"??_);_(@_)</c:formatCode>
                <c:ptCount val="10"/>
                <c:pt idx="0">
                  <c:v>2.9</c:v>
                </c:pt>
                <c:pt idx="1">
                  <c:v>3.8</c:v>
                </c:pt>
                <c:pt idx="2">
                  <c:v>5.9</c:v>
                </c:pt>
                <c:pt idx="3">
                  <c:v>4.5</c:v>
                </c:pt>
                <c:pt idx="4">
                  <c:v>14.7</c:v>
                </c:pt>
                <c:pt idx="5">
                  <c:v>12.4</c:v>
                </c:pt>
                <c:pt idx="6">
                  <c:v>19</c:v>
                </c:pt>
                <c:pt idx="7">
                  <c:v>15.4</c:v>
                </c:pt>
                <c:pt idx="8">
                  <c:v>20.8</c:v>
                </c:pt>
                <c:pt idx="9">
                  <c:v>22.3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250E-4500-9B6E-3B2B50E24332}"/>
            </c:ext>
          </c:extLst>
        </c:ser>
        <c:ser>
          <c:idx val="4"/>
          <c:order val="4"/>
          <c:tx>
            <c:strRef>
              <c:f>'1a Nav Error'!$H$3</c:f>
              <c:strCache>
                <c:ptCount val="1"/>
                <c:pt idx="0">
                  <c:v>G17 Prov M4</c:v>
                </c:pt>
              </c:strCache>
            </c:strRef>
          </c:tx>
          <c:spPr>
            <a:solidFill>
              <a:srgbClr val="0070C0"/>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Error'!$H$4:$H$13</c:f>
              <c:numCache>
                <c:formatCode>_(* #,##0.0_);_(* \(#,##0.0\);_(* "-"??_);_(@_)</c:formatCode>
                <c:ptCount val="10"/>
                <c:pt idx="0">
                  <c:v>3.5</c:v>
                </c:pt>
                <c:pt idx="1">
                  <c:v>4</c:v>
                </c:pt>
                <c:pt idx="2">
                  <c:v>4.8</c:v>
                </c:pt>
                <c:pt idx="3">
                  <c:v>5</c:v>
                </c:pt>
                <c:pt idx="4">
                  <c:v>13</c:v>
                </c:pt>
                <c:pt idx="5">
                  <c:v>15.4</c:v>
                </c:pt>
                <c:pt idx="6">
                  <c:v>18.100000000000001</c:v>
                </c:pt>
                <c:pt idx="7">
                  <c:v>13.2</c:v>
                </c:pt>
                <c:pt idx="8">
                  <c:v>15.8</c:v>
                </c:pt>
                <c:pt idx="9">
                  <c:v>16.7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250E-4500-9B6E-3B2B50E24332}"/>
            </c:ext>
          </c:extLst>
        </c:ser>
        <c:ser>
          <c:idx val="5"/>
          <c:order val="5"/>
          <c:tx>
            <c:strRef>
              <c:f>'1a Nav Error'!$I$3</c:f>
              <c:strCache>
                <c:ptCount val="1"/>
                <c:pt idx="0">
                  <c:v>G17 Prov M6</c:v>
                </c:pt>
              </c:strCache>
            </c:strRef>
          </c:tx>
          <c:spPr>
            <a:solidFill>
              <a:srgbClr val="7030A0"/>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Error'!$I$4:$I$13</c:f>
              <c:numCache>
                <c:formatCode>_(* #,##0.0_);_(* \(#,##0.0\);_(* "-"??_);_(@_)</c:formatCode>
                <c:ptCount val="10"/>
                <c:pt idx="0">
                  <c:v>3.4</c:v>
                </c:pt>
                <c:pt idx="1">
                  <c:v>2.9</c:v>
                </c:pt>
                <c:pt idx="2">
                  <c:v>6</c:v>
                </c:pt>
                <c:pt idx="3">
                  <c:v>3</c:v>
                </c:pt>
                <c:pt idx="4">
                  <c:v>11</c:v>
                </c:pt>
                <c:pt idx="5">
                  <c:v>9.4</c:v>
                </c:pt>
                <c:pt idx="6">
                  <c:v>10.1</c:v>
                </c:pt>
                <c:pt idx="7">
                  <c:v>12.8</c:v>
                </c:pt>
                <c:pt idx="8">
                  <c:v>15.4</c:v>
                </c:pt>
                <c:pt idx="9">
                  <c:v>16.2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250E-4500-9B6E-3B2B50E24332}"/>
            </c:ext>
          </c:extLst>
        </c:ser>
        <c:ser>
          <c:idx val="6"/>
          <c:order val="6"/>
          <c:tx>
            <c:strRef>
              <c:f>'1a Nav Error'!$J$3</c:f>
              <c:strCache>
                <c:ptCount val="1"/>
                <c:pt idx="0">
                  <c:v>G17 Full M6</c:v>
                </c:pt>
              </c:strCache>
            </c:strRef>
          </c:tx>
          <c:spPr>
            <a:solidFill>
              <a:srgbClr val="66FF33"/>
            </a:solidFill>
          </c:spPr>
          <c:invertIfNegative val="1"/>
          <c:cat>
            <c:strRef>
              <c:f>'1a Nav Error'!$B$4:$B$13</c:f>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f>'1a Nav Error'!$J$4:$J$13</c:f>
              <c:numCache>
                <c:formatCode>_(* #,##0.0_);_(* \(#,##0.0\);_(* "-"??_);_(@_)</c:formatCode>
                <c:ptCount val="10"/>
                <c:pt idx="0">
                  <c:v>1.4</c:v>
                </c:pt>
                <c:pt idx="1">
                  <c:v>1.4</c:v>
                </c:pt>
                <c:pt idx="2">
                  <c:v>2</c:v>
                </c:pt>
                <c:pt idx="3">
                  <c:v>1.6</c:v>
                </c:pt>
                <c:pt idx="4">
                  <c:v>5</c:v>
                </c:pt>
                <c:pt idx="5">
                  <c:v>5.5</c:v>
                </c:pt>
                <c:pt idx="6">
                  <c:v>5.9</c:v>
                </c:pt>
                <c:pt idx="7">
                  <c:v>7.8</c:v>
                </c:pt>
                <c:pt idx="8">
                  <c:v>7.3</c:v>
                </c:pt>
                <c:pt idx="9">
                  <c:v>6.4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250E-4500-9B6E-3B2B50E24332}"/>
            </c:ext>
          </c:extLst>
        </c:ser>
        <c:dLbls>
          <c:showLegendKey val="0"/>
          <c:showVal val="0"/>
          <c:showCatName val="0"/>
          <c:showSerName val="0"/>
          <c:showPercent val="0"/>
          <c:showBubbleSize val="0"/>
        </c:dLbls>
        <c:gapWidth val="150"/>
        <c:axId val="2023147058"/>
        <c:axId val="1058132710"/>
        <c:extLst>
          <c:ext xmlns:c15="http://schemas.microsoft.com/office/drawing/2012/chart" uri="{02D57815-91ED-43cb-92C2-25804820EDAC}">
            <c15:filteredBarSeries>
              <c15:ser>
                <c:idx val="1"/>
                <c:order val="1"/>
                <c:tx>
                  <c:strRef>
                    <c:extLst>
                      <c:ext uri="{02D57815-91ED-43cb-92C2-25804820EDAC}">
                        <c15:formulaRef>
                          <c15:sqref>'1a Nav Error'!$E$3</c15:sqref>
                        </c15:formulaRef>
                      </c:ext>
                    </c:extLst>
                    <c:strCache>
                      <c:ptCount val="1"/>
                      <c:pt idx="0">
                        <c:v>G16 Prov</c:v>
                      </c:pt>
                    </c:strCache>
                  </c:strRef>
                </c:tx>
                <c:spPr>
                  <a:solidFill>
                    <a:srgbClr val="FF0000"/>
                  </a:solidFill>
                </c:spPr>
                <c:invertIfNegative val="1"/>
                <c:cat>
                  <c:strRef>
                    <c:extLst>
                      <c:ext uri="{02D57815-91ED-43cb-92C2-25804820EDAC}">
                        <c15:formulaRef>
                          <c15:sqref>'1a Nav Error'!$B$4:$B$13</c15:sqref>
                        </c15:formulaRef>
                      </c:ext>
                    </c:extLst>
                    <c:strCache>
                      <c:ptCount val="10"/>
                      <c:pt idx="0">
                        <c:v>0.64 EW</c:v>
                      </c:pt>
                      <c:pt idx="1">
                        <c:v>0.64 NS</c:v>
                      </c:pt>
                      <c:pt idx="2">
                        <c:v>0.86 EW</c:v>
                      </c:pt>
                      <c:pt idx="3">
                        <c:v>0.86 NS</c:v>
                      </c:pt>
                      <c:pt idx="4">
                        <c:v>2.25 EW</c:v>
                      </c:pt>
                      <c:pt idx="5">
                        <c:v>2.25 NS</c:v>
                      </c:pt>
                      <c:pt idx="6">
                        <c:v>3.90 EW</c:v>
                      </c:pt>
                      <c:pt idx="7">
                        <c:v>3.90 NS</c:v>
                      </c:pt>
                      <c:pt idx="8">
                        <c:v>10.35 EW</c:v>
                      </c:pt>
                      <c:pt idx="9">
                        <c:v>10.35 NS</c:v>
                      </c:pt>
                    </c:strCache>
                  </c:strRef>
                </c:cat>
                <c:val>
                  <c:numRef>
                    <c:extLst>
                      <c:ext uri="{02D57815-91ED-43cb-92C2-25804820EDAC}">
                        <c15:formulaRef>
                          <c15:sqref>'1a Nav Error'!$E$4:$E$13</c15:sqref>
                        </c15:formulaRef>
                      </c:ext>
                    </c:extLst>
                    <c:numCache>
                      <c:formatCode>_(* #,##0.0_);_(* \(#,##0.0\);_(* "-"??_);_(@_)</c:formatCode>
                      <c:ptCount val="10"/>
                      <c:pt idx="0">
                        <c:v>6.6</c:v>
                      </c:pt>
                      <c:pt idx="1">
                        <c:v>6</c:v>
                      </c:pt>
                      <c:pt idx="2">
                        <c:v>17.100000000000001</c:v>
                      </c:pt>
                      <c:pt idx="3">
                        <c:v>16.899999999999999</c:v>
                      </c:pt>
                      <c:pt idx="4">
                        <c:v>56.2</c:v>
                      </c:pt>
                      <c:pt idx="5">
                        <c:v>46.3</c:v>
                      </c:pt>
                      <c:pt idx="6">
                        <c:v>70</c:v>
                      </c:pt>
                      <c:pt idx="7">
                        <c:v>62.3</c:v>
                      </c:pt>
                      <c:pt idx="8">
                        <c:v>76.599999999999994</c:v>
                      </c:pt>
                      <c:pt idx="9">
                        <c:v>65.599999999999994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250E-4500-9B6E-3B2B50E24332}"/>
                  </c:ext>
                </c:extLst>
              </c15:ser>
            </c15:filteredBarSeries>
          </c:ext>
        </c:extLst>
      </c:barChart>
      <c:catAx>
        <c:axId val="2023147058"/>
        <c:scaling>
          <c:orientation val="minMax"/>
        </c:scaling>
        <c:delete val="0"/>
        <c:axPos val="b"/>
        <c:title>
          <c:tx>
            <c:rich>
              <a:bodyPr/>
              <a:lstStyle/>
              <a:p>
                <a:pPr lvl="0">
                  <a:defRPr b="0">
                    <a:solidFill>
                      <a:srgbClr val="000000"/>
                    </a:solidFill>
                    <a:latin typeface="+mn-lt"/>
                  </a:defRPr>
                </a:pPr>
                <a:endParaRPr lang="en-US"/>
              </a:p>
            </c:rich>
          </c:tx>
          <c:layout/>
          <c:overlay val="0"/>
        </c:title>
        <c:numFmt formatCode="General" sourceLinked="1"/>
        <c:majorTickMark val="cross"/>
        <c:minorTickMark val="cross"/>
        <c:tickLblPos val="nextTo"/>
        <c:txPr>
          <a:bodyPr/>
          <a:lstStyle/>
          <a:p>
            <a:pPr lvl="0">
              <a:defRPr sz="900" b="0" i="0">
                <a:solidFill>
                  <a:srgbClr val="000000"/>
                </a:solidFill>
                <a:latin typeface="+mn-lt"/>
              </a:defRPr>
            </a:pPr>
            <a:endParaRPr lang="en-US"/>
          </a:p>
        </c:txPr>
        <c:crossAx val="1058132710"/>
        <c:crosses val="autoZero"/>
        <c:auto val="1"/>
        <c:lblAlgn val="ctr"/>
        <c:lblOffset val="100"/>
        <c:noMultiLvlLbl val="1"/>
      </c:catAx>
      <c:valAx>
        <c:axId val="1058132710"/>
        <c:scaling>
          <c:orientation val="minMax"/>
          <c:max val="30"/>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sz="1000" b="0" i="0">
                    <a:solidFill>
                      <a:srgbClr val="000000"/>
                    </a:solidFill>
                    <a:latin typeface="+mn-lt"/>
                  </a:defRPr>
                </a:pPr>
                <a:r>
                  <a:rPr lang="en-US"/>
                  <a:t>Residual Error (µrad)</a:t>
                </a:r>
              </a:p>
            </c:rich>
          </c:tx>
          <c:layout/>
          <c:overlay val="0"/>
        </c:title>
        <c:numFmt formatCode="General" sourceLinked="0"/>
        <c:majorTickMark val="cross"/>
        <c:minorTickMark val="cross"/>
        <c:tickLblPos val="nextTo"/>
        <c:spPr>
          <a:ln w="47625">
            <a:noFill/>
          </a:ln>
        </c:spPr>
        <c:txPr>
          <a:bodyPr/>
          <a:lstStyle/>
          <a:p>
            <a:pPr lvl="0">
              <a:defRPr sz="900" b="0" i="0">
                <a:solidFill>
                  <a:srgbClr val="000000"/>
                </a:solidFill>
                <a:latin typeface="+mn-lt"/>
              </a:defRPr>
            </a:pPr>
            <a:endParaRPr lang="en-US"/>
          </a:p>
        </c:txPr>
        <c:crossAx val="2023147058"/>
        <c:crosses val="autoZero"/>
        <c:crossBetween val="between"/>
      </c:valAx>
    </c:plotArea>
    <c:legend>
      <c:legendPos val="b"/>
      <c:layout/>
      <c:overlay val="0"/>
      <c:txPr>
        <a:bodyPr/>
        <a:lstStyle/>
        <a:p>
          <a:pPr lvl="0">
            <a:defRPr sz="900" b="0" i="0">
              <a:solidFill>
                <a:srgbClr val="1A1A1A"/>
              </a:solidFill>
              <a:latin typeface="+mn-lt"/>
            </a:defRPr>
          </a:pPr>
          <a:endParaRPr lang="en-US"/>
        </a:p>
      </c:txPr>
    </c:legend>
    <c:plotVisOnly val="1"/>
    <c:dispBlanksAs val="zero"/>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757575"/>
                </a:solidFill>
                <a:latin typeface="+mn-lt"/>
              </a:defRPr>
            </a:pPr>
            <a:r>
              <a:rPr lang="en-US"/>
              <a:t>Channel-to-Channel Registration (CCR, </a:t>
            </a:r>
            <a:r>
              <a:rPr lang="el-GR"/>
              <a:t>μ</a:t>
            </a:r>
            <a:r>
              <a:rPr lang="en-US"/>
              <a:t>rad)</a:t>
            </a:r>
          </a:p>
        </c:rich>
      </c:tx>
      <c:layout/>
      <c:overlay val="0"/>
    </c:title>
    <c:autoTitleDeleted val="0"/>
    <c:plotArea>
      <c:layout/>
      <c:barChart>
        <c:barDir val="col"/>
        <c:grouping val="clustered"/>
        <c:varyColors val="1"/>
        <c:ser>
          <c:idx val="0"/>
          <c:order val="0"/>
          <c:tx>
            <c:strRef>
              <c:f>'1b CCR'!$C$3</c:f>
              <c:strCache>
                <c:ptCount val="1"/>
                <c:pt idx="0">
                  <c:v>MRD</c:v>
                </c:pt>
              </c:strCache>
            </c:strRef>
          </c:tx>
          <c:spPr>
            <a:solidFill>
              <a:srgbClr val="FF0000"/>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CCR'!$C$4:$C$11</c:f>
              <c:numCache>
                <c:formatCode>_(* #,##0.0_);_(* \(#,##0.0\);_(* "-"??_);_(@_)</c:formatCode>
                <c:ptCount val="8"/>
                <c:pt idx="0">
                  <c:v>11.2</c:v>
                </c:pt>
                <c:pt idx="1">
                  <c:v>11.2</c:v>
                </c:pt>
                <c:pt idx="2">
                  <c:v>7</c:v>
                </c:pt>
                <c:pt idx="3">
                  <c:v>7</c:v>
                </c:pt>
                <c:pt idx="4">
                  <c:v>11.2</c:v>
                </c:pt>
                <c:pt idx="5">
                  <c:v>11.2</c:v>
                </c:pt>
                <c:pt idx="6">
                  <c:v>11.2</c:v>
                </c:pt>
                <c:pt idx="7">
                  <c:v>11.2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069C-4468-800F-BEDF03A784D3}"/>
            </c:ext>
          </c:extLst>
        </c:ser>
        <c:ser>
          <c:idx val="1"/>
          <c:order val="1"/>
          <c:tx>
            <c:strRef>
              <c:f>'1b CCR'!$D$3</c:f>
              <c:strCache>
                <c:ptCount val="1"/>
                <c:pt idx="0">
                  <c:v>Baseline</c:v>
                </c:pt>
              </c:strCache>
            </c:strRef>
          </c:tx>
          <c:spPr>
            <a:solidFill>
              <a:srgbClr val="A6A6A6"/>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CCR'!$D$4:$D$11</c:f>
              <c:numCache>
                <c:formatCode>_(* #,##0.0_);_(* \(#,##0.0\);_(* "-"??_);_(@_)</c:formatCode>
                <c:ptCount val="8"/>
                <c:pt idx="0">
                  <c:v>6.6</c:v>
                </c:pt>
                <c:pt idx="1">
                  <c:v>5.5</c:v>
                </c:pt>
                <c:pt idx="2">
                  <c:v>4.9000000000000004</c:v>
                </c:pt>
                <c:pt idx="3">
                  <c:v>4.4000000000000004</c:v>
                </c:pt>
                <c:pt idx="4">
                  <c:v>5.8</c:v>
                </c:pt>
                <c:pt idx="5">
                  <c:v>4.5999999999999996</c:v>
                </c:pt>
                <c:pt idx="6">
                  <c:v>7</c:v>
                </c:pt>
                <c:pt idx="7">
                  <c:v>6.8</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069C-4468-800F-BEDF03A784D3}"/>
            </c:ext>
          </c:extLst>
        </c:ser>
        <c:ser>
          <c:idx val="3"/>
          <c:order val="2"/>
          <c:tx>
            <c:strRef>
              <c:f>'1b CCR'!$F$3</c:f>
              <c:strCache>
                <c:ptCount val="1"/>
                <c:pt idx="0">
                  <c:v>G16 Full</c:v>
                </c:pt>
              </c:strCache>
            </c:strRef>
          </c:tx>
          <c:spPr>
            <a:solidFill>
              <a:srgbClr val="66FF33"/>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CCR'!$F$4:$F$11</c:f>
              <c:numCache>
                <c:formatCode>_(* #,##0.0_);_(* \(#,##0.0\);_(* "-"??_);_(@_)</c:formatCode>
                <c:ptCount val="8"/>
                <c:pt idx="0">
                  <c:v>5.4</c:v>
                </c:pt>
                <c:pt idx="1">
                  <c:v>5.9</c:v>
                </c:pt>
                <c:pt idx="2">
                  <c:v>1.4</c:v>
                </c:pt>
                <c:pt idx="3">
                  <c:v>1.2</c:v>
                </c:pt>
                <c:pt idx="4">
                  <c:v>6.7</c:v>
                </c:pt>
                <c:pt idx="5">
                  <c:v>7.2</c:v>
                </c:pt>
                <c:pt idx="6">
                  <c:v>2.5</c:v>
                </c:pt>
                <c:pt idx="7">
                  <c:v>2.9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069C-4468-800F-BEDF03A784D3}"/>
            </c:ext>
          </c:extLst>
        </c:ser>
        <c:ser>
          <c:idx val="4"/>
          <c:order val="3"/>
          <c:tx>
            <c:strRef>
              <c:f>'1b CCR'!$G$3</c:f>
              <c:strCache>
                <c:ptCount val="1"/>
                <c:pt idx="0">
                  <c:v>G17 Prov M3</c:v>
                </c:pt>
              </c:strCache>
            </c:strRef>
          </c:tx>
          <c:spPr>
            <a:solidFill>
              <a:srgbClr val="4472C4"/>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CCR'!$G$4:$G$11</c:f>
              <c:numCache>
                <c:formatCode>_(* #,##0.0_);_(* \(#,##0.0\);_(* "-"??_);_(@_)</c:formatCode>
                <c:ptCount val="8"/>
                <c:pt idx="0">
                  <c:v>15.7</c:v>
                </c:pt>
                <c:pt idx="1">
                  <c:v>15.8</c:v>
                </c:pt>
                <c:pt idx="2">
                  <c:v>5</c:v>
                </c:pt>
                <c:pt idx="3">
                  <c:v>3.2</c:v>
                </c:pt>
                <c:pt idx="4">
                  <c:v>24.6</c:v>
                </c:pt>
                <c:pt idx="5">
                  <c:v>24.9</c:v>
                </c:pt>
                <c:pt idx="6">
                  <c:v>8.9</c:v>
                </c:pt>
                <c:pt idx="7">
                  <c:v>8.6999999999999993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069C-4468-800F-BEDF03A784D3}"/>
            </c:ext>
          </c:extLst>
        </c:ser>
        <c:ser>
          <c:idx val="5"/>
          <c:order val="4"/>
          <c:tx>
            <c:strRef>
              <c:f>'1b CCR'!$H$3</c:f>
              <c:strCache>
                <c:ptCount val="1"/>
                <c:pt idx="0">
                  <c:v>G17 Prov M4</c:v>
                </c:pt>
              </c:strCache>
            </c:strRef>
          </c:tx>
          <c:spPr>
            <a:solidFill>
              <a:srgbClr val="70AD47"/>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CCR'!$H$4:$H$11</c:f>
              <c:numCache>
                <c:formatCode>_(* #,##0.0_);_(* \(#,##0.0\);_(* "-"??_);_(@_)</c:formatCode>
                <c:ptCount val="8"/>
                <c:pt idx="0">
                  <c:v>13.9</c:v>
                </c:pt>
                <c:pt idx="1">
                  <c:v>14.3</c:v>
                </c:pt>
                <c:pt idx="2">
                  <c:v>6</c:v>
                </c:pt>
                <c:pt idx="3">
                  <c:v>4.2</c:v>
                </c:pt>
                <c:pt idx="4">
                  <c:v>32</c:v>
                </c:pt>
                <c:pt idx="5">
                  <c:v>25.2</c:v>
                </c:pt>
                <c:pt idx="6">
                  <c:v>10.6</c:v>
                </c:pt>
                <c:pt idx="7">
                  <c:v>9.9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069C-4468-800F-BEDF03A784D3}"/>
            </c:ext>
          </c:extLst>
        </c:ser>
        <c:ser>
          <c:idx val="6"/>
          <c:order val="5"/>
          <c:tx>
            <c:strRef>
              <c:f>'1b CCR'!$I$3</c:f>
              <c:strCache>
                <c:ptCount val="1"/>
                <c:pt idx="0">
                  <c:v>G17 Prov M6</c:v>
                </c:pt>
              </c:strCache>
            </c:strRef>
          </c:tx>
          <c:spPr>
            <a:solidFill>
              <a:srgbClr val="5B9BD5"/>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CCR'!$I$4:$I$11</c:f>
              <c:numCache>
                <c:formatCode>_(* #,##0.0_);_(* \(#,##0.0\);_(* "-"??_);_(@_)</c:formatCode>
                <c:ptCount val="8"/>
                <c:pt idx="0">
                  <c:v>7.8</c:v>
                </c:pt>
                <c:pt idx="1">
                  <c:v>10.4</c:v>
                </c:pt>
                <c:pt idx="2">
                  <c:v>3.7</c:v>
                </c:pt>
                <c:pt idx="3">
                  <c:v>5.4</c:v>
                </c:pt>
                <c:pt idx="4">
                  <c:v>21.5</c:v>
                </c:pt>
                <c:pt idx="5">
                  <c:v>29</c:v>
                </c:pt>
                <c:pt idx="6">
                  <c:v>10.1</c:v>
                </c:pt>
                <c:pt idx="7">
                  <c:v>7.7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069C-4468-800F-BEDF03A784D3}"/>
            </c:ext>
          </c:extLst>
        </c:ser>
        <c:ser>
          <c:idx val="7"/>
          <c:order val="6"/>
          <c:tx>
            <c:strRef>
              <c:f>'1b CCR'!$J$3</c:f>
              <c:strCache>
                <c:ptCount val="1"/>
                <c:pt idx="0">
                  <c:v>G17 Full M6</c:v>
                </c:pt>
              </c:strCache>
            </c:strRef>
          </c:tx>
          <c:spPr>
            <a:solidFill>
              <a:srgbClr val="66FF33"/>
            </a:solidFill>
          </c:spPr>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CCR'!$J$4:$J$11</c:f>
              <c:numCache>
                <c:formatCode>_(* #,##0.0_);_(* \(#,##0.0\);_(* "-"??_);_(@_)</c:formatCode>
                <c:ptCount val="8"/>
                <c:pt idx="0">
                  <c:v>7.8</c:v>
                </c:pt>
                <c:pt idx="1">
                  <c:v>10.199999999999999</c:v>
                </c:pt>
                <c:pt idx="2">
                  <c:v>1.8</c:v>
                </c:pt>
                <c:pt idx="3">
                  <c:v>3.1</c:v>
                </c:pt>
                <c:pt idx="4">
                  <c:v>5.8</c:v>
                </c:pt>
                <c:pt idx="5">
                  <c:v>5</c:v>
                </c:pt>
                <c:pt idx="6">
                  <c:v>2</c:v>
                </c:pt>
                <c:pt idx="7">
                  <c:v>1.9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7-069C-4468-800F-BEDF03A784D3}"/>
            </c:ext>
          </c:extLst>
        </c:ser>
        <c:ser>
          <c:idx val="8"/>
          <c:order val="7"/>
          <c:tx>
            <c:strRef>
              <c:f>'1b CCR'!$K$3</c:f>
              <c:strCache>
                <c:ptCount val="1"/>
              </c:strCache>
            </c:strRef>
          </c:tx>
          <c:invertIfNegative val="1"/>
          <c:cat>
            <c:strRef>
              <c:f>'1b CCR'!$B$4:$B$11</c:f>
              <c:strCache>
                <c:ptCount val="8"/>
                <c:pt idx="0">
                  <c:v>0.64-3.90 (EW)</c:v>
                </c:pt>
                <c:pt idx="1">
                  <c:v>0.64-3.90 (NS)</c:v>
                </c:pt>
                <c:pt idx="2">
                  <c:v>0.86-1.61 (EW)</c:v>
                </c:pt>
                <c:pt idx="3">
                  <c:v>0.86-1.61 (NS)</c:v>
                </c:pt>
                <c:pt idx="4">
                  <c:v>3.90-13.30 (EW)</c:v>
                </c:pt>
                <c:pt idx="5">
                  <c:v>3.90-13.30 (NS)</c:v>
                </c:pt>
                <c:pt idx="6">
                  <c:v>9.61-10.35 (EW)</c:v>
                </c:pt>
                <c:pt idx="7">
                  <c:v>9.61-10.35 (NS)</c:v>
                </c:pt>
              </c:strCache>
            </c:strRef>
          </c:cat>
          <c:val>
            <c:numRef>
              <c:f>'1b CCR'!$K$4:$K$11</c:f>
              <c:numCache>
                <c:formatCode>General</c:formatCode>
                <c:ptCount val="8"/>
              </c:numCache>
            </c:numRef>
          </c:val>
          <c:extLst>
            <c:ext xmlns:c16="http://schemas.microsoft.com/office/drawing/2014/chart" uri="{C3380CC4-5D6E-409C-BE32-E72D297353CC}">
              <c16:uniqueId val="{00000008-069C-4468-800F-BEDF03A784D3}"/>
            </c:ext>
          </c:extLst>
        </c:ser>
        <c:dLbls>
          <c:showLegendKey val="0"/>
          <c:showVal val="0"/>
          <c:showCatName val="0"/>
          <c:showSerName val="0"/>
          <c:showPercent val="0"/>
          <c:showBubbleSize val="0"/>
        </c:dLbls>
        <c:gapWidth val="150"/>
        <c:axId val="1409029772"/>
        <c:axId val="2110562669"/>
      </c:barChart>
      <c:catAx>
        <c:axId val="1409029772"/>
        <c:scaling>
          <c:orientation val="minMax"/>
        </c:scaling>
        <c:delete val="0"/>
        <c:axPos val="b"/>
        <c:title>
          <c:tx>
            <c:rich>
              <a:bodyPr/>
              <a:lstStyle/>
              <a:p>
                <a:pPr lvl="0">
                  <a:defRPr b="0">
                    <a:solidFill>
                      <a:srgbClr val="000000"/>
                    </a:solidFill>
                    <a:latin typeface="+mn-lt"/>
                  </a:defRPr>
                </a:pPr>
                <a:endParaRPr lang="en-US"/>
              </a:p>
            </c:rich>
          </c:tx>
          <c:layout/>
          <c:overlay val="0"/>
        </c:title>
        <c:numFmt formatCode="General" sourceLinked="1"/>
        <c:majorTickMark val="cross"/>
        <c:minorTickMark val="cross"/>
        <c:tickLblPos val="nextTo"/>
        <c:txPr>
          <a:bodyPr/>
          <a:lstStyle/>
          <a:p>
            <a:pPr lvl="0">
              <a:defRPr sz="900" b="0" i="0">
                <a:solidFill>
                  <a:srgbClr val="000000"/>
                </a:solidFill>
                <a:latin typeface="+mn-lt"/>
              </a:defRPr>
            </a:pPr>
            <a:endParaRPr lang="en-US"/>
          </a:p>
        </c:txPr>
        <c:crossAx val="2110562669"/>
        <c:crosses val="autoZero"/>
        <c:auto val="1"/>
        <c:lblAlgn val="ctr"/>
        <c:lblOffset val="100"/>
        <c:noMultiLvlLbl val="1"/>
      </c:catAx>
      <c:valAx>
        <c:axId val="211056266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US"/>
              </a:p>
            </c:rich>
          </c:tx>
          <c:layout/>
          <c:overlay val="0"/>
        </c:title>
        <c:numFmt formatCode="_(* #,##0.0_);_(* \(#,##0.0\);_(* &quot;-&quot;??_);_(@_)" sourceLinked="1"/>
        <c:majorTickMark val="cross"/>
        <c:minorTickMark val="cross"/>
        <c:tickLblPos val="nextTo"/>
        <c:spPr>
          <a:ln w="47625">
            <a:noFill/>
          </a:ln>
        </c:spPr>
        <c:txPr>
          <a:bodyPr/>
          <a:lstStyle/>
          <a:p>
            <a:pPr lvl="0">
              <a:defRPr sz="900" b="0" i="0">
                <a:solidFill>
                  <a:srgbClr val="000000"/>
                </a:solidFill>
                <a:latin typeface="+mn-lt"/>
              </a:defRPr>
            </a:pPr>
            <a:endParaRPr lang="en-US"/>
          </a:p>
        </c:txPr>
        <c:crossAx val="1409029772"/>
        <c:crosses val="autoZero"/>
        <c:crossBetween val="between"/>
      </c:valAx>
    </c:plotArea>
    <c:legend>
      <c:legendPos val="b"/>
      <c:layout/>
      <c:overlay val="0"/>
      <c:txPr>
        <a:bodyPr/>
        <a:lstStyle/>
        <a:p>
          <a:pPr lvl="0">
            <a:defRPr sz="900" b="0" i="0">
              <a:solidFill>
                <a:srgbClr val="1A1A1A"/>
              </a:solidFill>
              <a:latin typeface="+mn-lt"/>
            </a:defRPr>
          </a:pPr>
          <a:endParaRPr lang="en-US"/>
        </a:p>
      </c:txPr>
    </c:legend>
    <c:plotVisOnly val="1"/>
    <c:dispBlanksAs val="zero"/>
    <c:showDLblsOverMax val="1"/>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757575"/>
                </a:solidFill>
                <a:latin typeface="+mn-lt"/>
              </a:defRPr>
            </a:pPr>
            <a:r>
              <a:rPr lang="en-US"/>
              <a:t>Frame-to-Frame Registration (FFR, </a:t>
            </a:r>
            <a:r>
              <a:rPr lang="el-GR"/>
              <a:t>μ</a:t>
            </a:r>
            <a:r>
              <a:rPr lang="en-US"/>
              <a:t>rad)</a:t>
            </a:r>
          </a:p>
        </c:rich>
      </c:tx>
      <c:layout/>
      <c:overlay val="0"/>
    </c:title>
    <c:autoTitleDeleted val="0"/>
    <c:plotArea>
      <c:layout/>
      <c:barChart>
        <c:barDir val="col"/>
        <c:grouping val="clustered"/>
        <c:varyColors val="1"/>
        <c:ser>
          <c:idx val="0"/>
          <c:order val="0"/>
          <c:tx>
            <c:strRef>
              <c:f>'1d FFR'!$D$3</c:f>
              <c:strCache>
                <c:ptCount val="1"/>
                <c:pt idx="0">
                  <c:v>Baseline</c:v>
                </c:pt>
              </c:strCache>
            </c:strRef>
          </c:tx>
          <c:spPr>
            <a:solidFill>
              <a:srgbClr val="A6A6A6"/>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FFR'!$D$4:$D$13</c:f>
              <c:numCache>
                <c:formatCode>_(* #,##0.0_);_(* \(#,##0.0\);_(* "-"??_);_(@_)</c:formatCode>
                <c:ptCount val="10"/>
                <c:pt idx="0">
                  <c:v>13.7</c:v>
                </c:pt>
                <c:pt idx="1">
                  <c:v>13.5</c:v>
                </c:pt>
                <c:pt idx="2">
                  <c:v>13.8</c:v>
                </c:pt>
                <c:pt idx="3">
                  <c:v>13.5</c:v>
                </c:pt>
                <c:pt idx="4">
                  <c:v>13.7</c:v>
                </c:pt>
                <c:pt idx="5">
                  <c:v>13.6</c:v>
                </c:pt>
                <c:pt idx="6">
                  <c:v>13.8</c:v>
                </c:pt>
                <c:pt idx="7">
                  <c:v>14.8</c:v>
                </c:pt>
                <c:pt idx="8">
                  <c:v>13.7</c:v>
                </c:pt>
                <c:pt idx="9">
                  <c:v>15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D154-436B-9F48-FB3D98AD9E58}"/>
            </c:ext>
          </c:extLst>
        </c:ser>
        <c:ser>
          <c:idx val="1"/>
          <c:order val="1"/>
          <c:tx>
            <c:strRef>
              <c:f>'1d FFR'!$E$3</c:f>
              <c:strCache>
                <c:ptCount val="1"/>
                <c:pt idx="0">
                  <c:v>G16 Prov</c:v>
                </c:pt>
              </c:strCache>
            </c:strRef>
          </c:tx>
          <c:spPr>
            <a:solidFill>
              <a:srgbClr val="FFC000"/>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FFR'!$E$4:$E$13</c:f>
              <c:numCache>
                <c:formatCode>_(* #,##0.0_);_(* \(#,##0.0\);_(* "-"??_);_(@_)</c:formatCode>
                <c:ptCount val="10"/>
                <c:pt idx="0">
                  <c:v>3.3</c:v>
                </c:pt>
                <c:pt idx="1">
                  <c:v>5.7</c:v>
                </c:pt>
                <c:pt idx="2">
                  <c:v>0.5</c:v>
                </c:pt>
                <c:pt idx="3">
                  <c:v>3.1</c:v>
                </c:pt>
                <c:pt idx="4">
                  <c:v>2.7</c:v>
                </c:pt>
                <c:pt idx="5">
                  <c:v>7.8</c:v>
                </c:pt>
                <c:pt idx="6">
                  <c:v>3.8</c:v>
                </c:pt>
                <c:pt idx="7">
                  <c:v>4.0999999999999996</c:v>
                </c:pt>
                <c:pt idx="8">
                  <c:v>12.2</c:v>
                </c:pt>
                <c:pt idx="9">
                  <c:v>6.1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D154-436B-9F48-FB3D98AD9E58}"/>
            </c:ext>
          </c:extLst>
        </c:ser>
        <c:ser>
          <c:idx val="2"/>
          <c:order val="2"/>
          <c:tx>
            <c:strRef>
              <c:f>'1d FFR'!$F$3</c:f>
              <c:strCache>
                <c:ptCount val="1"/>
                <c:pt idx="0">
                  <c:v>G16 Full</c:v>
                </c:pt>
              </c:strCache>
            </c:strRef>
          </c:tx>
          <c:spPr>
            <a:solidFill>
              <a:srgbClr val="66FF33"/>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FFR'!$F$4:$F$13</c:f>
              <c:numCache>
                <c:formatCode>_(* #,##0.0_);_(* \(#,##0.0\);_(* "-"??_);_(@_)</c:formatCode>
                <c:ptCount val="10"/>
                <c:pt idx="0">
                  <c:v>0.8</c:v>
                </c:pt>
                <c:pt idx="1">
                  <c:v>1.6</c:v>
                </c:pt>
                <c:pt idx="2">
                  <c:v>0.8</c:v>
                </c:pt>
                <c:pt idx="3">
                  <c:v>1.4</c:v>
                </c:pt>
                <c:pt idx="4">
                  <c:v>2.2000000000000002</c:v>
                </c:pt>
                <c:pt idx="5">
                  <c:v>3.2</c:v>
                </c:pt>
                <c:pt idx="6">
                  <c:v>2.9</c:v>
                </c:pt>
                <c:pt idx="7">
                  <c:v>3.5</c:v>
                </c:pt>
                <c:pt idx="8">
                  <c:v>3.6</c:v>
                </c:pt>
                <c:pt idx="9">
                  <c:v>4.2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D154-436B-9F48-FB3D98AD9E58}"/>
            </c:ext>
          </c:extLst>
        </c:ser>
        <c:ser>
          <c:idx val="3"/>
          <c:order val="3"/>
          <c:tx>
            <c:strRef>
              <c:f>'1d FFR'!$G$3</c:f>
              <c:strCache>
                <c:ptCount val="1"/>
                <c:pt idx="0">
                  <c:v>G17 Prov M3</c:v>
                </c:pt>
              </c:strCache>
            </c:strRef>
          </c:tx>
          <c:spPr>
            <a:solidFill>
              <a:srgbClr val="4472C4"/>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FFR'!$G$4:$G$13</c:f>
              <c:numCache>
                <c:formatCode>_(* #,##0.0_);_(* \(#,##0.0\);_(* "-"??_);_(@_)</c:formatCode>
                <c:ptCount val="10"/>
                <c:pt idx="0">
                  <c:v>1.1000000000000001</c:v>
                </c:pt>
                <c:pt idx="1">
                  <c:v>1.9</c:v>
                </c:pt>
                <c:pt idx="2">
                  <c:v>2.6</c:v>
                </c:pt>
                <c:pt idx="3">
                  <c:v>3.3</c:v>
                </c:pt>
                <c:pt idx="4">
                  <c:v>8.1</c:v>
                </c:pt>
                <c:pt idx="5">
                  <c:v>7.7</c:v>
                </c:pt>
                <c:pt idx="6">
                  <c:v>8.6999999999999993</c:v>
                </c:pt>
                <c:pt idx="7">
                  <c:v>8.6999999999999993</c:v>
                </c:pt>
                <c:pt idx="8">
                  <c:v>9.6999999999999993</c:v>
                </c:pt>
                <c:pt idx="9">
                  <c:v>11.4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D154-436B-9F48-FB3D98AD9E58}"/>
            </c:ext>
          </c:extLst>
        </c:ser>
        <c:ser>
          <c:idx val="4"/>
          <c:order val="4"/>
          <c:tx>
            <c:strRef>
              <c:f>'1d FFR'!$H$3</c:f>
              <c:strCache>
                <c:ptCount val="1"/>
                <c:pt idx="0">
                  <c:v>G17 Prov M4</c:v>
                </c:pt>
              </c:strCache>
            </c:strRef>
          </c:tx>
          <c:spPr>
            <a:solidFill>
              <a:srgbClr val="70AD47"/>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FFR'!$H$4:$H$13</c:f>
              <c:numCache>
                <c:formatCode>_(* #,##0.0_);_(* \(#,##0.0\);_(* "-"??_);_(@_)</c:formatCode>
                <c:ptCount val="10"/>
                <c:pt idx="0">
                  <c:v>1.6</c:v>
                </c:pt>
                <c:pt idx="1">
                  <c:v>1.9</c:v>
                </c:pt>
                <c:pt idx="2">
                  <c:v>3.3</c:v>
                </c:pt>
                <c:pt idx="3">
                  <c:v>3.1</c:v>
                </c:pt>
                <c:pt idx="4">
                  <c:v>8.4</c:v>
                </c:pt>
                <c:pt idx="5">
                  <c:v>7.5</c:v>
                </c:pt>
                <c:pt idx="6">
                  <c:v>11.6</c:v>
                </c:pt>
                <c:pt idx="7">
                  <c:v>10.5</c:v>
                </c:pt>
                <c:pt idx="8">
                  <c:v>12.9</c:v>
                </c:pt>
                <c:pt idx="9">
                  <c:v>14.2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D154-436B-9F48-FB3D98AD9E58}"/>
            </c:ext>
          </c:extLst>
        </c:ser>
        <c:ser>
          <c:idx val="5"/>
          <c:order val="5"/>
          <c:tx>
            <c:strRef>
              <c:f>'1d FFR'!$I$3</c:f>
              <c:strCache>
                <c:ptCount val="1"/>
                <c:pt idx="0">
                  <c:v>G17 Prov M6</c:v>
                </c:pt>
              </c:strCache>
            </c:strRef>
          </c:tx>
          <c:spPr>
            <a:solidFill>
              <a:srgbClr val="5B9BD5"/>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FFR'!$I$4:$I$13</c:f>
              <c:numCache>
                <c:formatCode>_(* #,##0.0_);_(* \(#,##0.0\);_(* "-"??_);_(@_)</c:formatCode>
                <c:ptCount val="10"/>
                <c:pt idx="0">
                  <c:v>1.7</c:v>
                </c:pt>
                <c:pt idx="1">
                  <c:v>2.25</c:v>
                </c:pt>
                <c:pt idx="2">
                  <c:v>3</c:v>
                </c:pt>
                <c:pt idx="3">
                  <c:v>3.8</c:v>
                </c:pt>
                <c:pt idx="4">
                  <c:v>7.4</c:v>
                </c:pt>
                <c:pt idx="5">
                  <c:v>9</c:v>
                </c:pt>
                <c:pt idx="6">
                  <c:v>11.3</c:v>
                </c:pt>
                <c:pt idx="7">
                  <c:v>9.3000000000000007</c:v>
                </c:pt>
                <c:pt idx="8">
                  <c:v>13.5</c:v>
                </c:pt>
                <c:pt idx="9">
                  <c:v>11.4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D154-436B-9F48-FB3D98AD9E58}"/>
            </c:ext>
          </c:extLst>
        </c:ser>
        <c:ser>
          <c:idx val="6"/>
          <c:order val="6"/>
          <c:tx>
            <c:strRef>
              <c:f>'1d FFR'!$J$3</c:f>
              <c:strCache>
                <c:ptCount val="1"/>
                <c:pt idx="0">
                  <c:v>G17 Full M6</c:v>
                </c:pt>
              </c:strCache>
            </c:strRef>
          </c:tx>
          <c:spPr>
            <a:solidFill>
              <a:srgbClr val="66FF33"/>
            </a:solidFill>
          </c:spPr>
          <c:invertIfNegative val="1"/>
          <c:cat>
            <c:strRef>
              <c:f>'1d FFR'!$B$4:$B$13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'1d FFR'!$J$4:$J$13</c:f>
              <c:numCache>
                <c:formatCode>_(* #,##0.0_);_(* \(#,##0.0\);_(* "-"??_);_(@_)</c:formatCode>
                <c:ptCount val="10"/>
                <c:pt idx="0">
                  <c:v>0.6</c:v>
                </c:pt>
                <c:pt idx="1">
                  <c:v>0.5</c:v>
                </c:pt>
                <c:pt idx="2">
                  <c:v>1.3</c:v>
                </c:pt>
                <c:pt idx="3">
                  <c:v>2.1</c:v>
                </c:pt>
                <c:pt idx="4">
                  <c:v>3.8</c:v>
                </c:pt>
                <c:pt idx="5">
                  <c:v>3.9</c:v>
                </c:pt>
                <c:pt idx="6">
                  <c:v>5.4</c:v>
                </c:pt>
                <c:pt idx="7">
                  <c:v>6.1</c:v>
                </c:pt>
                <c:pt idx="8">
                  <c:v>5.4</c:v>
                </c:pt>
                <c:pt idx="9">
                  <c:v>6.5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D154-436B-9F48-FB3D98AD9E58}"/>
            </c:ext>
          </c:extLst>
        </c:ser>
        <c:dLbls>
          <c:showLegendKey val="0"/>
          <c:showVal val="0"/>
          <c:showCatName val="0"/>
          <c:showSerName val="0"/>
          <c:showPercent val="0"/>
          <c:showBubbleSize val="0"/>
        </c:dLbls>
        <c:gapWidth val="150"/>
        <c:axId val="539669409"/>
        <c:axId val="1991509322"/>
      </c:barChart>
      <c:catAx>
        <c:axId val="539669409"/>
        <c:scaling>
          <c:orientation val="minMax"/>
        </c:scaling>
        <c:delete val="0"/>
        <c:axPos val="b"/>
        <c:title>
          <c:tx>
            <c:rich>
              <a:bodyPr/>
              <a:lstStyle/>
              <a:p>
                <a:pPr lvl="0">
                  <a:defRPr b="0">
                    <a:solidFill>
                      <a:srgbClr val="000000"/>
                    </a:solidFill>
                    <a:latin typeface="+mn-lt"/>
                  </a:defRPr>
                </a:pPr>
                <a:endParaRPr lang="en-US"/>
              </a:p>
            </c:rich>
          </c:tx>
          <c:layout/>
          <c:overlay val="0"/>
        </c:title>
        <c:numFmt formatCode="General" sourceLinked="1"/>
        <c:majorTickMark val="cross"/>
        <c:minorTickMark val="cross"/>
        <c:tickLblPos val="nextTo"/>
        <c:txPr>
          <a:bodyPr/>
          <a:lstStyle/>
          <a:p>
            <a:pPr lvl="0">
              <a:defRPr sz="900" b="0" i="0">
                <a:solidFill>
                  <a:srgbClr val="000000"/>
                </a:solidFill>
                <a:latin typeface="+mn-lt"/>
              </a:defRPr>
            </a:pPr>
            <a:endParaRPr lang="en-US"/>
          </a:p>
        </c:txPr>
        <c:crossAx val="1991509322"/>
        <c:crosses val="autoZero"/>
        <c:auto val="1"/>
        <c:lblAlgn val="ctr"/>
        <c:lblOffset val="100"/>
        <c:noMultiLvlLbl val="1"/>
      </c:catAx>
      <c:valAx>
        <c:axId val="1991509322"/>
        <c:scaling>
          <c:orientation val="minMax"/>
          <c:max val="24"/>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US"/>
              </a:p>
            </c:rich>
          </c:tx>
          <c:layout/>
          <c:overlay val="0"/>
        </c:title>
        <c:numFmt formatCode="_(* #,##0.0_);_(* \(#,##0.0\);_(* &quot;-&quot;??_);_(@_)" sourceLinked="1"/>
        <c:majorTickMark val="cross"/>
        <c:minorTickMark val="cross"/>
        <c:tickLblPos val="nextTo"/>
        <c:spPr>
          <a:ln w="47625">
            <a:noFill/>
          </a:ln>
        </c:spPr>
        <c:txPr>
          <a:bodyPr/>
          <a:lstStyle/>
          <a:p>
            <a:pPr lvl="0">
              <a:defRPr sz="900" b="0" i="0">
                <a:solidFill>
                  <a:srgbClr val="000000"/>
                </a:solidFill>
                <a:latin typeface="+mn-lt"/>
              </a:defRPr>
            </a:pPr>
            <a:endParaRPr lang="en-US"/>
          </a:p>
        </c:txPr>
        <c:crossAx val="539669409"/>
        <c:crosses val="autoZero"/>
        <c:crossBetween val="between"/>
      </c:valAx>
    </c:plotArea>
    <c:legend>
      <c:legendPos val="b"/>
      <c:layout/>
      <c:overlay val="0"/>
      <c:txPr>
        <a:bodyPr/>
        <a:lstStyle/>
        <a:p>
          <a:pPr lvl="0">
            <a:defRPr sz="900" b="0" i="0">
              <a:solidFill>
                <a:srgbClr val="1A1A1A"/>
              </a:solidFill>
              <a:latin typeface="+mn-lt"/>
            </a:defRPr>
          </a:pPr>
          <a:endParaRPr lang="en-US"/>
        </a:p>
      </c:txPr>
    </c:legend>
    <c:plotVisOnly val="1"/>
    <c:dispBlanksAs val="zero"/>
    <c:showDLblsOverMax val="1"/>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lvl="0">
              <a:defRPr sz="1400" b="0" i="0">
                <a:solidFill>
                  <a:srgbClr val="757575"/>
                </a:solidFill>
                <a:latin typeface="+mn-lt"/>
              </a:defRPr>
            </a:pPr>
            <a:r>
              <a:rPr lang="en-US" dirty="0" smtClean="0"/>
              <a:t>Within </a:t>
            </a:r>
            <a:r>
              <a:rPr lang="en-US" dirty="0"/>
              <a:t>Frame </a:t>
            </a:r>
            <a:r>
              <a:rPr lang="en-US" dirty="0" smtClean="0"/>
              <a:t>Registration (WIFR</a:t>
            </a:r>
            <a:r>
              <a:rPr lang="en-US" dirty="0"/>
              <a:t>) - Separate Two Navigated Radiance </a:t>
            </a:r>
            <a:r>
              <a:rPr lang="en-US" dirty="0" smtClean="0"/>
              <a:t>Samples </a:t>
            </a:r>
            <a:r>
              <a:rPr lang="en-US" dirty="0"/>
              <a:t>(</a:t>
            </a:r>
            <a:r>
              <a:rPr lang="el-GR" dirty="0"/>
              <a:t>μ</a:t>
            </a:r>
            <a:r>
              <a:rPr lang="en-US" dirty="0"/>
              <a:t>rad)</a:t>
            </a:r>
          </a:p>
        </c:rich>
      </c:tx>
      <c:layout>
        <c:manualLayout>
          <c:xMode val="edge"/>
          <c:yMode val="edge"/>
          <c:x val="0.12298615692303917"/>
          <c:y val="3.5608308605341248E-2"/>
        </c:manualLayout>
      </c:layout>
      <c:overlay val="0"/>
    </c:title>
    <c:autoTitleDeleted val="0"/>
    <c:plotArea>
      <c:layout/>
      <c:barChart>
        <c:barDir val="col"/>
        <c:grouping val="clustered"/>
        <c:varyColors val="1"/>
        <c:ser>
          <c:idx val="0"/>
          <c:order val="0"/>
          <c:tx>
            <c:strRef>
              <c:f>'1c WIFR'!$D$3</c:f>
              <c:strCache>
                <c:ptCount val="1"/>
                <c:pt idx="0">
                  <c:v>Baseline</c:v>
                </c:pt>
              </c:strCache>
            </c:strRef>
          </c:tx>
          <c:spPr>
            <a:solidFill>
              <a:srgbClr val="A6A6A6"/>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WIFR'!$D$4:$D$13</c:f>
              <c:numCache>
                <c:formatCode>_(* #,##0.0_);_(* \(#,##0.0\);_(* "-"??_);_(@_)</c:formatCode>
                <c:ptCount val="10"/>
                <c:pt idx="0">
                  <c:v>12.6</c:v>
                </c:pt>
                <c:pt idx="1">
                  <c:v>12.6</c:v>
                </c:pt>
                <c:pt idx="2">
                  <c:v>12.6</c:v>
                </c:pt>
                <c:pt idx="3">
                  <c:v>12.6</c:v>
                </c:pt>
                <c:pt idx="4">
                  <c:v>12.6</c:v>
                </c:pt>
                <c:pt idx="5">
                  <c:v>12.6</c:v>
                </c:pt>
                <c:pt idx="6">
                  <c:v>12.6</c:v>
                </c:pt>
                <c:pt idx="7">
                  <c:v>12.6</c:v>
                </c:pt>
                <c:pt idx="8">
                  <c:v>13.2</c:v>
                </c:pt>
                <c:pt idx="9">
                  <c:v>13.2</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0-A15D-416D-8BDE-84125BC91C6C}"/>
            </c:ext>
          </c:extLst>
        </c:ser>
        <c:ser>
          <c:idx val="1"/>
          <c:order val="1"/>
          <c:tx>
            <c:strRef>
              <c:f>'1c WIFR'!$E$3</c:f>
              <c:strCache>
                <c:ptCount val="1"/>
                <c:pt idx="0">
                  <c:v>G16 Prov</c:v>
                </c:pt>
              </c:strCache>
            </c:strRef>
          </c:tx>
          <c:spPr>
            <a:solidFill>
              <a:srgbClr val="FFC000"/>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WIFR'!$E$4:$E$13</c:f>
              <c:numCache>
                <c:formatCode>_(* #,##0.0_);_(* \(#,##0.0\);_(* "-"??_);_(@_)</c:formatCode>
                <c:ptCount val="10"/>
                <c:pt idx="0">
                  <c:v>1.9</c:v>
                </c:pt>
                <c:pt idx="1">
                  <c:v>1.9</c:v>
                </c:pt>
                <c:pt idx="2">
                  <c:v>3.9</c:v>
                </c:pt>
                <c:pt idx="3">
                  <c:v>3.9</c:v>
                </c:pt>
                <c:pt idx="4">
                  <c:v>15.2</c:v>
                </c:pt>
                <c:pt idx="5">
                  <c:v>15.2</c:v>
                </c:pt>
                <c:pt idx="6">
                  <c:v>23.6</c:v>
                </c:pt>
                <c:pt idx="7">
                  <c:v>23.6</c:v>
                </c:pt>
                <c:pt idx="8">
                  <c:v>25.7</c:v>
                </c:pt>
                <c:pt idx="9">
                  <c:v>25.7</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1-A15D-416D-8BDE-84125BC91C6C}"/>
            </c:ext>
          </c:extLst>
        </c:ser>
        <c:ser>
          <c:idx val="2"/>
          <c:order val="2"/>
          <c:tx>
            <c:strRef>
              <c:f>'1c WIFR'!$F$3</c:f>
              <c:strCache>
                <c:ptCount val="1"/>
                <c:pt idx="0">
                  <c:v>G16 Full</c:v>
                </c:pt>
              </c:strCache>
            </c:strRef>
          </c:tx>
          <c:spPr>
            <a:solidFill>
              <a:srgbClr val="66FF33"/>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WIFR'!$F$4:$F$13</c:f>
              <c:numCache>
                <c:formatCode>_(* #,##0.0_);_(* \(#,##0.0\);_(* "-"??_);_(@_)</c:formatCode>
                <c:ptCount val="10"/>
                <c:pt idx="0">
                  <c:v>4.4000000000000004</c:v>
                </c:pt>
                <c:pt idx="1">
                  <c:v>3.8</c:v>
                </c:pt>
                <c:pt idx="2">
                  <c:v>7.4</c:v>
                </c:pt>
                <c:pt idx="3">
                  <c:v>7.1</c:v>
                </c:pt>
                <c:pt idx="4">
                  <c:v>25.2</c:v>
                </c:pt>
                <c:pt idx="5">
                  <c:v>24.1</c:v>
                </c:pt>
                <c:pt idx="6">
                  <c:v>24.1</c:v>
                </c:pt>
                <c:pt idx="7">
                  <c:v>23.8</c:v>
                </c:pt>
                <c:pt idx="8">
                  <c:v>26.5</c:v>
                </c:pt>
                <c:pt idx="9">
                  <c:v>25.3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2-A15D-416D-8BDE-84125BC91C6C}"/>
            </c:ext>
          </c:extLst>
        </c:ser>
        <c:ser>
          <c:idx val="3"/>
          <c:order val="3"/>
          <c:tx>
            <c:strRef>
              <c:f>'1c WIFR'!$G$3</c:f>
              <c:strCache>
                <c:ptCount val="1"/>
                <c:pt idx="0">
                  <c:v>G17 Prov M3</c:v>
                </c:pt>
              </c:strCache>
            </c:strRef>
          </c:tx>
          <c:spPr>
            <a:solidFill>
              <a:srgbClr val="4472C4"/>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WIFR'!$G$4:$G$13</c:f>
              <c:numCache>
                <c:formatCode>_(* #,##0.0_);_(* \(#,##0.0\);_(* "-"??_);_(@_)</c:formatCode>
                <c:ptCount val="10"/>
                <c:pt idx="0">
                  <c:v>5.3</c:v>
                </c:pt>
                <c:pt idx="1">
                  <c:v>4.8</c:v>
                </c:pt>
                <c:pt idx="2">
                  <c:v>11.2</c:v>
                </c:pt>
                <c:pt idx="3">
                  <c:v>10.7</c:v>
                </c:pt>
                <c:pt idx="4">
                  <c:v>37.799999999999997</c:v>
                </c:pt>
                <c:pt idx="5">
                  <c:v>36.1</c:v>
                </c:pt>
                <c:pt idx="6">
                  <c:v>31.6</c:v>
                </c:pt>
                <c:pt idx="7">
                  <c:v>32</c:v>
                </c:pt>
                <c:pt idx="8">
                  <c:v>34.700000000000003</c:v>
                </c:pt>
                <c:pt idx="9">
                  <c:v>33.4</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3-A15D-416D-8BDE-84125BC91C6C}"/>
            </c:ext>
          </c:extLst>
        </c:ser>
        <c:ser>
          <c:idx val="4"/>
          <c:order val="4"/>
          <c:tx>
            <c:strRef>
              <c:f>'1c WIFR'!$H$3</c:f>
              <c:strCache>
                <c:ptCount val="1"/>
                <c:pt idx="0">
                  <c:v>G17 Prov M4</c:v>
                </c:pt>
              </c:strCache>
            </c:strRef>
          </c:tx>
          <c:spPr>
            <a:solidFill>
              <a:srgbClr val="70AD47"/>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WIFR'!$H$4:$H$13</c:f>
              <c:numCache>
                <c:formatCode>_(* #,##0.0_);_(* \(#,##0.0\);_(* "-"??_);_(@_)</c:formatCode>
                <c:ptCount val="10"/>
                <c:pt idx="0">
                  <c:v>7</c:v>
                </c:pt>
                <c:pt idx="1">
                  <c:v>5.7</c:v>
                </c:pt>
                <c:pt idx="2">
                  <c:v>11</c:v>
                </c:pt>
                <c:pt idx="3">
                  <c:v>11.1</c:v>
                </c:pt>
                <c:pt idx="4">
                  <c:v>42.1</c:v>
                </c:pt>
                <c:pt idx="5">
                  <c:v>40.700000000000003</c:v>
                </c:pt>
                <c:pt idx="6">
                  <c:v>33.799999999999997</c:v>
                </c:pt>
                <c:pt idx="7">
                  <c:v>35.4</c:v>
                </c:pt>
                <c:pt idx="8">
                  <c:v>35.1</c:v>
                </c:pt>
                <c:pt idx="9">
                  <c:v>36.700000000000003</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4-A15D-416D-8BDE-84125BC91C6C}"/>
            </c:ext>
          </c:extLst>
        </c:ser>
        <c:ser>
          <c:idx val="5"/>
          <c:order val="5"/>
          <c:tx>
            <c:strRef>
              <c:f>'1c WIFR'!$I$3</c:f>
              <c:strCache>
                <c:ptCount val="1"/>
                <c:pt idx="0">
                  <c:v>G17 Prov M6</c:v>
                </c:pt>
              </c:strCache>
            </c:strRef>
          </c:tx>
          <c:spPr>
            <a:solidFill>
              <a:srgbClr val="5B9BD5"/>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WIFR'!$I$4:$I$13</c:f>
              <c:numCache>
                <c:formatCode>_(* #,##0.0_);_(* \(#,##0.0\);_(* "-"??_);_(@_)</c:formatCode>
                <c:ptCount val="10"/>
                <c:pt idx="0">
                  <c:v>5.3</c:v>
                </c:pt>
                <c:pt idx="1">
                  <c:v>4.5</c:v>
                </c:pt>
                <c:pt idx="2">
                  <c:v>7.1</c:v>
                </c:pt>
                <c:pt idx="3">
                  <c:v>6.8</c:v>
                </c:pt>
                <c:pt idx="4">
                  <c:v>26.3</c:v>
                </c:pt>
                <c:pt idx="5">
                  <c:v>24.3</c:v>
                </c:pt>
                <c:pt idx="6">
                  <c:v>22.7</c:v>
                </c:pt>
                <c:pt idx="7">
                  <c:v>23.9</c:v>
                </c:pt>
                <c:pt idx="8">
                  <c:v>24.1</c:v>
                </c:pt>
                <c:pt idx="9">
                  <c:v>24.1</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5-A15D-416D-8BDE-84125BC91C6C}"/>
            </c:ext>
          </c:extLst>
        </c:ser>
        <c:ser>
          <c:idx val="6"/>
          <c:order val="6"/>
          <c:tx>
            <c:strRef>
              <c:f>'1c WIFR'!$J$3</c:f>
              <c:strCache>
                <c:ptCount val="1"/>
                <c:pt idx="0">
                  <c:v>G17 Full M6</c:v>
                </c:pt>
              </c:strCache>
            </c:strRef>
          </c:tx>
          <c:spPr>
            <a:solidFill>
              <a:srgbClr val="66FF33"/>
            </a:solidFill>
          </c:spPr>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WIFR'!$J$4:$J$13</c:f>
              <c:numCache>
                <c:formatCode>_(* #,##0.0_);_(* \(#,##0.0\);_(* "-"??_);_(@_)</c:formatCode>
                <c:ptCount val="10"/>
                <c:pt idx="0">
                  <c:v>5</c:v>
                </c:pt>
                <c:pt idx="1">
                  <c:v>3.9</c:v>
                </c:pt>
                <c:pt idx="2">
                  <c:v>9.1999999999999993</c:v>
                </c:pt>
                <c:pt idx="3">
                  <c:v>12</c:v>
                </c:pt>
                <c:pt idx="4">
                  <c:v>17.399999999999999</c:v>
                </c:pt>
                <c:pt idx="5">
                  <c:v>18.899999999999999</c:v>
                </c:pt>
                <c:pt idx="6">
                  <c:v>23.8</c:v>
                </c:pt>
                <c:pt idx="7">
                  <c:v>26.7</c:v>
                </c:pt>
                <c:pt idx="8">
                  <c:v>23.8</c:v>
                </c:pt>
                <c:pt idx="9">
                  <c:v>27.5</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 xmlns:c16="http://schemas.microsoft.com/office/drawing/2014/chart" uri="{C3380CC4-5D6E-409C-BE32-E72D297353CC}">
              <c16:uniqueId val="{00000006-A15D-416D-8BDE-84125BC91C6C}"/>
            </c:ext>
          </c:extLst>
        </c:ser>
        <c:ser>
          <c:idx val="7"/>
          <c:order val="7"/>
          <c:tx>
            <c:strRef>
              <c:f>'1c WIFR'!$K$3</c:f>
              <c:strCache>
                <c:ptCount val="1"/>
              </c:strCache>
            </c:strRef>
          </c:tx>
          <c:invertIfNegative val="1"/>
          <c:cat>
            <c:strRef>
              <c:f>'1c WIFR'!$B$4:$B$13</c:f>
              <c:strCache>
                <c:ptCount val="10"/>
                <c:pt idx="0">
                  <c:v>0.64 (EW)</c:v>
                </c:pt>
                <c:pt idx="1">
                  <c:v>0.64 (NS)</c:v>
                </c:pt>
                <c:pt idx="2">
                  <c:v>0.86 (EW)</c:v>
                </c:pt>
                <c:pt idx="3">
                  <c:v>0.86 (NS)</c:v>
                </c:pt>
                <c:pt idx="4">
                  <c:v>2.25 (EW)</c:v>
                </c:pt>
                <c:pt idx="5">
                  <c:v>2.25 (NS)</c:v>
                </c:pt>
                <c:pt idx="6">
                  <c:v>3.9 (EW)</c:v>
                </c:pt>
                <c:pt idx="7">
                  <c:v>3.9 (NS)</c:v>
                </c:pt>
                <c:pt idx="8">
                  <c:v>10.35 (EW)</c:v>
                </c:pt>
                <c:pt idx="9">
                  <c:v>10.35 (NS)</c:v>
                </c:pt>
              </c:strCache>
            </c:strRef>
          </c:cat>
          <c:val>
            <c:numRef>
              <c:f>'1c WIFR'!$K$4:$K$13</c:f>
              <c:numCache>
                <c:formatCode>General</c:formatCode>
                <c:ptCount val="10"/>
              </c:numCache>
            </c:numRef>
          </c:val>
          <c:extLst>
            <c:ext xmlns:c16="http://schemas.microsoft.com/office/drawing/2014/chart" uri="{C3380CC4-5D6E-409C-BE32-E72D297353CC}">
              <c16:uniqueId val="{00000007-A15D-416D-8BDE-84125BC91C6C}"/>
            </c:ext>
          </c:extLst>
        </c:ser>
        <c:dLbls>
          <c:showLegendKey val="0"/>
          <c:showVal val="0"/>
          <c:showCatName val="0"/>
          <c:showSerName val="0"/>
          <c:showPercent val="0"/>
          <c:showBubbleSize val="0"/>
        </c:dLbls>
        <c:gapWidth val="150"/>
        <c:axId val="926006140"/>
        <c:axId val="1484600839"/>
      </c:barChart>
      <c:catAx>
        <c:axId val="926006140"/>
        <c:scaling>
          <c:orientation val="minMax"/>
        </c:scaling>
        <c:delete val="0"/>
        <c:axPos val="b"/>
        <c:title>
          <c:tx>
            <c:rich>
              <a:bodyPr/>
              <a:lstStyle/>
              <a:p>
                <a:pPr lvl="0">
                  <a:defRPr b="0">
                    <a:solidFill>
                      <a:srgbClr val="000000"/>
                    </a:solidFill>
                    <a:latin typeface="+mn-lt"/>
                  </a:defRPr>
                </a:pPr>
                <a:endParaRPr lang="en-US"/>
              </a:p>
            </c:rich>
          </c:tx>
          <c:layout/>
          <c:overlay val="0"/>
        </c:title>
        <c:numFmt formatCode="General" sourceLinked="1"/>
        <c:majorTickMark val="cross"/>
        <c:minorTickMark val="cross"/>
        <c:tickLblPos val="nextTo"/>
        <c:txPr>
          <a:bodyPr/>
          <a:lstStyle/>
          <a:p>
            <a:pPr lvl="0">
              <a:defRPr sz="900" b="0" i="0">
                <a:solidFill>
                  <a:srgbClr val="000000"/>
                </a:solidFill>
                <a:latin typeface="+mn-lt"/>
              </a:defRPr>
            </a:pPr>
            <a:endParaRPr lang="en-US"/>
          </a:p>
        </c:txPr>
        <c:crossAx val="1484600839"/>
        <c:crosses val="autoZero"/>
        <c:auto val="1"/>
        <c:lblAlgn val="ctr"/>
        <c:lblOffset val="100"/>
        <c:noMultiLvlLbl val="1"/>
      </c:catAx>
      <c:valAx>
        <c:axId val="1484600839"/>
        <c:scaling>
          <c:orientation val="minMax"/>
        </c:scaling>
        <c:delete val="0"/>
        <c:axPos val="l"/>
        <c:majorGridlines>
          <c:spPr>
            <a:ln>
              <a:solidFill>
                <a:srgbClr val="B7B7B7"/>
              </a:solidFill>
            </a:ln>
          </c:spPr>
        </c:majorGridlines>
        <c:minorGridlines>
          <c:spPr>
            <a:ln>
              <a:solidFill>
                <a:srgbClr val="CCCCCC">
                  <a:alpha val="0"/>
                </a:srgbClr>
              </a:solidFill>
            </a:ln>
          </c:spPr>
        </c:minorGridlines>
        <c:title>
          <c:tx>
            <c:rich>
              <a:bodyPr/>
              <a:lstStyle/>
              <a:p>
                <a:pPr lvl="0">
                  <a:defRPr b="0">
                    <a:solidFill>
                      <a:srgbClr val="000000"/>
                    </a:solidFill>
                    <a:latin typeface="+mn-lt"/>
                  </a:defRPr>
                </a:pPr>
                <a:endParaRPr lang="en-US"/>
              </a:p>
            </c:rich>
          </c:tx>
          <c:layout/>
          <c:overlay val="0"/>
        </c:title>
        <c:numFmt formatCode="_(* #,##0.0_);_(* \(#,##0.0\);_(* &quot;-&quot;??_);_(@_)" sourceLinked="1"/>
        <c:majorTickMark val="cross"/>
        <c:minorTickMark val="cross"/>
        <c:tickLblPos val="nextTo"/>
        <c:spPr>
          <a:ln w="47625">
            <a:noFill/>
          </a:ln>
        </c:spPr>
        <c:txPr>
          <a:bodyPr/>
          <a:lstStyle/>
          <a:p>
            <a:pPr lvl="0">
              <a:defRPr sz="900" b="0" i="0">
                <a:solidFill>
                  <a:srgbClr val="000000"/>
                </a:solidFill>
                <a:latin typeface="+mn-lt"/>
              </a:defRPr>
            </a:pPr>
            <a:endParaRPr lang="en-US"/>
          </a:p>
        </c:txPr>
        <c:crossAx val="926006140"/>
        <c:crosses val="autoZero"/>
        <c:crossBetween val="between"/>
      </c:valAx>
    </c:plotArea>
    <c:legend>
      <c:legendPos val="b"/>
      <c:layout/>
      <c:overlay val="0"/>
      <c:txPr>
        <a:bodyPr/>
        <a:lstStyle/>
        <a:p>
          <a:pPr lvl="0">
            <a:defRPr sz="900" b="0" i="0">
              <a:solidFill>
                <a:srgbClr val="1A1A1A"/>
              </a:solidFill>
              <a:latin typeface="+mn-lt"/>
            </a:defRPr>
          </a:pPr>
          <a:endParaRPr lang="en-US"/>
        </a:p>
      </c:txPr>
    </c:legend>
    <c:plotVisOnly val="1"/>
    <c:dispBlanksAs val="zero"/>
    <c:showDLblsOverMax val="1"/>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MWIR FPM</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2"/>
          <c:order val="2"/>
          <c:tx>
            <c:strRef>
              <c:f>'ITE Temperature'!$E$1</c:f>
              <c:strCache>
                <c:ptCount val="1"/>
                <c:pt idx="0">
                  <c:v>MWIR @ 0900</c:v>
                </c:pt>
              </c:strCache>
              <c:extLst xmlns:c15="http://schemas.microsoft.com/office/drawing/2012/chart"/>
            </c:strRef>
          </c:tx>
          <c:spPr>
            <a:ln w="28575" cap="rnd">
              <a:solidFill>
                <a:srgbClr val="FF0000"/>
              </a:solidFill>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Temperature'!$E$2:$E$47</c:f>
              <c:numCache>
                <c:formatCode>0.000</c:formatCode>
                <c:ptCount val="46"/>
                <c:pt idx="1">
                  <c:v>80.807100000000005</c:v>
                </c:pt>
                <c:pt idx="4">
                  <c:v>80.798299999999998</c:v>
                </c:pt>
                <c:pt idx="6">
                  <c:v>80.800700000000006</c:v>
                </c:pt>
                <c:pt idx="7">
                  <c:v>80.8</c:v>
                </c:pt>
                <c:pt idx="8">
                  <c:v>80.798699999999997</c:v>
                </c:pt>
                <c:pt idx="11">
                  <c:v>80.800799999999995</c:v>
                </c:pt>
                <c:pt idx="12">
                  <c:v>80.8078</c:v>
                </c:pt>
                <c:pt idx="13">
                  <c:v>80.802599999999998</c:v>
                </c:pt>
                <c:pt idx="14">
                  <c:v>80.817099999999996</c:v>
                </c:pt>
                <c:pt idx="15">
                  <c:v>80.804900000000004</c:v>
                </c:pt>
                <c:pt idx="16">
                  <c:v>80.812200000000004</c:v>
                </c:pt>
                <c:pt idx="17">
                  <c:v>80.803600000000003</c:v>
                </c:pt>
                <c:pt idx="18">
                  <c:v>80.806899999999999</c:v>
                </c:pt>
                <c:pt idx="19">
                  <c:v>80.801599999999993</c:v>
                </c:pt>
                <c:pt idx="20">
                  <c:v>80.810699999999997</c:v>
                </c:pt>
                <c:pt idx="21">
                  <c:v>80.808800000000005</c:v>
                </c:pt>
                <c:pt idx="22">
                  <c:v>80.822699999999998</c:v>
                </c:pt>
                <c:pt idx="23">
                  <c:v>80.815399999999997</c:v>
                </c:pt>
                <c:pt idx="27">
                  <c:v>80.820300000000003</c:v>
                </c:pt>
                <c:pt idx="28">
                  <c:v>80.818600000000004</c:v>
                </c:pt>
                <c:pt idx="29">
                  <c:v>80.808599999999998</c:v>
                </c:pt>
                <c:pt idx="30">
                  <c:v>80.827200000000005</c:v>
                </c:pt>
                <c:pt idx="31">
                  <c:v>80.822599999999994</c:v>
                </c:pt>
                <c:pt idx="32">
                  <c:v>80.819400000000002</c:v>
                </c:pt>
                <c:pt idx="33">
                  <c:v>80.835999999999999</c:v>
                </c:pt>
                <c:pt idx="34">
                  <c:v>80.825000000000003</c:v>
                </c:pt>
                <c:pt idx="35">
                  <c:v>80.829700000000003</c:v>
                </c:pt>
                <c:pt idx="36">
                  <c:v>80.828000000000003</c:v>
                </c:pt>
                <c:pt idx="37">
                  <c:v>80.831999999999994</c:v>
                </c:pt>
                <c:pt idx="38">
                  <c:v>80.84</c:v>
                </c:pt>
                <c:pt idx="39">
                  <c:v>80.840999999999994</c:v>
                </c:pt>
                <c:pt idx="40">
                  <c:v>80.840999999999994</c:v>
                </c:pt>
                <c:pt idx="41">
                  <c:v>80.855999999999995</c:v>
                </c:pt>
                <c:pt idx="42">
                  <c:v>80.853999999999999</c:v>
                </c:pt>
                <c:pt idx="43">
                  <c:v>80.847999999999999</c:v>
                </c:pt>
                <c:pt idx="44">
                  <c:v>80.850999999999999</c:v>
                </c:pt>
                <c:pt idx="45">
                  <c:v>80.856999999999999</c:v>
                </c:pt>
              </c:numCache>
            </c:numRef>
          </c:val>
          <c:smooth val="0"/>
          <c:extLst>
            <c:ext xmlns:c16="http://schemas.microsoft.com/office/drawing/2014/chart" uri="{C3380CC4-5D6E-409C-BE32-E72D297353CC}">
              <c16:uniqueId val="{00000000-41A3-4FB6-8D44-EFEF1C74C7A7}"/>
            </c:ext>
          </c:extLst>
        </c:ser>
        <c:ser>
          <c:idx val="3"/>
          <c:order val="3"/>
          <c:tx>
            <c:strRef>
              <c:f>'ITE Temperature'!$F$1</c:f>
              <c:strCache>
                <c:ptCount val="1"/>
                <c:pt idx="0">
                  <c:v>MWIR @ 1900</c:v>
                </c:pt>
              </c:strCache>
              <c:extLst xmlns:c15="http://schemas.microsoft.com/office/drawing/2012/chart"/>
            </c:strRef>
          </c:tx>
          <c:spPr>
            <a:ln w="28575" cap="rnd">
              <a:solidFill>
                <a:srgbClr val="FF0000"/>
              </a:solidFill>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Temperature'!$F$2:$F$47</c:f>
              <c:numCache>
                <c:formatCode>0.000</c:formatCode>
                <c:ptCount val="46"/>
                <c:pt idx="1">
                  <c:v>80.904300000000006</c:v>
                </c:pt>
                <c:pt idx="4">
                  <c:v>80.900400000000005</c:v>
                </c:pt>
                <c:pt idx="6">
                  <c:v>80.905699999999996</c:v>
                </c:pt>
                <c:pt idx="7">
                  <c:v>80.905600000000007</c:v>
                </c:pt>
                <c:pt idx="8">
                  <c:v>80.905000000000001</c:v>
                </c:pt>
                <c:pt idx="11">
                  <c:v>80.909000000000006</c:v>
                </c:pt>
                <c:pt idx="12">
                  <c:v>80.905100000000004</c:v>
                </c:pt>
                <c:pt idx="13">
                  <c:v>80.911000000000001</c:v>
                </c:pt>
                <c:pt idx="14">
                  <c:v>80.914599999999993</c:v>
                </c:pt>
                <c:pt idx="15">
                  <c:v>80.915999999999997</c:v>
                </c:pt>
                <c:pt idx="16">
                  <c:v>80.912099999999995</c:v>
                </c:pt>
                <c:pt idx="17">
                  <c:v>80.920100000000005</c:v>
                </c:pt>
                <c:pt idx="18">
                  <c:v>80.918199999999999</c:v>
                </c:pt>
                <c:pt idx="19">
                  <c:v>80.933000000000007</c:v>
                </c:pt>
                <c:pt idx="20">
                  <c:v>80.935000000000002</c:v>
                </c:pt>
                <c:pt idx="21">
                  <c:v>80.937600000000003</c:v>
                </c:pt>
                <c:pt idx="22">
                  <c:v>80.928899999999999</c:v>
                </c:pt>
                <c:pt idx="23">
                  <c:v>80.936899999999994</c:v>
                </c:pt>
                <c:pt idx="27">
                  <c:v>80.955100000000002</c:v>
                </c:pt>
                <c:pt idx="28">
                  <c:v>80.953299999999999</c:v>
                </c:pt>
                <c:pt idx="29">
                  <c:v>80.956599999999995</c:v>
                </c:pt>
                <c:pt idx="30">
                  <c:v>80.959100000000007</c:v>
                </c:pt>
                <c:pt idx="31">
                  <c:v>80.951899999999995</c:v>
                </c:pt>
                <c:pt idx="32">
                  <c:v>80.961799999999997</c:v>
                </c:pt>
                <c:pt idx="33">
                  <c:v>80.968100000000007</c:v>
                </c:pt>
                <c:pt idx="34">
                  <c:v>80.9649</c:v>
                </c:pt>
                <c:pt idx="35">
                  <c:v>80.964799999999997</c:v>
                </c:pt>
                <c:pt idx="36">
                  <c:v>80.974000000000004</c:v>
                </c:pt>
                <c:pt idx="37">
                  <c:v>80.988</c:v>
                </c:pt>
                <c:pt idx="38">
                  <c:v>80.977000000000004</c:v>
                </c:pt>
                <c:pt idx="39">
                  <c:v>80.98</c:v>
                </c:pt>
                <c:pt idx="40">
                  <c:v>80.989000000000004</c:v>
                </c:pt>
                <c:pt idx="41">
                  <c:v>80.978999999999999</c:v>
                </c:pt>
                <c:pt idx="42">
                  <c:v>80.988</c:v>
                </c:pt>
                <c:pt idx="43">
                  <c:v>80.991</c:v>
                </c:pt>
                <c:pt idx="44">
                  <c:v>80.991</c:v>
                </c:pt>
                <c:pt idx="45">
                  <c:v>81.003</c:v>
                </c:pt>
              </c:numCache>
            </c:numRef>
          </c:val>
          <c:smooth val="0"/>
          <c:extLst>
            <c:ext xmlns:c16="http://schemas.microsoft.com/office/drawing/2014/chart" uri="{C3380CC4-5D6E-409C-BE32-E72D297353CC}">
              <c16:uniqueId val="{00000001-41A3-4FB6-8D44-EFEF1C74C7A7}"/>
            </c:ext>
          </c:extLst>
        </c:ser>
        <c:ser>
          <c:idx val="6"/>
          <c:order val="6"/>
          <c:tx>
            <c:strRef>
              <c:f>'ITE Temperature'!$I$1</c:f>
              <c:strCache>
                <c:ptCount val="1"/>
                <c:pt idx="0">
                  <c:v>MWIR Up</c:v>
                </c:pt>
              </c:strCache>
              <c:extLst xmlns:c15="http://schemas.microsoft.com/office/drawing/2012/chart"/>
            </c:strRef>
          </c:tx>
          <c:spPr>
            <a:ln w="28575" cap="rnd">
              <a:solidFill>
                <a:schemeClr val="accent1">
                  <a:lumMod val="60000"/>
                </a:schemeClr>
              </a:solidFill>
              <a:prstDash val="sysDot"/>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Temperature'!$I$2:$I$47</c:f>
              <c:numCache>
                <c:formatCode>General</c:formatCode>
                <c:ptCount val="46"/>
                <c:pt idx="16" formatCode="0.000">
                  <c:v>80.87</c:v>
                </c:pt>
                <c:pt idx="17" formatCode="0.000">
                  <c:v>80.864999999999995</c:v>
                </c:pt>
                <c:pt idx="18" formatCode="0.000">
                  <c:v>80.87</c:v>
                </c:pt>
                <c:pt idx="19" formatCode="0.000">
                  <c:v>80.88</c:v>
                </c:pt>
                <c:pt idx="20" formatCode="0.000">
                  <c:v>80.88</c:v>
                </c:pt>
                <c:pt idx="21" formatCode="0.000">
                  <c:v>80.88</c:v>
                </c:pt>
                <c:pt idx="22" formatCode="0.000">
                  <c:v>80.88</c:v>
                </c:pt>
                <c:pt idx="23" formatCode="0.000">
                  <c:v>80.88</c:v>
                </c:pt>
                <c:pt idx="27" formatCode="0.000">
                  <c:v>80.885000000000005</c:v>
                </c:pt>
                <c:pt idx="28" formatCode="0.000">
                  <c:v>80.887</c:v>
                </c:pt>
                <c:pt idx="29" formatCode="0.000">
                  <c:v>80.889600000000002</c:v>
                </c:pt>
                <c:pt idx="30" formatCode="0.000">
                  <c:v>80.897400000000005</c:v>
                </c:pt>
                <c:pt idx="31" formatCode="0.000">
                  <c:v>80.878100000000003</c:v>
                </c:pt>
                <c:pt idx="32" formatCode="0.000">
                  <c:v>80.895200000000003</c:v>
                </c:pt>
                <c:pt idx="33" formatCode="0.000">
                  <c:v>80.891499999999994</c:v>
                </c:pt>
                <c:pt idx="34" formatCode="0.000">
                  <c:v>80.894099999999995</c:v>
                </c:pt>
                <c:pt idx="35" formatCode="0.000">
                  <c:v>80.896199999999993</c:v>
                </c:pt>
                <c:pt idx="36" formatCode="0.000">
                  <c:v>80.891999999999996</c:v>
                </c:pt>
                <c:pt idx="37" formatCode="0.000">
                  <c:v>80.893000000000001</c:v>
                </c:pt>
                <c:pt idx="38" formatCode="0.000">
                  <c:v>80.884</c:v>
                </c:pt>
                <c:pt idx="39" formatCode="0.000">
                  <c:v>80.897000000000006</c:v>
                </c:pt>
                <c:pt idx="40" formatCode="0.000">
                  <c:v>80.915999999999997</c:v>
                </c:pt>
                <c:pt idx="41" formatCode="0.000">
                  <c:v>80.903000000000006</c:v>
                </c:pt>
                <c:pt idx="42" formatCode="0.000">
                  <c:v>80.899000000000001</c:v>
                </c:pt>
                <c:pt idx="43" formatCode="0.000">
                  <c:v>80.894000000000005</c:v>
                </c:pt>
                <c:pt idx="44" formatCode="0.000">
                  <c:v>80.903000000000006</c:v>
                </c:pt>
                <c:pt idx="45" formatCode="0.000">
                  <c:v>80.894000000000005</c:v>
                </c:pt>
              </c:numCache>
            </c:numRef>
          </c:val>
          <c:smooth val="0"/>
          <c:extLst>
            <c:ext xmlns:c16="http://schemas.microsoft.com/office/drawing/2014/chart" uri="{C3380CC4-5D6E-409C-BE32-E72D297353CC}">
              <c16:uniqueId val="{00000002-41A3-4FB6-8D44-EFEF1C74C7A7}"/>
            </c:ext>
          </c:extLst>
        </c:ser>
        <c:ser>
          <c:idx val="7"/>
          <c:order val="7"/>
          <c:tx>
            <c:strRef>
              <c:f>'ITE Temperature'!$J$1</c:f>
              <c:strCache>
                <c:ptCount val="1"/>
                <c:pt idx="0">
                  <c:v>MWIR Down</c:v>
                </c:pt>
              </c:strCache>
              <c:extLst xmlns:c15="http://schemas.microsoft.com/office/drawing/2012/chart"/>
            </c:strRef>
          </c:tx>
          <c:spPr>
            <a:ln w="28575" cap="rnd">
              <a:solidFill>
                <a:srgbClr val="00B050"/>
              </a:solidFill>
              <a:prstDash val="sysDot"/>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Temperature'!$J$2:$J$47</c:f>
              <c:numCache>
                <c:formatCode>General</c:formatCode>
                <c:ptCount val="46"/>
                <c:pt idx="16" formatCode="0.000">
                  <c:v>80.95</c:v>
                </c:pt>
                <c:pt idx="17" formatCode="0.000">
                  <c:v>80.95</c:v>
                </c:pt>
                <c:pt idx="18" formatCode="0.000">
                  <c:v>80.959999999999994</c:v>
                </c:pt>
                <c:pt idx="19" formatCode="0.000">
                  <c:v>80.965000000000003</c:v>
                </c:pt>
                <c:pt idx="20" formatCode="0.000">
                  <c:v>80.974999999999994</c:v>
                </c:pt>
                <c:pt idx="21" formatCode="0.000">
                  <c:v>80.98</c:v>
                </c:pt>
                <c:pt idx="22" formatCode="0.000">
                  <c:v>80.98</c:v>
                </c:pt>
                <c:pt idx="23" formatCode="0.000">
                  <c:v>80.989999999999995</c:v>
                </c:pt>
                <c:pt idx="27" formatCode="0.000">
                  <c:v>80.989999999999995</c:v>
                </c:pt>
                <c:pt idx="28" formatCode="0.000">
                  <c:v>81.060599999999994</c:v>
                </c:pt>
                <c:pt idx="29" formatCode="0.000">
                  <c:v>81.072400000000002</c:v>
                </c:pt>
                <c:pt idx="30" formatCode="0.000">
                  <c:v>81.023799999999994</c:v>
                </c:pt>
                <c:pt idx="31">
                  <c:v>81.048299999999998</c:v>
                </c:pt>
                <c:pt idx="32" formatCode="0.000">
                  <c:v>81.066400000000002</c:v>
                </c:pt>
                <c:pt idx="33" formatCode="0.000">
                  <c:v>81.097999999999999</c:v>
                </c:pt>
                <c:pt idx="34" formatCode="0.000">
                  <c:v>81.065399999999997</c:v>
                </c:pt>
                <c:pt idx="35" formatCode="0.000">
                  <c:v>81.109099999999998</c:v>
                </c:pt>
                <c:pt idx="36" formatCode="0.000">
                  <c:v>81.066999999999993</c:v>
                </c:pt>
                <c:pt idx="37" formatCode="0.000">
                  <c:v>81.061999999999998</c:v>
                </c:pt>
                <c:pt idx="38" formatCode="0.000">
                  <c:v>81.066999999999993</c:v>
                </c:pt>
                <c:pt idx="39" formatCode="0.000">
                  <c:v>81.113</c:v>
                </c:pt>
                <c:pt idx="40" formatCode="0.000">
                  <c:v>81.073999999999998</c:v>
                </c:pt>
                <c:pt idx="41" formatCode="0.000">
                  <c:v>81.105000000000004</c:v>
                </c:pt>
                <c:pt idx="42" formatCode="0.000">
                  <c:v>81.087000000000003</c:v>
                </c:pt>
                <c:pt idx="43" formatCode="0.000">
                  <c:v>81.051000000000002</c:v>
                </c:pt>
                <c:pt idx="44" formatCode="0.000">
                  <c:v>81.099000000000004</c:v>
                </c:pt>
                <c:pt idx="45" formatCode="0.000">
                  <c:v>81.06</c:v>
                </c:pt>
              </c:numCache>
            </c:numRef>
          </c:val>
          <c:smooth val="0"/>
          <c:extLst>
            <c:ext xmlns:c16="http://schemas.microsoft.com/office/drawing/2014/chart" uri="{C3380CC4-5D6E-409C-BE32-E72D297353CC}">
              <c16:uniqueId val="{00000003-41A3-4FB6-8D44-EFEF1C74C7A7}"/>
            </c:ext>
          </c:extLst>
        </c:ser>
        <c:ser>
          <c:idx val="14"/>
          <c:order val="14"/>
          <c:tx>
            <c:strRef>
              <c:f>'ITE Temperature'!$Q$1</c:f>
              <c:strCache>
                <c:ptCount val="1"/>
                <c:pt idx="0">
                  <c:v>MWIR (Rise)</c:v>
                </c:pt>
              </c:strCache>
              <c:extLst xmlns:c15="http://schemas.microsoft.com/office/drawing/2012/chart"/>
            </c:strRef>
          </c:tx>
          <c:spPr>
            <a:ln w="28575" cap="rnd">
              <a:solidFill>
                <a:srgbClr val="0070C0"/>
              </a:solidFill>
              <a:prstDash val="dash"/>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Temperature'!$Q$2:$Q$47</c:f>
              <c:numCache>
                <c:formatCode>0.000</c:formatCode>
                <c:ptCount val="46"/>
                <c:pt idx="0">
                  <c:v>80.7</c:v>
                </c:pt>
                <c:pt idx="1">
                  <c:v>80.7</c:v>
                </c:pt>
                <c:pt idx="2">
                  <c:v>80.7</c:v>
                </c:pt>
                <c:pt idx="3">
                  <c:v>80.7</c:v>
                </c:pt>
                <c:pt idx="4">
                  <c:v>80.7</c:v>
                </c:pt>
                <c:pt idx="5">
                  <c:v>80.7</c:v>
                </c:pt>
                <c:pt idx="6">
                  <c:v>80.75</c:v>
                </c:pt>
                <c:pt idx="7">
                  <c:v>80.75</c:v>
                </c:pt>
                <c:pt idx="8">
                  <c:v>80.75</c:v>
                </c:pt>
                <c:pt idx="9">
                  <c:v>80.75</c:v>
                </c:pt>
                <c:pt idx="10">
                  <c:v>80.75</c:v>
                </c:pt>
                <c:pt idx="11">
                  <c:v>80.75</c:v>
                </c:pt>
                <c:pt idx="12">
                  <c:v>80.75</c:v>
                </c:pt>
                <c:pt idx="13">
                  <c:v>80.75</c:v>
                </c:pt>
                <c:pt idx="14">
                  <c:v>80.75</c:v>
                </c:pt>
                <c:pt idx="15">
                  <c:v>80.75</c:v>
                </c:pt>
                <c:pt idx="16">
                  <c:v>80.75</c:v>
                </c:pt>
                <c:pt idx="17">
                  <c:v>80.75</c:v>
                </c:pt>
                <c:pt idx="18">
                  <c:v>80.83</c:v>
                </c:pt>
                <c:pt idx="19">
                  <c:v>80.84</c:v>
                </c:pt>
                <c:pt idx="20">
                  <c:v>80.84</c:v>
                </c:pt>
                <c:pt idx="21">
                  <c:v>80.84</c:v>
                </c:pt>
                <c:pt idx="22">
                  <c:v>80.84</c:v>
                </c:pt>
                <c:pt idx="23">
                  <c:v>80.84</c:v>
                </c:pt>
                <c:pt idx="24">
                  <c:v>80.84</c:v>
                </c:pt>
                <c:pt idx="25">
                  <c:v>80.84</c:v>
                </c:pt>
                <c:pt idx="26">
                  <c:v>80.86</c:v>
                </c:pt>
                <c:pt idx="27">
                  <c:v>80.87</c:v>
                </c:pt>
                <c:pt idx="28">
                  <c:v>80.87</c:v>
                </c:pt>
                <c:pt idx="29">
                  <c:v>80.87</c:v>
                </c:pt>
                <c:pt idx="30">
                  <c:v>80.87</c:v>
                </c:pt>
                <c:pt idx="31">
                  <c:v>80.87</c:v>
                </c:pt>
                <c:pt idx="32">
                  <c:v>80.87</c:v>
                </c:pt>
                <c:pt idx="33">
                  <c:v>80.87</c:v>
                </c:pt>
                <c:pt idx="34">
                  <c:v>80.87</c:v>
                </c:pt>
                <c:pt idx="35">
                  <c:v>80.87</c:v>
                </c:pt>
                <c:pt idx="36">
                  <c:v>80.87</c:v>
                </c:pt>
                <c:pt idx="37">
                  <c:v>80.87</c:v>
                </c:pt>
                <c:pt idx="38">
                  <c:v>80.87</c:v>
                </c:pt>
                <c:pt idx="39">
                  <c:v>80.87</c:v>
                </c:pt>
                <c:pt idx="40">
                  <c:v>80.87</c:v>
                </c:pt>
                <c:pt idx="41">
                  <c:v>80.87</c:v>
                </c:pt>
                <c:pt idx="42">
                  <c:v>80.87</c:v>
                </c:pt>
                <c:pt idx="43">
                  <c:v>80.87</c:v>
                </c:pt>
                <c:pt idx="44">
                  <c:v>80.87</c:v>
                </c:pt>
                <c:pt idx="45">
                  <c:v>80.87</c:v>
                </c:pt>
              </c:numCache>
            </c:numRef>
          </c:val>
          <c:smooth val="0"/>
          <c:extLst>
            <c:ext xmlns:c16="http://schemas.microsoft.com/office/drawing/2014/chart" uri="{C3380CC4-5D6E-409C-BE32-E72D297353CC}">
              <c16:uniqueId val="{00000004-41A3-4FB6-8D44-EFEF1C74C7A7}"/>
            </c:ext>
          </c:extLst>
        </c:ser>
        <c:ser>
          <c:idx val="15"/>
          <c:order val="15"/>
          <c:tx>
            <c:strRef>
              <c:f>'ITE Temperature'!$R$1</c:f>
              <c:strCache>
                <c:ptCount val="1"/>
                <c:pt idx="0">
                  <c:v>MWIR (Fall)</c:v>
                </c:pt>
              </c:strCache>
              <c:extLst xmlns:c15="http://schemas.microsoft.com/office/drawing/2012/chart"/>
            </c:strRef>
          </c:tx>
          <c:spPr>
            <a:ln w="28575" cap="rnd">
              <a:solidFill>
                <a:srgbClr val="00B050"/>
              </a:solidFill>
              <a:prstDash val="dash"/>
              <a:round/>
            </a:ln>
            <a:effectLst/>
          </c:spPr>
          <c:marker>
            <c:symbol val="none"/>
          </c:marker>
          <c:cat>
            <c:numRef>
              <c:f>'ITE Temperature'!$B$2:$B$47</c:f>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f>'ITE Temperature'!$R$2:$R$47</c:f>
              <c:numCache>
                <c:formatCode>0.000</c:formatCode>
                <c:ptCount val="46"/>
                <c:pt idx="0">
                  <c:v>80.8</c:v>
                </c:pt>
                <c:pt idx="1">
                  <c:v>80.8</c:v>
                </c:pt>
                <c:pt idx="2">
                  <c:v>80.8</c:v>
                </c:pt>
                <c:pt idx="3">
                  <c:v>80.8</c:v>
                </c:pt>
                <c:pt idx="4">
                  <c:v>80.8</c:v>
                </c:pt>
                <c:pt idx="5">
                  <c:v>80.8</c:v>
                </c:pt>
                <c:pt idx="6">
                  <c:v>80.849999999999994</c:v>
                </c:pt>
                <c:pt idx="7">
                  <c:v>80.849999999999994</c:v>
                </c:pt>
                <c:pt idx="8">
                  <c:v>80.849999999999994</c:v>
                </c:pt>
                <c:pt idx="9">
                  <c:v>80.849999999999994</c:v>
                </c:pt>
                <c:pt idx="10">
                  <c:v>80.849999999999994</c:v>
                </c:pt>
                <c:pt idx="11">
                  <c:v>80.849999999999994</c:v>
                </c:pt>
                <c:pt idx="12">
                  <c:v>80.849999999999994</c:v>
                </c:pt>
                <c:pt idx="13">
                  <c:v>80.849999999999994</c:v>
                </c:pt>
                <c:pt idx="14">
                  <c:v>80.849999999999994</c:v>
                </c:pt>
                <c:pt idx="15">
                  <c:v>80.849999999999994</c:v>
                </c:pt>
                <c:pt idx="16">
                  <c:v>80.849999999999994</c:v>
                </c:pt>
                <c:pt idx="17">
                  <c:v>80.849999999999994</c:v>
                </c:pt>
                <c:pt idx="18">
                  <c:v>80.930000000000007</c:v>
                </c:pt>
                <c:pt idx="19">
                  <c:v>80.94</c:v>
                </c:pt>
                <c:pt idx="20">
                  <c:v>80.94</c:v>
                </c:pt>
                <c:pt idx="21">
                  <c:v>80.94</c:v>
                </c:pt>
                <c:pt idx="22">
                  <c:v>80.94</c:v>
                </c:pt>
                <c:pt idx="23">
                  <c:v>80.94</c:v>
                </c:pt>
                <c:pt idx="24">
                  <c:v>80.94</c:v>
                </c:pt>
                <c:pt idx="25">
                  <c:v>80.94</c:v>
                </c:pt>
                <c:pt idx="26">
                  <c:v>81</c:v>
                </c:pt>
                <c:pt idx="27">
                  <c:v>80.98</c:v>
                </c:pt>
                <c:pt idx="28">
                  <c:v>80.98</c:v>
                </c:pt>
                <c:pt idx="29">
                  <c:v>80.98</c:v>
                </c:pt>
                <c:pt idx="30">
                  <c:v>80.98</c:v>
                </c:pt>
                <c:pt idx="31">
                  <c:v>80.98</c:v>
                </c:pt>
                <c:pt idx="32">
                  <c:v>80.98</c:v>
                </c:pt>
                <c:pt idx="33">
                  <c:v>81.02</c:v>
                </c:pt>
                <c:pt idx="34">
                  <c:v>81.02</c:v>
                </c:pt>
                <c:pt idx="35">
                  <c:v>81.02</c:v>
                </c:pt>
                <c:pt idx="36">
                  <c:v>81.02</c:v>
                </c:pt>
                <c:pt idx="37">
                  <c:v>81.02</c:v>
                </c:pt>
                <c:pt idx="38">
                  <c:v>81.02</c:v>
                </c:pt>
                <c:pt idx="39">
                  <c:v>81.02</c:v>
                </c:pt>
                <c:pt idx="40">
                  <c:v>81.02</c:v>
                </c:pt>
                <c:pt idx="41">
                  <c:v>81.02</c:v>
                </c:pt>
                <c:pt idx="42">
                  <c:v>81.02</c:v>
                </c:pt>
                <c:pt idx="43">
                  <c:v>81.02</c:v>
                </c:pt>
                <c:pt idx="44">
                  <c:v>81.02</c:v>
                </c:pt>
                <c:pt idx="45">
                  <c:v>81.02</c:v>
                </c:pt>
              </c:numCache>
            </c:numRef>
          </c:val>
          <c:smooth val="0"/>
          <c:extLst>
            <c:ext xmlns:c16="http://schemas.microsoft.com/office/drawing/2014/chart" uri="{C3380CC4-5D6E-409C-BE32-E72D297353CC}">
              <c16:uniqueId val="{00000005-41A3-4FB6-8D44-EFEF1C74C7A7}"/>
            </c:ext>
          </c:extLst>
        </c:ser>
        <c:dLbls>
          <c:showLegendKey val="0"/>
          <c:showVal val="0"/>
          <c:showCatName val="0"/>
          <c:showSerName val="0"/>
          <c:showPercent val="0"/>
          <c:showBubbleSize val="0"/>
        </c:dLbls>
        <c:smooth val="0"/>
        <c:axId val="619336544"/>
        <c:axId val="619351936"/>
        <c:extLst>
          <c:ext xmlns:c15="http://schemas.microsoft.com/office/drawing/2012/chart" uri="{02D57815-91ED-43cb-92C2-25804820EDAC}">
            <c15:filteredLineSeries>
              <c15:ser>
                <c:idx val="0"/>
                <c:order val="0"/>
                <c:tx>
                  <c:strRef>
                    <c:extLst>
                      <c:ext uri="{02D57815-91ED-43cb-92C2-25804820EDAC}">
                        <c15:formulaRef>
                          <c15:sqref>'ITE Temperature'!$C$1</c15:sqref>
                        </c15:formulaRef>
                      </c:ext>
                    </c:extLst>
                    <c:strCache>
                      <c:ptCount val="1"/>
                      <c:pt idx="0">
                        <c:v>LWIR @ 0900</c:v>
                      </c:pt>
                    </c:strCache>
                  </c:strRef>
                </c:tx>
                <c:spPr>
                  <a:ln w="28575" cap="rnd">
                    <a:solidFill>
                      <a:srgbClr val="FF0000"/>
                    </a:solidFill>
                    <a:prstDash val="solid"/>
                    <a:round/>
                  </a:ln>
                  <a:effectLst/>
                </c:spPr>
                <c:marker>
                  <c:symbol val="none"/>
                </c:marker>
                <c:cat>
                  <c:numRef>
                    <c:extLst>
                      <c:ex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c:ext uri="{02D57815-91ED-43cb-92C2-25804820EDAC}">
                        <c15:formulaRef>
                          <c15:sqref>'ITE Temperature'!$C$2:$C$37</c15:sqref>
                        </c15:formulaRef>
                      </c:ext>
                    </c:extLst>
                    <c:numCache>
                      <c:formatCode>0.000</c:formatCode>
                      <c:ptCount val="36"/>
                      <c:pt idx="1">
                        <c:v>80.878900000000002</c:v>
                      </c:pt>
                      <c:pt idx="4">
                        <c:v>80.883799999999994</c:v>
                      </c:pt>
                      <c:pt idx="6">
                        <c:v>80.886200000000002</c:v>
                      </c:pt>
                      <c:pt idx="7">
                        <c:v>80.879300000000001</c:v>
                      </c:pt>
                      <c:pt idx="8">
                        <c:v>80.880700000000004</c:v>
                      </c:pt>
                      <c:pt idx="11">
                        <c:v>80.878</c:v>
                      </c:pt>
                      <c:pt idx="12">
                        <c:v>80.883700000000005</c:v>
                      </c:pt>
                      <c:pt idx="13">
                        <c:v>80.871600000000001</c:v>
                      </c:pt>
                      <c:pt idx="14">
                        <c:v>80.886799999999994</c:v>
                      </c:pt>
                      <c:pt idx="15">
                        <c:v>80.877300000000005</c:v>
                      </c:pt>
                      <c:pt idx="16">
                        <c:v>80.8874</c:v>
                      </c:pt>
                      <c:pt idx="17">
                        <c:v>80.886399999999995</c:v>
                      </c:pt>
                      <c:pt idx="18">
                        <c:v>80.886899999999997</c:v>
                      </c:pt>
                      <c:pt idx="19">
                        <c:v>80.883600000000001</c:v>
                      </c:pt>
                      <c:pt idx="20">
                        <c:v>80.8934</c:v>
                      </c:pt>
                      <c:pt idx="21">
                        <c:v>80.888099999999994</c:v>
                      </c:pt>
                      <c:pt idx="22">
                        <c:v>80.896500000000003</c:v>
                      </c:pt>
                      <c:pt idx="23">
                        <c:v>80.896699999999996</c:v>
                      </c:pt>
                      <c:pt idx="27">
                        <c:v>80.902000000000001</c:v>
                      </c:pt>
                      <c:pt idx="28">
                        <c:v>80.895099999999999</c:v>
                      </c:pt>
                      <c:pt idx="29">
                        <c:v>80.891999999999996</c:v>
                      </c:pt>
                      <c:pt idx="30">
                        <c:v>80.899600000000007</c:v>
                      </c:pt>
                      <c:pt idx="31">
                        <c:v>80.908100000000005</c:v>
                      </c:pt>
                      <c:pt idx="32">
                        <c:v>80.897999999999996</c:v>
                      </c:pt>
                      <c:pt idx="33">
                        <c:v>80.92</c:v>
                      </c:pt>
                      <c:pt idx="34">
                        <c:v>80.909099999999995</c:v>
                      </c:pt>
                      <c:pt idx="35">
                        <c:v>80.909599999999998</c:v>
                      </c:pt>
                    </c:numCache>
                  </c:numRef>
                </c:val>
                <c:smooth val="0"/>
                <c:extLst>
                  <c:ext xmlns:c16="http://schemas.microsoft.com/office/drawing/2014/chart" uri="{C3380CC4-5D6E-409C-BE32-E72D297353CC}">
                    <c16:uniqueId val="{00000006-41A3-4FB6-8D44-EFEF1C74C7A7}"/>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'ITE Temperature'!$D$1</c15:sqref>
                        </c15:formulaRef>
                      </c:ext>
                    </c:extLst>
                    <c:strCache>
                      <c:ptCount val="1"/>
                      <c:pt idx="0">
                        <c:v>LWIR @ 1900</c:v>
                      </c:pt>
                    </c:strCache>
                  </c:strRef>
                </c:tx>
                <c:spPr>
                  <a:ln w="28575" cap="rnd">
                    <a:solidFill>
                      <a:srgbClr val="FF0000"/>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Temperature'!$D$2:$D$37</c15:sqref>
                        </c15:formulaRef>
                      </c:ext>
                    </c:extLst>
                    <c:numCache>
                      <c:formatCode>0.000</c:formatCode>
                      <c:ptCount val="36"/>
                      <c:pt idx="1">
                        <c:v>80.967699999999994</c:v>
                      </c:pt>
                      <c:pt idx="4">
                        <c:v>80.980900000000005</c:v>
                      </c:pt>
                      <c:pt idx="6">
                        <c:v>80.9786</c:v>
                      </c:pt>
                      <c:pt idx="7">
                        <c:v>80.970399999999998</c:v>
                      </c:pt>
                      <c:pt idx="8">
                        <c:v>80.976600000000005</c:v>
                      </c:pt>
                      <c:pt idx="11">
                        <c:v>80.977900000000005</c:v>
                      </c:pt>
                      <c:pt idx="12">
                        <c:v>80.967799999999997</c:v>
                      </c:pt>
                      <c:pt idx="13">
                        <c:v>80.978499999999997</c:v>
                      </c:pt>
                      <c:pt idx="14">
                        <c:v>80.981499999999997</c:v>
                      </c:pt>
                      <c:pt idx="15">
                        <c:v>80.981499999999997</c:v>
                      </c:pt>
                      <c:pt idx="16">
                        <c:v>80.985699999999994</c:v>
                      </c:pt>
                      <c:pt idx="17">
                        <c:v>80.994399999999999</c:v>
                      </c:pt>
                      <c:pt idx="18">
                        <c:v>80.988399999999999</c:v>
                      </c:pt>
                      <c:pt idx="19">
                        <c:v>80.983500000000006</c:v>
                      </c:pt>
                      <c:pt idx="20">
                        <c:v>80.993700000000004</c:v>
                      </c:pt>
                      <c:pt idx="21">
                        <c:v>81.002300000000005</c:v>
                      </c:pt>
                      <c:pt idx="22">
                        <c:v>80.996399999999994</c:v>
                      </c:pt>
                      <c:pt idx="23">
                        <c:v>80.993499999999997</c:v>
                      </c:pt>
                      <c:pt idx="27">
                        <c:v>81.0124</c:v>
                      </c:pt>
                      <c:pt idx="28">
                        <c:v>81.011200000000002</c:v>
                      </c:pt>
                      <c:pt idx="29">
                        <c:v>81.007000000000005</c:v>
                      </c:pt>
                      <c:pt idx="30">
                        <c:v>81.009500000000003</c:v>
                      </c:pt>
                      <c:pt idx="31">
                        <c:v>81.011099999999999</c:v>
                      </c:pt>
                      <c:pt idx="32">
                        <c:v>81.0197</c:v>
                      </c:pt>
                      <c:pt idx="33">
                        <c:v>81.021199999999993</c:v>
                      </c:pt>
                      <c:pt idx="34">
                        <c:v>81.02</c:v>
                      </c:pt>
                      <c:pt idx="35">
                        <c:v>81.024100000000004</c:v>
                      </c:pt>
                    </c:numCache>
                  </c:numRef>
                </c:val>
                <c:smooth val="0"/>
                <c:extLst xmlns:c15="http://schemas.microsoft.com/office/drawing/2012/chart">
                  <c:ext xmlns:c16="http://schemas.microsoft.com/office/drawing/2014/chart" uri="{C3380CC4-5D6E-409C-BE32-E72D297353CC}">
                    <c16:uniqueId val="{00000007-41A3-4FB6-8D44-EFEF1C74C7A7}"/>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'ITE Temperature'!$G$1</c15:sqref>
                        </c15:formulaRef>
                      </c:ext>
                    </c:extLst>
                    <c:strCache>
                      <c:ptCount val="1"/>
                      <c:pt idx="0">
                        <c:v>LWIR Up</c:v>
                      </c:pt>
                    </c:strCache>
                  </c:strRef>
                </c:tx>
                <c:spPr>
                  <a:ln w="28575" cap="rnd">
                    <a:solidFill>
                      <a:schemeClr val="accent5"/>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Temperature'!$G$2:$G$37</c15:sqref>
                        </c15:formulaRef>
                      </c:ext>
                    </c:extLst>
                    <c:numCache>
                      <c:formatCode>General</c:formatCode>
                      <c:ptCount val="36"/>
                      <c:pt idx="16" formatCode="0.000">
                        <c:v>80.849999999999994</c:v>
                      </c:pt>
                      <c:pt idx="17" formatCode="0.000">
                        <c:v>80.944999999999993</c:v>
                      </c:pt>
                      <c:pt idx="18" formatCode="0.000">
                        <c:v>80.94</c:v>
                      </c:pt>
                      <c:pt idx="19" formatCode="0.000">
                        <c:v>80.94</c:v>
                      </c:pt>
                      <c:pt idx="20" formatCode="0.000">
                        <c:v>80.944999999999993</c:v>
                      </c:pt>
                      <c:pt idx="21" formatCode="0.000">
                        <c:v>80.944999999999993</c:v>
                      </c:pt>
                      <c:pt idx="22" formatCode="0.000">
                        <c:v>80.944999999999993</c:v>
                      </c:pt>
                      <c:pt idx="23" formatCode="0.000">
                        <c:v>80.944999999999993</c:v>
                      </c:pt>
                      <c:pt idx="27" formatCode="0.000">
                        <c:v>80.95</c:v>
                      </c:pt>
                      <c:pt idx="28" formatCode="0.000">
                        <c:v>80.948499999999996</c:v>
                      </c:pt>
                      <c:pt idx="29" formatCode="0.000">
                        <c:v>80.9572</c:v>
                      </c:pt>
                      <c:pt idx="30" formatCode="0.000">
                        <c:v>80.9482</c:v>
                      </c:pt>
                      <c:pt idx="31" formatCode="0.000">
                        <c:v>80.947000000000003</c:v>
                      </c:pt>
                      <c:pt idx="32" formatCode="0.000">
                        <c:v>80.959999999999994</c:v>
                      </c:pt>
                      <c:pt idx="33" formatCode="0.000">
                        <c:v>80.962500000000006</c:v>
                      </c:pt>
                      <c:pt idx="34" formatCode="0.000">
                        <c:v>80.957599999999999</c:v>
                      </c:pt>
                      <c:pt idx="35" formatCode="0.000">
                        <c:v>80.954899999999995</c:v>
                      </c:pt>
                    </c:numCache>
                  </c:numRef>
                </c:val>
                <c:smooth val="0"/>
                <c:extLst xmlns:c15="http://schemas.microsoft.com/office/drawing/2012/chart">
                  <c:ext xmlns:c16="http://schemas.microsoft.com/office/drawing/2014/chart" uri="{C3380CC4-5D6E-409C-BE32-E72D297353CC}">
                    <c16:uniqueId val="{00000008-41A3-4FB6-8D44-EFEF1C74C7A7}"/>
                  </c:ext>
                </c:extLst>
              </c15:ser>
            </c15:filteredLineSeries>
            <c15:filteredLineSeries>
              <c15:ser>
                <c:idx val="5"/>
                <c:order val="5"/>
                <c:tx>
                  <c:strRef>
                    <c:extLst xmlns:c15="http://schemas.microsoft.com/office/drawing/2012/chart">
                      <c:ext xmlns:c15="http://schemas.microsoft.com/office/drawing/2012/chart" uri="{02D57815-91ED-43cb-92C2-25804820EDAC}">
                        <c15:formulaRef>
                          <c15:sqref>'ITE Temperature'!$H$1</c15:sqref>
                        </c15:formulaRef>
                      </c:ext>
                    </c:extLst>
                    <c:strCache>
                      <c:ptCount val="1"/>
                      <c:pt idx="0">
                        <c:v>LWIR Down</c:v>
                      </c:pt>
                    </c:strCache>
                  </c:strRef>
                </c:tx>
                <c:spPr>
                  <a:ln w="28575" cap="rnd">
                    <a:solidFill>
                      <a:schemeClr val="accent6"/>
                    </a:solidFill>
                    <a:prstDash val="sysDot"/>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Temperature'!$H$2:$H$37</c15:sqref>
                        </c15:formulaRef>
                      </c:ext>
                    </c:extLst>
                    <c:numCache>
                      <c:formatCode>General</c:formatCode>
                      <c:ptCount val="36"/>
                      <c:pt idx="16" formatCode="0.000">
                        <c:v>81.02</c:v>
                      </c:pt>
                      <c:pt idx="17" formatCode="0.000">
                        <c:v>81.02</c:v>
                      </c:pt>
                      <c:pt idx="18" formatCode="0.000">
                        <c:v>81.025000000000006</c:v>
                      </c:pt>
                      <c:pt idx="19" formatCode="0.000">
                        <c:v>81.025000000000006</c:v>
                      </c:pt>
                      <c:pt idx="20" formatCode="0.000">
                        <c:v>81.034999999999997</c:v>
                      </c:pt>
                      <c:pt idx="21" formatCode="0.000">
                        <c:v>81.034999999999997</c:v>
                      </c:pt>
                      <c:pt idx="22" formatCode="0.000">
                        <c:v>81.040000000000006</c:v>
                      </c:pt>
                      <c:pt idx="23" formatCode="0.000">
                        <c:v>81.05</c:v>
                      </c:pt>
                      <c:pt idx="27" formatCode="0.000">
                        <c:v>81.045000000000002</c:v>
                      </c:pt>
                      <c:pt idx="28" formatCode="0.000">
                        <c:v>81.090400000000002</c:v>
                      </c:pt>
                      <c:pt idx="29" formatCode="0.000">
                        <c:v>81.096000000000004</c:v>
                      </c:pt>
                      <c:pt idx="30" formatCode="0.000">
                        <c:v>81.094499999999996</c:v>
                      </c:pt>
                      <c:pt idx="31" formatCode="0.000">
                        <c:v>81.089100000000002</c:v>
                      </c:pt>
                      <c:pt idx="32" formatCode="0.000">
                        <c:v>81.115300000000005</c:v>
                      </c:pt>
                      <c:pt idx="33" formatCode="0.000">
                        <c:v>81.120900000000006</c:v>
                      </c:pt>
                      <c:pt idx="34" formatCode="0.000">
                        <c:v>81.128900000000002</c:v>
                      </c:pt>
                      <c:pt idx="35" formatCode="0.000">
                        <c:v>81.1327</c:v>
                      </c:pt>
                    </c:numCache>
                  </c:numRef>
                </c:val>
                <c:smooth val="0"/>
                <c:extLst xmlns:c15="http://schemas.microsoft.com/office/drawing/2012/chart">
                  <c:ext xmlns:c16="http://schemas.microsoft.com/office/drawing/2014/chart" uri="{C3380CC4-5D6E-409C-BE32-E72D297353CC}">
                    <c16:uniqueId val="{00000009-41A3-4FB6-8D44-EFEF1C74C7A7}"/>
                  </c:ext>
                </c:extLst>
              </c15:ser>
            </c15:filteredLineSeries>
            <c15:filteredLineSeries>
              <c15:ser>
                <c:idx val="8"/>
                <c:order val="8"/>
                <c:tx>
                  <c:strRef>
                    <c:extLst xmlns:c15="http://schemas.microsoft.com/office/drawing/2012/chart">
                      <c:ext xmlns:c15="http://schemas.microsoft.com/office/drawing/2012/chart" uri="{02D57815-91ED-43cb-92C2-25804820EDAC}">
                        <c15:formulaRef>
                          <c15:sqref>'ITE Temperature'!$K$1</c15:sqref>
                        </c15:formulaRef>
                      </c:ext>
                    </c:extLst>
                    <c:strCache>
                      <c:ptCount val="1"/>
                      <c:pt idx="0">
                        <c:v>LWIR Up Time</c:v>
                      </c:pt>
                    </c:strCache>
                  </c:strRef>
                </c:tx>
                <c:spPr>
                  <a:ln w="28575" cap="rnd">
                    <a:solidFill>
                      <a:schemeClr val="accent3">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Temperature'!$K$2:$K$37</c15:sqref>
                        </c15:formulaRef>
                      </c:ext>
                    </c:extLst>
                    <c:numCache>
                      <c:formatCode>General</c:formatCode>
                      <c:ptCount val="36"/>
                      <c:pt idx="16">
                        <c:v>0</c:v>
                      </c:pt>
                      <c:pt idx="17">
                        <c:v>0</c:v>
                      </c:pt>
                      <c:pt idx="18">
                        <c:v>0</c:v>
                      </c:pt>
                      <c:pt idx="19">
                        <c:v>0</c:v>
                      </c:pt>
                      <c:pt idx="20">
                        <c:v>0</c:v>
                      </c:pt>
                      <c:pt idx="21">
                        <c:v>0</c:v>
                      </c:pt>
                      <c:pt idx="22">
                        <c:v>0</c:v>
                      </c:pt>
                      <c:pt idx="23">
                        <c:v>0</c:v>
                      </c:pt>
                      <c:pt idx="27">
                        <c:v>0</c:v>
                      </c:pt>
                      <c:pt idx="28">
                        <c:v>0</c:v>
                      </c:pt>
                      <c:pt idx="29">
                        <c:v>0</c:v>
                      </c:pt>
                      <c:pt idx="30">
                        <c:v>0</c:v>
                      </c:pt>
                      <c:pt idx="31">
                        <c:v>0</c:v>
                      </c:pt>
                      <c:pt idx="32">
                        <c:v>0</c:v>
                      </c:pt>
                      <c:pt idx="33">
                        <c:v>0</c:v>
                      </c:pt>
                      <c:pt idx="34">
                        <c:v>0</c:v>
                      </c:pt>
                      <c:pt idx="35">
                        <c:v>0</c:v>
                      </c:pt>
                    </c:numCache>
                  </c:numRef>
                </c:val>
                <c:smooth val="0"/>
                <c:extLst xmlns:c15="http://schemas.microsoft.com/office/drawing/2012/chart">
                  <c:ext xmlns:c16="http://schemas.microsoft.com/office/drawing/2014/chart" uri="{C3380CC4-5D6E-409C-BE32-E72D297353CC}">
                    <c16:uniqueId val="{0000000A-41A3-4FB6-8D44-EFEF1C74C7A7}"/>
                  </c:ext>
                </c:extLst>
              </c15:ser>
            </c15:filteredLineSeries>
            <c15:filteredLineSeries>
              <c15:ser>
                <c:idx val="9"/>
                <c:order val="9"/>
                <c:tx>
                  <c:strRef>
                    <c:extLst xmlns:c15="http://schemas.microsoft.com/office/drawing/2012/chart">
                      <c:ext xmlns:c15="http://schemas.microsoft.com/office/drawing/2012/chart" uri="{02D57815-91ED-43cb-92C2-25804820EDAC}">
                        <c15:formulaRef>
                          <c15:sqref>'ITE Temperature'!$L$1</c15:sqref>
                        </c15:formulaRef>
                      </c:ext>
                    </c:extLst>
                    <c:strCache>
                      <c:ptCount val="1"/>
                      <c:pt idx="0">
                        <c:v>LWIR Down Time</c:v>
                      </c:pt>
                    </c:strCache>
                  </c:strRef>
                </c:tx>
                <c:spPr>
                  <a:ln w="28575" cap="rnd">
                    <a:solidFill>
                      <a:schemeClr val="accent4">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Temperature'!$L$2:$L$37</c15:sqref>
                        </c15:formulaRef>
                      </c:ext>
                    </c:extLst>
                    <c:numCache>
                      <c:formatCode>General</c:formatCode>
                      <c:ptCount val="36"/>
                      <c:pt idx="16">
                        <c:v>0</c:v>
                      </c:pt>
                      <c:pt idx="17">
                        <c:v>0</c:v>
                      </c:pt>
                      <c:pt idx="18">
                        <c:v>0</c:v>
                      </c:pt>
                      <c:pt idx="19">
                        <c:v>0</c:v>
                      </c:pt>
                      <c:pt idx="20">
                        <c:v>0</c:v>
                      </c:pt>
                      <c:pt idx="21">
                        <c:v>0</c:v>
                      </c:pt>
                      <c:pt idx="22">
                        <c:v>0</c:v>
                      </c:pt>
                      <c:pt idx="23">
                        <c:v>0</c:v>
                      </c:pt>
                      <c:pt idx="27">
                        <c:v>0</c:v>
                      </c:pt>
                      <c:pt idx="28">
                        <c:v>0</c:v>
                      </c:pt>
                      <c:pt idx="29">
                        <c:v>0</c:v>
                      </c:pt>
                      <c:pt idx="30">
                        <c:v>0</c:v>
                      </c:pt>
                      <c:pt idx="31">
                        <c:v>0</c:v>
                      </c:pt>
                      <c:pt idx="32">
                        <c:v>0</c:v>
                      </c:pt>
                      <c:pt idx="33">
                        <c:v>0</c:v>
                      </c:pt>
                      <c:pt idx="34">
                        <c:v>0</c:v>
                      </c:pt>
                      <c:pt idx="35">
                        <c:v>0</c:v>
                      </c:pt>
                    </c:numCache>
                  </c:numRef>
                </c:val>
                <c:smooth val="0"/>
                <c:extLst xmlns:c15="http://schemas.microsoft.com/office/drawing/2012/chart">
                  <c:ext xmlns:c16="http://schemas.microsoft.com/office/drawing/2014/chart" uri="{C3380CC4-5D6E-409C-BE32-E72D297353CC}">
                    <c16:uniqueId val="{0000000B-41A3-4FB6-8D44-EFEF1C74C7A7}"/>
                  </c:ext>
                </c:extLst>
              </c15:ser>
            </c15:filteredLineSeries>
            <c15:filteredLineSeries>
              <c15:ser>
                <c:idx val="10"/>
                <c:order val="10"/>
                <c:tx>
                  <c:strRef>
                    <c:extLst xmlns:c15="http://schemas.microsoft.com/office/drawing/2012/chart">
                      <c:ext xmlns:c15="http://schemas.microsoft.com/office/drawing/2012/chart" uri="{02D57815-91ED-43cb-92C2-25804820EDAC}">
                        <c15:formulaRef>
                          <c15:sqref>'ITE Temperature'!$M$1</c15:sqref>
                        </c15:formulaRef>
                      </c:ext>
                    </c:extLst>
                    <c:strCache>
                      <c:ptCount val="1"/>
                      <c:pt idx="0">
                        <c:v>MWIR Up Time</c:v>
                      </c:pt>
                    </c:strCache>
                  </c:strRef>
                </c:tx>
                <c:spPr>
                  <a:ln w="28575" cap="rnd">
                    <a:solidFill>
                      <a:schemeClr val="accent5">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Temperature'!$M$2:$M$37</c15:sqref>
                        </c15:formulaRef>
                      </c:ext>
                    </c:extLst>
                    <c:numCache>
                      <c:formatCode>General</c:formatCode>
                      <c:ptCount val="36"/>
                      <c:pt idx="16">
                        <c:v>0</c:v>
                      </c:pt>
                      <c:pt idx="17">
                        <c:v>0</c:v>
                      </c:pt>
                      <c:pt idx="18">
                        <c:v>0</c:v>
                      </c:pt>
                      <c:pt idx="19">
                        <c:v>0</c:v>
                      </c:pt>
                      <c:pt idx="20">
                        <c:v>0</c:v>
                      </c:pt>
                      <c:pt idx="21">
                        <c:v>0</c:v>
                      </c:pt>
                      <c:pt idx="22">
                        <c:v>0</c:v>
                      </c:pt>
                      <c:pt idx="23">
                        <c:v>0</c:v>
                      </c:pt>
                      <c:pt idx="27">
                        <c:v>0</c:v>
                      </c:pt>
                      <c:pt idx="28">
                        <c:v>0</c:v>
                      </c:pt>
                      <c:pt idx="29">
                        <c:v>0</c:v>
                      </c:pt>
                      <c:pt idx="30">
                        <c:v>0</c:v>
                      </c:pt>
                      <c:pt idx="31">
                        <c:v>0</c:v>
                      </c:pt>
                      <c:pt idx="32">
                        <c:v>0</c:v>
                      </c:pt>
                      <c:pt idx="33">
                        <c:v>0</c:v>
                      </c:pt>
                      <c:pt idx="34">
                        <c:v>0</c:v>
                      </c:pt>
                      <c:pt idx="35">
                        <c:v>0</c:v>
                      </c:pt>
                    </c:numCache>
                  </c:numRef>
                </c:val>
                <c:smooth val="0"/>
                <c:extLst xmlns:c15="http://schemas.microsoft.com/office/drawing/2012/chart">
                  <c:ext xmlns:c16="http://schemas.microsoft.com/office/drawing/2014/chart" uri="{C3380CC4-5D6E-409C-BE32-E72D297353CC}">
                    <c16:uniqueId val="{0000000C-41A3-4FB6-8D44-EFEF1C74C7A7}"/>
                  </c:ext>
                </c:extLst>
              </c15:ser>
            </c15:filteredLineSeries>
            <c15:filteredLineSeries>
              <c15:ser>
                <c:idx val="11"/>
                <c:order val="11"/>
                <c:tx>
                  <c:strRef>
                    <c:extLst xmlns:c15="http://schemas.microsoft.com/office/drawing/2012/chart">
                      <c:ext xmlns:c15="http://schemas.microsoft.com/office/drawing/2012/chart" uri="{02D57815-91ED-43cb-92C2-25804820EDAC}">
                        <c15:formulaRef>
                          <c15:sqref>'ITE Temperature'!$N$1</c15:sqref>
                        </c15:formulaRef>
                      </c:ext>
                    </c:extLst>
                    <c:strCache>
                      <c:ptCount val="1"/>
                      <c:pt idx="0">
                        <c:v>MWIR Down Time</c:v>
                      </c:pt>
                    </c:strCache>
                  </c:strRef>
                </c:tx>
                <c:spPr>
                  <a:ln w="28575" cap="rnd">
                    <a:solidFill>
                      <a:schemeClr val="accent6">
                        <a:lumMod val="60000"/>
                      </a:schemeClr>
                    </a:solidFill>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Temperature'!$N$2:$N$37</c15:sqref>
                        </c15:formulaRef>
                      </c:ext>
                    </c:extLst>
                    <c:numCache>
                      <c:formatCode>General</c:formatCode>
                      <c:ptCount val="36"/>
                      <c:pt idx="16">
                        <c:v>0</c:v>
                      </c:pt>
                      <c:pt idx="17">
                        <c:v>0</c:v>
                      </c:pt>
                      <c:pt idx="18">
                        <c:v>0</c:v>
                      </c:pt>
                      <c:pt idx="19">
                        <c:v>0</c:v>
                      </c:pt>
                      <c:pt idx="20">
                        <c:v>0</c:v>
                      </c:pt>
                      <c:pt idx="21">
                        <c:v>0</c:v>
                      </c:pt>
                      <c:pt idx="22">
                        <c:v>0</c:v>
                      </c:pt>
                      <c:pt idx="23">
                        <c:v>0</c:v>
                      </c:pt>
                      <c:pt idx="27">
                        <c:v>0</c:v>
                      </c:pt>
                      <c:pt idx="28">
                        <c:v>0</c:v>
                      </c:pt>
                      <c:pt idx="29">
                        <c:v>0</c:v>
                      </c:pt>
                      <c:pt idx="30">
                        <c:v>0</c:v>
                      </c:pt>
                      <c:pt idx="31">
                        <c:v>0</c:v>
                      </c:pt>
                      <c:pt idx="32">
                        <c:v>0</c:v>
                      </c:pt>
                      <c:pt idx="33">
                        <c:v>0</c:v>
                      </c:pt>
                      <c:pt idx="34">
                        <c:v>0</c:v>
                      </c:pt>
                      <c:pt idx="35">
                        <c:v>0</c:v>
                      </c:pt>
                    </c:numCache>
                  </c:numRef>
                </c:val>
                <c:smooth val="0"/>
                <c:extLst xmlns:c15="http://schemas.microsoft.com/office/drawing/2012/chart">
                  <c:ext xmlns:c16="http://schemas.microsoft.com/office/drawing/2014/chart" uri="{C3380CC4-5D6E-409C-BE32-E72D297353CC}">
                    <c16:uniqueId val="{0000000D-41A3-4FB6-8D44-EFEF1C74C7A7}"/>
                  </c:ext>
                </c:extLst>
              </c15:ser>
            </c15:filteredLineSeries>
            <c15:filteredLineSeries>
              <c15:ser>
                <c:idx val="12"/>
                <c:order val="12"/>
                <c:tx>
                  <c:strRef>
                    <c:extLst xmlns:c15="http://schemas.microsoft.com/office/drawing/2012/chart">
                      <c:ext xmlns:c15="http://schemas.microsoft.com/office/drawing/2012/chart" uri="{02D57815-91ED-43cb-92C2-25804820EDAC}">
                        <c15:formulaRef>
                          <c15:sqref>'ITE Temperature'!$O$1</c15:sqref>
                        </c15:formulaRef>
                      </c:ext>
                    </c:extLst>
                    <c:strCache>
                      <c:ptCount val="1"/>
                      <c:pt idx="0">
                        <c:v>LWIR (Rise)</c:v>
                      </c:pt>
                    </c:strCache>
                  </c:strRef>
                </c:tx>
                <c:spPr>
                  <a:ln w="28575" cap="rnd">
                    <a:solidFill>
                      <a:schemeClr val="accent1">
                        <a:lumMod val="80000"/>
                        <a:lumOff val="20000"/>
                      </a:schemeClr>
                    </a:solidFill>
                    <a:prstDash val="solid"/>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Temperature'!$O$2:$O$37</c15:sqref>
                        </c15:formulaRef>
                      </c:ext>
                    </c:extLst>
                    <c:numCache>
                      <c:formatCode>0.000</c:formatCode>
                      <c:ptCount val="36"/>
                      <c:pt idx="0">
                        <c:v>80.849999999999994</c:v>
                      </c:pt>
                      <c:pt idx="1">
                        <c:v>80.849999999999994</c:v>
                      </c:pt>
                      <c:pt idx="2">
                        <c:v>80.849999999999994</c:v>
                      </c:pt>
                      <c:pt idx="3">
                        <c:v>80.849999999999994</c:v>
                      </c:pt>
                      <c:pt idx="4">
                        <c:v>80.849999999999994</c:v>
                      </c:pt>
                      <c:pt idx="5">
                        <c:v>80.849999999999994</c:v>
                      </c:pt>
                      <c:pt idx="6">
                        <c:v>80.900000000000006</c:v>
                      </c:pt>
                      <c:pt idx="7">
                        <c:v>80.900000000000006</c:v>
                      </c:pt>
                      <c:pt idx="8">
                        <c:v>80.900000000000006</c:v>
                      </c:pt>
                      <c:pt idx="9">
                        <c:v>80.900000000000006</c:v>
                      </c:pt>
                      <c:pt idx="10">
                        <c:v>80.900000000000006</c:v>
                      </c:pt>
                      <c:pt idx="11">
                        <c:v>80.900000000000006</c:v>
                      </c:pt>
                      <c:pt idx="12">
                        <c:v>80.900000000000006</c:v>
                      </c:pt>
                      <c:pt idx="13">
                        <c:v>80.900000000000006</c:v>
                      </c:pt>
                      <c:pt idx="14">
                        <c:v>80.900000000000006</c:v>
                      </c:pt>
                      <c:pt idx="15">
                        <c:v>80.900000000000006</c:v>
                      </c:pt>
                      <c:pt idx="16">
                        <c:v>80.900000000000006</c:v>
                      </c:pt>
                      <c:pt idx="17">
                        <c:v>80.900000000000006</c:v>
                      </c:pt>
                      <c:pt idx="18">
                        <c:v>80.900000000000006</c:v>
                      </c:pt>
                      <c:pt idx="19">
                        <c:v>80.91</c:v>
                      </c:pt>
                      <c:pt idx="20">
                        <c:v>80.91</c:v>
                      </c:pt>
                      <c:pt idx="21">
                        <c:v>80.91</c:v>
                      </c:pt>
                      <c:pt idx="22">
                        <c:v>80.91</c:v>
                      </c:pt>
                      <c:pt idx="23">
                        <c:v>80.91</c:v>
                      </c:pt>
                      <c:pt idx="24">
                        <c:v>80.91</c:v>
                      </c:pt>
                      <c:pt idx="25">
                        <c:v>80.91</c:v>
                      </c:pt>
                      <c:pt idx="26">
                        <c:v>80.95</c:v>
                      </c:pt>
                      <c:pt idx="27">
                        <c:v>80.94</c:v>
                      </c:pt>
                      <c:pt idx="28">
                        <c:v>80.94</c:v>
                      </c:pt>
                      <c:pt idx="29">
                        <c:v>80.94</c:v>
                      </c:pt>
                      <c:pt idx="30">
                        <c:v>80.94</c:v>
                      </c:pt>
                      <c:pt idx="31">
                        <c:v>80.94</c:v>
                      </c:pt>
                      <c:pt idx="32">
                        <c:v>80.94</c:v>
                      </c:pt>
                      <c:pt idx="33">
                        <c:v>80.94</c:v>
                      </c:pt>
                      <c:pt idx="34">
                        <c:v>80.94</c:v>
                      </c:pt>
                      <c:pt idx="35">
                        <c:v>80.94</c:v>
                      </c:pt>
                    </c:numCache>
                  </c:numRef>
                </c:val>
                <c:smooth val="0"/>
                <c:extLst xmlns:c15="http://schemas.microsoft.com/office/drawing/2012/chart">
                  <c:ext xmlns:c16="http://schemas.microsoft.com/office/drawing/2014/chart" uri="{C3380CC4-5D6E-409C-BE32-E72D297353CC}">
                    <c16:uniqueId val="{0000000E-41A3-4FB6-8D44-EFEF1C74C7A7}"/>
                  </c:ext>
                </c:extLst>
              </c15:ser>
            </c15:filteredLineSeries>
            <c15:filteredLineSeries>
              <c15:ser>
                <c:idx val="13"/>
                <c:order val="13"/>
                <c:tx>
                  <c:strRef>
                    <c:extLst xmlns:c15="http://schemas.microsoft.com/office/drawing/2012/chart">
                      <c:ext xmlns:c15="http://schemas.microsoft.com/office/drawing/2012/chart" uri="{02D57815-91ED-43cb-92C2-25804820EDAC}">
                        <c15:formulaRef>
                          <c15:sqref>'ITE Temperature'!$P$1</c15:sqref>
                        </c15:formulaRef>
                      </c:ext>
                    </c:extLst>
                    <c:strCache>
                      <c:ptCount val="1"/>
                      <c:pt idx="0">
                        <c:v>LWIR (Fall)</c:v>
                      </c:pt>
                    </c:strCache>
                  </c:strRef>
                </c:tx>
                <c:spPr>
                  <a:ln w="28575" cap="rnd">
                    <a:solidFill>
                      <a:srgbClr val="00B050"/>
                    </a:solidFill>
                    <a:round/>
                  </a:ln>
                  <a:effectLst/>
                </c:spPr>
                <c:marker>
                  <c:symbol val="none"/>
                </c:marker>
                <c:cat>
                  <c:numRef>
                    <c:extLst xmlns:c15="http://schemas.microsoft.com/office/drawing/2012/chart">
                      <c:ext xmlns:c15="http://schemas.microsoft.com/office/drawing/2012/chart" uri="{02D57815-91ED-43cb-92C2-25804820EDAC}">
                        <c15:formulaRef>
                          <c15:sqref>'ITE Temperature'!$B$2:$B$47</c15:sqref>
                        </c15:formulaRef>
                      </c:ext>
                    </c:extLst>
                    <c:numCache>
                      <c:formatCode>@</c:formatCode>
                      <c:ptCount val="46"/>
                      <c:pt idx="0" formatCode="General">
                        <c:v>178</c:v>
                      </c:pt>
                      <c:pt idx="1">
                        <c:v>179</c:v>
                      </c:pt>
                      <c:pt idx="2">
                        <c:v>180</c:v>
                      </c:pt>
                      <c:pt idx="3">
                        <c:v>181</c:v>
                      </c:pt>
                      <c:pt idx="4">
                        <c:v>182</c:v>
                      </c:pt>
                      <c:pt idx="5">
                        <c:v>183</c:v>
                      </c:pt>
                      <c:pt idx="6">
                        <c:v>184</c:v>
                      </c:pt>
                      <c:pt idx="7">
                        <c:v>185</c:v>
                      </c:pt>
                      <c:pt idx="8">
                        <c:v>186</c:v>
                      </c:pt>
                      <c:pt idx="9">
                        <c:v>187</c:v>
                      </c:pt>
                      <c:pt idx="10">
                        <c:v>188</c:v>
                      </c:pt>
                      <c:pt idx="11">
                        <c:v>189</c:v>
                      </c:pt>
                      <c:pt idx="12">
                        <c:v>190</c:v>
                      </c:pt>
                      <c:pt idx="13">
                        <c:v>191</c:v>
                      </c:pt>
                      <c:pt idx="14">
                        <c:v>192</c:v>
                      </c:pt>
                      <c:pt idx="15">
                        <c:v>193</c:v>
                      </c:pt>
                      <c:pt idx="16">
                        <c:v>194</c:v>
                      </c:pt>
                      <c:pt idx="17">
                        <c:v>195</c:v>
                      </c:pt>
                      <c:pt idx="18">
                        <c:v>196</c:v>
                      </c:pt>
                      <c:pt idx="19">
                        <c:v>197</c:v>
                      </c:pt>
                      <c:pt idx="20">
                        <c:v>198</c:v>
                      </c:pt>
                      <c:pt idx="21">
                        <c:v>199</c:v>
                      </c:pt>
                      <c:pt idx="22">
                        <c:v>200</c:v>
                      </c:pt>
                      <c:pt idx="23">
                        <c:v>201</c:v>
                      </c:pt>
                      <c:pt idx="24">
                        <c:v>202</c:v>
                      </c:pt>
                      <c:pt idx="25">
                        <c:v>203</c:v>
                      </c:pt>
                      <c:pt idx="26">
                        <c:v>204</c:v>
                      </c:pt>
                      <c:pt idx="27" formatCode="General">
                        <c:v>205</c:v>
                      </c:pt>
                      <c:pt idx="28" formatCode="General">
                        <c:v>206</c:v>
                      </c:pt>
                      <c:pt idx="29" formatCode="General">
                        <c:v>207</c:v>
                      </c:pt>
                      <c:pt idx="30" formatCode="General">
                        <c:v>208</c:v>
                      </c:pt>
                      <c:pt idx="31" formatCode="General">
                        <c:v>209</c:v>
                      </c:pt>
                      <c:pt idx="32" formatCode="General">
                        <c:v>210</c:v>
                      </c:pt>
                      <c:pt idx="33" formatCode="General">
                        <c:v>211</c:v>
                      </c:pt>
                      <c:pt idx="34" formatCode="General">
                        <c:v>212</c:v>
                      </c:pt>
                      <c:pt idx="35" formatCode="General">
                        <c:v>213</c:v>
                      </c:pt>
                      <c:pt idx="36" formatCode="General">
                        <c:v>214</c:v>
                      </c:pt>
                      <c:pt idx="37" formatCode="General">
                        <c:v>215</c:v>
                      </c:pt>
                      <c:pt idx="38" formatCode="General">
                        <c:v>216</c:v>
                      </c:pt>
                      <c:pt idx="39" formatCode="General">
                        <c:v>217</c:v>
                      </c:pt>
                      <c:pt idx="40" formatCode="General">
                        <c:v>218</c:v>
                      </c:pt>
                      <c:pt idx="41" formatCode="General">
                        <c:v>219</c:v>
                      </c:pt>
                      <c:pt idx="42" formatCode="General">
                        <c:v>220</c:v>
                      </c:pt>
                      <c:pt idx="43" formatCode="General">
                        <c:v>221</c:v>
                      </c:pt>
                      <c:pt idx="44" formatCode="General">
                        <c:v>222</c:v>
                      </c:pt>
                      <c:pt idx="45" formatCode="General">
                        <c:v>223</c:v>
                      </c:pt>
                    </c:numCache>
                  </c:numRef>
                </c:cat>
                <c:val>
                  <c:numRef>
                    <c:extLst xmlns:c15="http://schemas.microsoft.com/office/drawing/2012/chart">
                      <c:ext xmlns:c15="http://schemas.microsoft.com/office/drawing/2012/chart" uri="{02D57815-91ED-43cb-92C2-25804820EDAC}">
                        <c15:formulaRef>
                          <c15:sqref>'ITE Temperature'!$P$2:$P$37</c15:sqref>
                        </c15:formulaRef>
                      </c:ext>
                    </c:extLst>
                    <c:numCache>
                      <c:formatCode>0.000</c:formatCode>
                      <c:ptCount val="36"/>
                      <c:pt idx="0">
                        <c:v>80.95</c:v>
                      </c:pt>
                      <c:pt idx="1">
                        <c:v>80.95</c:v>
                      </c:pt>
                      <c:pt idx="2">
                        <c:v>80.95</c:v>
                      </c:pt>
                      <c:pt idx="3">
                        <c:v>80.95</c:v>
                      </c:pt>
                      <c:pt idx="4">
                        <c:v>80.95</c:v>
                      </c:pt>
                      <c:pt idx="5">
                        <c:v>80.95</c:v>
                      </c:pt>
                      <c:pt idx="6">
                        <c:v>81</c:v>
                      </c:pt>
                      <c:pt idx="7">
                        <c:v>81</c:v>
                      </c:pt>
                      <c:pt idx="8">
                        <c:v>81</c:v>
                      </c:pt>
                      <c:pt idx="9">
                        <c:v>81</c:v>
                      </c:pt>
                      <c:pt idx="10">
                        <c:v>81</c:v>
                      </c:pt>
                      <c:pt idx="11">
                        <c:v>81</c:v>
                      </c:pt>
                      <c:pt idx="12">
                        <c:v>81</c:v>
                      </c:pt>
                      <c:pt idx="13">
                        <c:v>81</c:v>
                      </c:pt>
                      <c:pt idx="14">
                        <c:v>81</c:v>
                      </c:pt>
                      <c:pt idx="15">
                        <c:v>81</c:v>
                      </c:pt>
                      <c:pt idx="16">
                        <c:v>81</c:v>
                      </c:pt>
                      <c:pt idx="17">
                        <c:v>81</c:v>
                      </c:pt>
                      <c:pt idx="18">
                        <c:v>81</c:v>
                      </c:pt>
                      <c:pt idx="19">
                        <c:v>81.010000000000005</c:v>
                      </c:pt>
                      <c:pt idx="20">
                        <c:v>81.010000000000005</c:v>
                      </c:pt>
                      <c:pt idx="21">
                        <c:v>81.010000000000005</c:v>
                      </c:pt>
                      <c:pt idx="22">
                        <c:v>81.010000000000005</c:v>
                      </c:pt>
                      <c:pt idx="23">
                        <c:v>81.010000000000005</c:v>
                      </c:pt>
                      <c:pt idx="24">
                        <c:v>81.010000000000005</c:v>
                      </c:pt>
                      <c:pt idx="25">
                        <c:v>81.010000000000005</c:v>
                      </c:pt>
                      <c:pt idx="26">
                        <c:v>81.05</c:v>
                      </c:pt>
                      <c:pt idx="27">
                        <c:v>81.040000000000006</c:v>
                      </c:pt>
                      <c:pt idx="28">
                        <c:v>81.040000000000006</c:v>
                      </c:pt>
                      <c:pt idx="29">
                        <c:v>81.040000000000006</c:v>
                      </c:pt>
                      <c:pt idx="30">
                        <c:v>81.040000000000006</c:v>
                      </c:pt>
                      <c:pt idx="31">
                        <c:v>81.040000000000006</c:v>
                      </c:pt>
                      <c:pt idx="32">
                        <c:v>81.040000000000006</c:v>
                      </c:pt>
                      <c:pt idx="33">
                        <c:v>81.040000000000006</c:v>
                      </c:pt>
                      <c:pt idx="34">
                        <c:v>81.040000000000006</c:v>
                      </c:pt>
                      <c:pt idx="35">
                        <c:v>81.040000000000006</c:v>
                      </c:pt>
                    </c:numCache>
                  </c:numRef>
                </c:val>
                <c:smooth val="0"/>
                <c:extLst xmlns:c15="http://schemas.microsoft.com/office/drawing/2012/chart">
                  <c:ext xmlns:c16="http://schemas.microsoft.com/office/drawing/2014/chart" uri="{C3380CC4-5D6E-409C-BE32-E72D297353CC}">
                    <c16:uniqueId val="{0000000F-41A3-4FB6-8D44-EFEF1C74C7A7}"/>
                  </c:ext>
                </c:extLst>
              </c15:ser>
            </c15:filteredLineSeries>
          </c:ext>
        </c:extLst>
      </c:lineChart>
      <c:dateAx>
        <c:axId val="619336544"/>
        <c:scaling>
          <c:orientation val="minMax"/>
          <c:min val="196"/>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9351936"/>
        <c:crosses val="autoZero"/>
        <c:auto val="0"/>
        <c:lblOffset val="100"/>
        <c:baseTimeUnit val="days"/>
      </c:dateAx>
      <c:valAx>
        <c:axId val="619351936"/>
        <c:scaling>
          <c:orientation val="minMax"/>
          <c:max val="81.149999999999991"/>
          <c:min val="80.8"/>
        </c:scaling>
        <c:delete val="0"/>
        <c:axPos val="l"/>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933654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drawings/drawing1.xml><?xml version="1.0" encoding="utf-8"?>
<c:userShapes xmlns:c="http://schemas.openxmlformats.org/drawingml/2006/chart">
  <cdr:relSizeAnchor xmlns:cdr="http://schemas.openxmlformats.org/drawingml/2006/chartDrawing">
    <cdr:from>
      <cdr:x>0.08565</cdr:x>
      <cdr:y>0.20785</cdr:y>
    </cdr:from>
    <cdr:to>
      <cdr:x>0.9838</cdr:x>
      <cdr:y>0.20785</cdr:y>
    </cdr:to>
    <cdr:cxnSp macro="">
      <cdr:nvCxnSpPr>
        <cdr:cNvPr id="3" name="Straight Connector 2"/>
        <cdr:cNvCxnSpPr/>
      </cdr:nvCxnSpPr>
      <cdr:spPr>
        <a:xfrm xmlns:a="http://schemas.openxmlformats.org/drawingml/2006/main">
          <a:off x="704851" y="752327"/>
          <a:ext cx="7391400" cy="0"/>
        </a:xfrm>
        <a:prstGeom xmlns:a="http://schemas.openxmlformats.org/drawingml/2006/main" prst="line">
          <a:avLst/>
        </a:prstGeom>
        <a:ln xmlns:a="http://schemas.openxmlformats.org/drawingml/2006/main" w="3175">
          <a:solidFill>
            <a:srgbClr val="FF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BF855-2B8E-4846-AF7E-EAC7D649CB04}" type="datetimeFigureOut">
              <a:rPr lang="en-US" smtClean="0"/>
              <a:t>2/19/2020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088DD6-89D6-42F8-9832-B6F1F11B4613}" type="slidenum">
              <a:rPr lang="en-US" smtClean="0"/>
              <a:t>‹#›</a:t>
            </a:fld>
            <a:endParaRPr lang="en-US" dirty="0"/>
          </a:p>
        </p:txBody>
      </p:sp>
    </p:spTree>
    <p:extLst>
      <p:ext uri="{BB962C8B-B14F-4D97-AF65-F5344CB8AC3E}">
        <p14:creationId xmlns:p14="http://schemas.microsoft.com/office/powerpoint/2010/main" val="28928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missed anyone?</a:t>
            </a:r>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a:t>
            </a:fld>
            <a:endParaRPr lang="en-US" dirty="0"/>
          </a:p>
        </p:txBody>
      </p:sp>
    </p:spTree>
    <p:extLst>
      <p:ext uri="{BB962C8B-B14F-4D97-AF65-F5344CB8AC3E}">
        <p14:creationId xmlns:p14="http://schemas.microsoft.com/office/powerpoint/2010/main" val="279876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34</a:t>
            </a:fld>
            <a:endParaRPr lang="en-US" dirty="0"/>
          </a:p>
        </p:txBody>
      </p:sp>
    </p:spTree>
    <p:extLst>
      <p:ext uri="{BB962C8B-B14F-4D97-AF65-F5344CB8AC3E}">
        <p14:creationId xmlns:p14="http://schemas.microsoft.com/office/powerpoint/2010/main" val="3407287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35</a:t>
            </a:fld>
            <a:endParaRPr lang="en-US" dirty="0"/>
          </a:p>
        </p:txBody>
      </p:sp>
    </p:spTree>
    <p:extLst>
      <p:ext uri="{BB962C8B-B14F-4D97-AF65-F5344CB8AC3E}">
        <p14:creationId xmlns:p14="http://schemas.microsoft.com/office/powerpoint/2010/main" val="3946387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36</a:t>
            </a:fld>
            <a:endParaRPr lang="en-US" dirty="0"/>
          </a:p>
        </p:txBody>
      </p:sp>
    </p:spTree>
    <p:extLst>
      <p:ext uri="{BB962C8B-B14F-4D97-AF65-F5344CB8AC3E}">
        <p14:creationId xmlns:p14="http://schemas.microsoft.com/office/powerpoint/2010/main" val="202047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37</a:t>
            </a:fld>
            <a:endParaRPr lang="en-US" dirty="0"/>
          </a:p>
        </p:txBody>
      </p:sp>
    </p:spTree>
    <p:extLst>
      <p:ext uri="{BB962C8B-B14F-4D97-AF65-F5344CB8AC3E}">
        <p14:creationId xmlns:p14="http://schemas.microsoft.com/office/powerpoint/2010/main" val="706561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38</a:t>
            </a:fld>
            <a:endParaRPr lang="en-US" dirty="0"/>
          </a:p>
        </p:txBody>
      </p:sp>
    </p:spTree>
    <p:extLst>
      <p:ext uri="{BB962C8B-B14F-4D97-AF65-F5344CB8AC3E}">
        <p14:creationId xmlns:p14="http://schemas.microsoft.com/office/powerpoint/2010/main" val="42282869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41</a:t>
            </a:fld>
            <a:endParaRPr lang="en-US" dirty="0"/>
          </a:p>
        </p:txBody>
      </p:sp>
    </p:spTree>
    <p:extLst>
      <p:ext uri="{BB962C8B-B14F-4D97-AF65-F5344CB8AC3E}">
        <p14:creationId xmlns:p14="http://schemas.microsoft.com/office/powerpoint/2010/main" val="1800433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45</a:t>
            </a:fld>
            <a:endParaRPr lang="en-US" dirty="0"/>
          </a:p>
        </p:txBody>
      </p:sp>
    </p:spTree>
    <p:extLst>
      <p:ext uri="{BB962C8B-B14F-4D97-AF65-F5344CB8AC3E}">
        <p14:creationId xmlns:p14="http://schemas.microsoft.com/office/powerpoint/2010/main" val="1747000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46</a:t>
            </a:fld>
            <a:endParaRPr lang="en-US" dirty="0"/>
          </a:p>
        </p:txBody>
      </p:sp>
    </p:spTree>
    <p:extLst>
      <p:ext uri="{BB962C8B-B14F-4D97-AF65-F5344CB8AC3E}">
        <p14:creationId xmlns:p14="http://schemas.microsoft.com/office/powerpoint/2010/main" val="6318760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also plot for Channel 9-16 with y-range</a:t>
            </a:r>
            <a:r>
              <a:rPr lang="en-US" baseline="0" dirty="0" smtClean="0"/>
              <a:t> appropriate for gain set I, e. g., [-0.2,0.2] for the right panel (probably also for the left).</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15B01-B293-4D23-B68F-DF74676C1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46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Please also plot for Channel 9-16 with y-range</a:t>
            </a:r>
            <a:r>
              <a:rPr lang="en-US" baseline="0" dirty="0" smtClean="0"/>
              <a:t> appropriate for gain set I, e. g., [-0.2,0.2] for the right panel (probably also for the left).</a:t>
            </a:r>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15B01-B293-4D23-B68F-DF74676C1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25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missed anyone?</a:t>
            </a:r>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a:t>
            </a:fld>
            <a:endParaRPr lang="en-US" dirty="0"/>
          </a:p>
        </p:txBody>
      </p:sp>
    </p:spTree>
    <p:extLst>
      <p:ext uri="{BB962C8B-B14F-4D97-AF65-F5344CB8AC3E}">
        <p14:creationId xmlns:p14="http://schemas.microsoft.com/office/powerpoint/2010/main" val="3981279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G17-G16 Diff</a:t>
            </a:r>
            <a:r>
              <a:rPr lang="en-US" baseline="0" dirty="0" smtClean="0"/>
              <a:t> &gt; 1K or &gt; 2K determined by a baseline G17-G16 difference defined as the mean G17-G16 difference between 00:00 UTC and 08:00 UTC that day.  So 1K means 1K different (greater than or less than) from that baseline.</a:t>
            </a:r>
            <a:endParaRPr lang="en-US" dirty="0" smtClean="0"/>
          </a:p>
          <a:p>
            <a:r>
              <a:rPr lang="en-US" dirty="0" smtClean="0"/>
              <a:t>G17 Unusable determined by a G17-G16 Difference &gt; 5K from Baseline.</a:t>
            </a:r>
            <a:r>
              <a:rPr lang="en-US" baseline="0" dirty="0" smtClean="0"/>
              <a:t>  For images on this day this was a good estimate of when a user would determine that imagery had either become completely useless, “saturated”, or blank by looking at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F9DD6-49CB-4835-9BBB-A0EE22973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8027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G17-G16 Diff</a:t>
            </a:r>
            <a:r>
              <a:rPr lang="en-US" baseline="0" dirty="0" smtClean="0"/>
              <a:t> &gt; 1K or &gt; 2K determined by a baseline G17-G16 difference defined as the mean G17-G16 difference between 00:00 UTC and 08:00 UTC that day.  So 1K means 1K different (greater than or less than) from that baseline.</a:t>
            </a:r>
            <a:endParaRPr lang="en-US" dirty="0" smtClean="0"/>
          </a:p>
          <a:p>
            <a:r>
              <a:rPr lang="en-US" dirty="0" smtClean="0"/>
              <a:t>G17 Unusable determined by a G17-G16 Difference &gt; 5K from Baseline.</a:t>
            </a:r>
            <a:r>
              <a:rPr lang="en-US" baseline="0" dirty="0" smtClean="0"/>
              <a:t>  For images on this day this was a good estimate of when a user would determine that imagery had either become completely useless, “saturated”, or blank by looking at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F9DD6-49CB-4835-9BBB-A0EE22973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8266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G17-G16 Diff</a:t>
            </a:r>
            <a:r>
              <a:rPr lang="en-US" baseline="0" dirty="0" smtClean="0"/>
              <a:t> &gt; 1K or &gt; 2K determined by a baseline G17-G16 difference defined as the mean G17-G16 difference between 00:00 UTC and 08:00 UTC that day.  So 1K means 1K different (greater than or less than) from that baseline.</a:t>
            </a:r>
            <a:endParaRPr lang="en-US" dirty="0" smtClean="0"/>
          </a:p>
          <a:p>
            <a:r>
              <a:rPr lang="en-US" dirty="0" smtClean="0"/>
              <a:t>G17 Unusable determined by a G17-G16 Difference &gt; 5K from Baseline.</a:t>
            </a:r>
            <a:r>
              <a:rPr lang="en-US" baseline="0" dirty="0" smtClean="0"/>
              <a:t>  For images on this day this was a good estimate of when a user would determine that imagery had either become completely useless, “saturated”, or blank by looking at it.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EF9DD6-49CB-4835-9BBB-A0EE229736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3490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101</a:t>
            </a:fld>
            <a:endParaRPr lang="en-US"/>
          </a:p>
        </p:txBody>
      </p:sp>
    </p:spTree>
    <p:extLst>
      <p:ext uri="{BB962C8B-B14F-4D97-AF65-F5344CB8AC3E}">
        <p14:creationId xmlns:p14="http://schemas.microsoft.com/office/powerpoint/2010/main" val="37518661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5EADE-E628-F349-889B-172AA457BE28}" type="slidenum">
              <a:rPr lang="en-US" smtClean="0"/>
              <a:pPr/>
              <a:t>109</a:t>
            </a:fld>
            <a:endParaRPr lang="en-US"/>
          </a:p>
        </p:txBody>
      </p:sp>
    </p:spTree>
    <p:extLst>
      <p:ext uri="{BB962C8B-B14F-4D97-AF65-F5344CB8AC3E}">
        <p14:creationId xmlns:p14="http://schemas.microsoft.com/office/powerpoint/2010/main" val="139125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E5A952-585F-4898-9848-FFED4046A4CE}" type="slidenum">
              <a:rPr lang="en-US" smtClean="0"/>
              <a:t>125</a:t>
            </a:fld>
            <a:endParaRPr lang="en-US"/>
          </a:p>
        </p:txBody>
      </p:sp>
    </p:spTree>
    <p:extLst>
      <p:ext uri="{BB962C8B-B14F-4D97-AF65-F5344CB8AC3E}">
        <p14:creationId xmlns:p14="http://schemas.microsoft.com/office/powerpoint/2010/main" val="3193141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1602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Legend:</a:t>
            </a:r>
            <a:r>
              <a:rPr lang="en-US" sz="1200" dirty="0" smtClean="0"/>
              <a:t> ABI daily average residual STDs in the EW (left) and NS (right) directions. Empty spaces are data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Discussion</a:t>
            </a:r>
            <a:r>
              <a:rPr lang="en-US" sz="1200" dirty="0" smtClean="0"/>
              <a:t>: Change in the daily STD is indiscernible on the oscillating background. The NWIR and LWIR STDs are larger.</a:t>
            </a:r>
          </a:p>
        </p:txBody>
      </p:sp>
      <p:sp>
        <p:nvSpPr>
          <p:cNvPr id="4" name="Slide Number Placeholder 3"/>
          <p:cNvSpPr>
            <a:spLocks noGrp="1"/>
          </p:cNvSpPr>
          <p:nvPr>
            <p:ph type="sldNum" sz="quarter" idx="10"/>
          </p:nvPr>
        </p:nvSpPr>
        <p:spPr/>
        <p:txBody>
          <a:bodyPr/>
          <a:lstStyle/>
          <a:p>
            <a:fld id="{2603381F-E5E4-42D8-8673-E70C9C6648EE}" type="slidenum">
              <a:rPr lang="en-US" smtClean="0"/>
              <a:pPr/>
              <a:t>21</a:t>
            </a:fld>
            <a:endParaRPr lang="en-US" dirty="0"/>
          </a:p>
        </p:txBody>
      </p:sp>
    </p:spTree>
    <p:extLst>
      <p:ext uri="{BB962C8B-B14F-4D97-AF65-F5344CB8AC3E}">
        <p14:creationId xmlns:p14="http://schemas.microsoft.com/office/powerpoint/2010/main" val="54096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Legend:</a:t>
            </a:r>
            <a:r>
              <a:rPr lang="en-US" sz="1200" dirty="0" smtClean="0"/>
              <a:t> ABI daily average residual STDs in the EW (left) and NS (right) directions. Empty spaces are data gaps.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Discussion</a:t>
            </a:r>
            <a:r>
              <a:rPr lang="en-US" sz="1200" dirty="0" smtClean="0"/>
              <a:t>: Change in the daily STD is indiscernible on the oscillating background. The NWIR and LWIR STDs are larger.</a:t>
            </a:r>
          </a:p>
        </p:txBody>
      </p:sp>
      <p:sp>
        <p:nvSpPr>
          <p:cNvPr id="4" name="Slide Number Placeholder 3"/>
          <p:cNvSpPr>
            <a:spLocks noGrp="1"/>
          </p:cNvSpPr>
          <p:nvPr>
            <p:ph type="sldNum" sz="quarter" idx="10"/>
          </p:nvPr>
        </p:nvSpPr>
        <p:spPr/>
        <p:txBody>
          <a:bodyPr/>
          <a:lstStyle/>
          <a:p>
            <a:fld id="{2603381F-E5E4-42D8-8673-E70C9C6648EE}" type="slidenum">
              <a:rPr lang="en-US" smtClean="0"/>
              <a:pPr/>
              <a:t>22</a:t>
            </a:fld>
            <a:endParaRPr lang="en-US" dirty="0"/>
          </a:p>
        </p:txBody>
      </p:sp>
    </p:spTree>
    <p:extLst>
      <p:ext uri="{BB962C8B-B14F-4D97-AF65-F5344CB8AC3E}">
        <p14:creationId xmlns:p14="http://schemas.microsoft.com/office/powerpoint/2010/main" val="3833662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26</a:t>
            </a:fld>
            <a:endParaRPr lang="en-US" dirty="0"/>
          </a:p>
        </p:txBody>
      </p:sp>
    </p:spTree>
    <p:extLst>
      <p:ext uri="{BB962C8B-B14F-4D97-AF65-F5344CB8AC3E}">
        <p14:creationId xmlns:p14="http://schemas.microsoft.com/office/powerpoint/2010/main" val="2955578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27</a:t>
            </a:fld>
            <a:endParaRPr lang="en-US" dirty="0"/>
          </a:p>
        </p:txBody>
      </p:sp>
    </p:spTree>
    <p:extLst>
      <p:ext uri="{BB962C8B-B14F-4D97-AF65-F5344CB8AC3E}">
        <p14:creationId xmlns:p14="http://schemas.microsoft.com/office/powerpoint/2010/main" val="398695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28</a:t>
            </a:fld>
            <a:endParaRPr lang="en-US" dirty="0"/>
          </a:p>
        </p:txBody>
      </p:sp>
    </p:spTree>
    <p:extLst>
      <p:ext uri="{BB962C8B-B14F-4D97-AF65-F5344CB8AC3E}">
        <p14:creationId xmlns:p14="http://schemas.microsoft.com/office/powerpoint/2010/main" val="131801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29</a:t>
            </a:fld>
            <a:endParaRPr lang="en-US" dirty="0"/>
          </a:p>
        </p:txBody>
      </p:sp>
    </p:spTree>
    <p:extLst>
      <p:ext uri="{BB962C8B-B14F-4D97-AF65-F5344CB8AC3E}">
        <p14:creationId xmlns:p14="http://schemas.microsoft.com/office/powerpoint/2010/main" val="1338491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088DD6-89D6-42F8-9832-B6F1F11B4613}" type="slidenum">
              <a:rPr lang="en-US" smtClean="0"/>
              <a:t>30</a:t>
            </a:fld>
            <a:endParaRPr lang="en-US" dirty="0"/>
          </a:p>
        </p:txBody>
      </p:sp>
    </p:spTree>
    <p:extLst>
      <p:ext uri="{BB962C8B-B14F-4D97-AF65-F5344CB8AC3E}">
        <p14:creationId xmlns:p14="http://schemas.microsoft.com/office/powerpoint/2010/main" val="38985165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41757831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97775" y="492556"/>
            <a:ext cx="7331825" cy="685801"/>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70685963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lgn="l">
              <a:defRPr sz="1800">
                <a:solidFill>
                  <a:schemeClr val="tx1">
                    <a:lumMod val="50000"/>
                    <a:lumOff val="5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normAutofit/>
          </a:bodyPr>
          <a:lstStyle>
            <a:lvl1pPr marL="0" indent="0">
              <a:buNone/>
              <a:defRPr sz="36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28686696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1"/>
            <a:ext cx="7353300" cy="677008"/>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143000"/>
            <a:ext cx="4000501"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6300" y="1143000"/>
            <a:ext cx="4000500" cy="5033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5719082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399" y="228600"/>
            <a:ext cx="7315201" cy="685801"/>
          </a:xfrm>
        </p:spPr>
        <p:txBody>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43001"/>
            <a:ext cx="400169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98874" y="1600201"/>
            <a:ext cx="3960017"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86298" y="1143001"/>
            <a:ext cx="4000501"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86300" y="1600201"/>
            <a:ext cx="4000500" cy="45894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30469840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492556"/>
            <a:ext cx="7340138" cy="685801"/>
          </a:xfrm>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4" name="Footer Placeholder 3"/>
          <p:cNvSpPr>
            <a:spLocks noGrp="1"/>
          </p:cNvSpPr>
          <p:nvPr>
            <p:ph type="ftr" sz="quarter" idx="11"/>
          </p:nvPr>
        </p:nvSpPr>
        <p:spPr/>
        <p:txBody>
          <a:bodyPr/>
          <a:lstStyle/>
          <a:p>
            <a:r>
              <a:rPr lang="en-US" smtClean="0"/>
              <a:t>Full Validation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19647347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a:t>
            </a:fld>
            <a:endParaRPr lang="en-US" dirty="0"/>
          </a:p>
        </p:txBody>
      </p:sp>
    </p:spTree>
    <p:extLst>
      <p:ext uri="{BB962C8B-B14F-4D97-AF65-F5344CB8AC3E}">
        <p14:creationId xmlns:p14="http://schemas.microsoft.com/office/powerpoint/2010/main" val="53052126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t>‹#›</a:t>
            </a:fld>
            <a:endParaRPr lang="en"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95416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92556"/>
            <a:ext cx="7315200" cy="685801"/>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71600"/>
            <a:ext cx="8229600" cy="48053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199" y="6356351"/>
            <a:ext cx="1845425"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02/19/2020</a:t>
            </a:r>
            <a:endParaRPr lang="en-US" dirty="0"/>
          </a:p>
        </p:txBody>
      </p:sp>
      <p:sp>
        <p:nvSpPr>
          <p:cNvPr id="5" name="Footer Placeholder 4"/>
          <p:cNvSpPr>
            <a:spLocks noGrp="1"/>
          </p:cNvSpPr>
          <p:nvPr>
            <p:ph type="ftr" sz="quarter" idx="3"/>
          </p:nvPr>
        </p:nvSpPr>
        <p:spPr>
          <a:xfrm>
            <a:off x="2302624" y="6356351"/>
            <a:ext cx="4555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Full Validation PS-PVR for GOES-17 ABI L1b Products</a:t>
            </a:r>
            <a:endParaRPr lang="en-US" dirty="0"/>
          </a:p>
        </p:txBody>
      </p:sp>
      <p:sp>
        <p:nvSpPr>
          <p:cNvPr id="6" name="Slide Number Placeholder 5"/>
          <p:cNvSpPr>
            <a:spLocks noGrp="1"/>
          </p:cNvSpPr>
          <p:nvPr>
            <p:ph type="sldNum" sz="quarter" idx="4"/>
          </p:nvPr>
        </p:nvSpPr>
        <p:spPr>
          <a:xfrm>
            <a:off x="6858000" y="6356351"/>
            <a:ext cx="1828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87418-5481-4E5B-A2F4-9A93734A0716}" type="slidenum">
              <a:rPr lang="en-US" smtClean="0"/>
              <a:t>‹#›</a:t>
            </a:fld>
            <a:endParaRPr lang="en-US" dirty="0"/>
          </a:p>
        </p:txBody>
      </p:sp>
      <p:pic>
        <p:nvPicPr>
          <p:cNvPr id="7" name="Picture 2" descr="GOES-R Downloadable Logos"/>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6200" y="64257"/>
            <a:ext cx="1071563" cy="689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noaa logo"/>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985368" y="64257"/>
            <a:ext cx="547033" cy="5470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Related image"/>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8532401" y="62584"/>
            <a:ext cx="611599" cy="50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41028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timing>
    <p:tnLst>
      <p:par>
        <p:cTn id="1" dur="indefinite" restart="never" nodeType="tmRoot"/>
      </p:par>
    </p:tnLst>
  </p:timing>
  <p:hf hdr="0"/>
  <p:txStyles>
    <p:title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lnSpc>
          <a:spcPct val="90000"/>
        </a:lnSpc>
        <a:spcBef>
          <a:spcPts val="1000"/>
        </a:spcBef>
        <a:buFont typeface="Wingdings" panose="05000000000000000000" pitchFamily="2" charset="2"/>
        <a:buChar char="v"/>
        <a:defRPr sz="2800" kern="1200">
          <a:solidFill>
            <a:schemeClr val="tx1"/>
          </a:solidFill>
          <a:latin typeface="Times New Roman" panose="02020603050405020304" pitchFamily="18" charset="0"/>
          <a:ea typeface="+mn-ea"/>
          <a:cs typeface="Times New Roman" panose="02020603050405020304" pitchFamily="18" charset="0"/>
        </a:defRPr>
      </a:lvl1pPr>
      <a:lvl2pPr marL="800100" indent="-342900" algn="l" defTabSz="914400" rtl="0" eaLnBrk="1" latinLnBrk="0" hangingPunct="1">
        <a:lnSpc>
          <a:spcPct val="90000"/>
        </a:lnSpc>
        <a:spcBef>
          <a:spcPts val="500"/>
        </a:spcBef>
        <a:buFont typeface="Wingdings" panose="05000000000000000000" pitchFamily="2" charset="2"/>
        <a:buChar char="Ø"/>
        <a:defRPr sz="2400" kern="1200">
          <a:solidFill>
            <a:schemeClr val="tx1"/>
          </a:solidFill>
          <a:latin typeface="Times New Roman" panose="02020603050405020304" pitchFamily="18" charset="0"/>
          <a:ea typeface="+mn-ea"/>
          <a:cs typeface="Times New Roman" panose="02020603050405020304" pitchFamily="18" charset="0"/>
        </a:defRPr>
      </a:lvl2pPr>
      <a:lvl3pPr marL="1257300" indent="-342900" algn="l" defTabSz="914400" rtl="0" eaLnBrk="1" latinLnBrk="0" hangingPunct="1">
        <a:lnSpc>
          <a:spcPct val="90000"/>
        </a:lnSpc>
        <a:spcBef>
          <a:spcPts val="500"/>
        </a:spcBef>
        <a:buFont typeface="Wingdings" panose="05000000000000000000" pitchFamily="2" charset="2"/>
        <a:buChar char="q"/>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10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www.star.nesdis.noaa.gov/GOESCal/index.php" TargetMode="External"/><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2" Type="http://schemas.openxmlformats.org/officeDocument/2006/relationships/image" Target="../media/image186.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image" Target="../media/image184.jpeg"/><Relationship Id="rId5" Type="http://schemas.openxmlformats.org/officeDocument/2006/relationships/image" Target="../media/image183.png"/><Relationship Id="rId4" Type="http://schemas.openxmlformats.org/officeDocument/2006/relationships/image" Target="../media/image182.png"/></Relationships>
</file>

<file path=ppt/slides/_rels/slide11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4.png"/><Relationship Id="rId7" Type="http://schemas.openxmlformats.org/officeDocument/2006/relationships/image" Target="../media/image198.png"/><Relationship Id="rId12" Type="http://schemas.openxmlformats.org/officeDocument/2006/relationships/image" Target="../media/image20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97.png"/><Relationship Id="rId11" Type="http://schemas.openxmlformats.org/officeDocument/2006/relationships/image" Target="../media/image202.png"/><Relationship Id="rId5" Type="http://schemas.openxmlformats.org/officeDocument/2006/relationships/image" Target="../media/image196.png"/><Relationship Id="rId10" Type="http://schemas.openxmlformats.org/officeDocument/2006/relationships/image" Target="../media/image201.png"/><Relationship Id="rId4" Type="http://schemas.openxmlformats.org/officeDocument/2006/relationships/image" Target="../media/image195.png"/><Relationship Id="rId9" Type="http://schemas.openxmlformats.org/officeDocument/2006/relationships/image" Target="../media/image200.png"/></Relationships>
</file>

<file path=ppt/slides/_rels/slide126.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7.png"/><Relationship Id="rId7" Type="http://schemas.openxmlformats.org/officeDocument/2006/relationships/image" Target="../media/image210.png"/><Relationship Id="rId2"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4.png"/><Relationship Id="rId10" Type="http://schemas.openxmlformats.org/officeDocument/2006/relationships/image" Target="../media/image213.png"/><Relationship Id="rId4" Type="http://schemas.openxmlformats.org/officeDocument/2006/relationships/image" Target="../media/image208.png"/><Relationship Id="rId9" Type="http://schemas.openxmlformats.org/officeDocument/2006/relationships/image" Target="../media/image212.png"/></Relationships>
</file>

<file path=ppt/slides/_rels/slide128.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star.nesdis.noaa.gov/GOESCal/index.php"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24.GIF"/><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tar.nesdis.noaa.gov/GOESCal/index.php"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www.star.nesdis.noaa.gov/GOESCal/G17_ABI_INST_CAL_VNIR_daily_INT.php"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hyperlink" Target="https://www.star.nesdis.noaa.gov/GOESCal/G16_ABI_INR_daily.php" TargetMode="External"/><Relationship Id="rId2" Type="http://schemas.openxmlformats.org/officeDocument/2006/relationships/hyperlink" Target="https://www.star.nesdis.noaa.gov/GOESCal/G17_ABI_INR_daily.php" TargetMode="Externa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hyperlink" Target="https://www.star.nesdis.noaa.gov/GOESCal/G16_ABI_INR_daily.php" TargetMode="External"/><Relationship Id="rId2" Type="http://schemas.openxmlformats.org/officeDocument/2006/relationships/hyperlink" Target="https://www.star.nesdis.noaa.gov/GOESCal/G17_ABI_INR_daily.php" TargetMode="Externa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s://www.star.nesdis.noaa.gov/GOESCal/G16_ABI_INR_daily.php" TargetMode="External"/><Relationship Id="rId2" Type="http://schemas.openxmlformats.org/officeDocument/2006/relationships/hyperlink" Target="https://www.star.nesdis.noaa.gov/GOESCal/G17_ABI_INR_daily.php" TargetMode="Externa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1510.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15.xml"/><Relationship Id="rId7" Type="http://schemas.openxmlformats.org/officeDocument/2006/relationships/image" Target="../media/image62.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0.png"/><Relationship Id="rId5" Type="http://schemas.openxmlformats.org/officeDocument/2006/relationships/image" Target="../media/image61.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71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NUL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www.star.nesdis.noaa.gov/GOESCal/goes_SatelliteAnomalies.php"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ocs.google.com/spreadsheets/d/12c6LZ_6ph5IeMFUjENIrETLQuzPpzHi2sBPPE4Or6w0/edit#gid=1591499741"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7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jpg"/><Relationship Id="rId3" Type="http://schemas.openxmlformats.org/officeDocument/2006/relationships/image" Target="../media/image90.png"/><Relationship Id="rId7" Type="http://schemas.openxmlformats.org/officeDocument/2006/relationships/image" Target="../media/image94.jpg"/><Relationship Id="rId12" Type="http://schemas.openxmlformats.org/officeDocument/2006/relationships/image" Target="../media/image99.png"/><Relationship Id="rId17" Type="http://schemas.openxmlformats.org/officeDocument/2006/relationships/image" Target="../media/image104.png"/><Relationship Id="rId2" Type="http://schemas.openxmlformats.org/officeDocument/2006/relationships/image" Target="../media/image89.jpg"/><Relationship Id="rId16"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93.png"/><Relationship Id="rId11" Type="http://schemas.openxmlformats.org/officeDocument/2006/relationships/image" Target="../media/image98.jpg"/><Relationship Id="rId5" Type="http://schemas.openxmlformats.org/officeDocument/2006/relationships/image" Target="../media/image92.jpg"/><Relationship Id="rId15" Type="http://schemas.openxmlformats.org/officeDocument/2006/relationships/image" Target="../media/image102.jpg"/><Relationship Id="rId10" Type="http://schemas.openxmlformats.org/officeDocument/2006/relationships/image" Target="../media/image97.png"/><Relationship Id="rId4" Type="http://schemas.openxmlformats.org/officeDocument/2006/relationships/image" Target="../media/image91.jpg"/><Relationship Id="rId9" Type="http://schemas.openxmlformats.org/officeDocument/2006/relationships/image" Target="../media/image96.jpg"/><Relationship Id="rId14" Type="http://schemas.openxmlformats.org/officeDocument/2006/relationships/image" Target="../media/image101.png"/></Relationships>
</file>

<file path=ppt/slides/_rels/slide86.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7.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26" Type="http://schemas.openxmlformats.org/officeDocument/2006/relationships/image" Target="../media/image132.png"/><Relationship Id="rId3" Type="http://schemas.openxmlformats.org/officeDocument/2006/relationships/image" Target="../media/image109.png"/><Relationship Id="rId21" Type="http://schemas.openxmlformats.org/officeDocument/2006/relationships/image" Target="../media/image127.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jpg"/><Relationship Id="rId25" Type="http://schemas.openxmlformats.org/officeDocument/2006/relationships/image" Target="../media/image131.png"/><Relationship Id="rId2" Type="http://schemas.openxmlformats.org/officeDocument/2006/relationships/image" Target="../media/image108.jpg"/><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117.png"/><Relationship Id="rId24" Type="http://schemas.openxmlformats.org/officeDocument/2006/relationships/image" Target="../media/image130.png"/><Relationship Id="rId5" Type="http://schemas.openxmlformats.org/officeDocument/2006/relationships/image" Target="../media/image111.png"/><Relationship Id="rId15" Type="http://schemas.openxmlformats.org/officeDocument/2006/relationships/image" Target="../media/image121.png"/><Relationship Id="rId23" Type="http://schemas.openxmlformats.org/officeDocument/2006/relationships/image" Target="../media/image129.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 Id="rId22" Type="http://schemas.openxmlformats.org/officeDocument/2006/relationships/image" Target="../media/image128.png"/><Relationship Id="rId27" Type="http://schemas.openxmlformats.org/officeDocument/2006/relationships/image" Target="../media/image133.png"/></Relationships>
</file>

<file path=ppt/slides/_rels/slide89.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star.nesdis.noaa.gov/GOESCal/index.php"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image" Target="../media/image137.png"/><Relationship Id="rId21" Type="http://schemas.openxmlformats.org/officeDocument/2006/relationships/image" Target="../media/image155.pn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image" Target="../media/image136.png"/><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24" Type="http://schemas.openxmlformats.org/officeDocument/2006/relationships/image" Target="../media/image158.png"/><Relationship Id="rId5" Type="http://schemas.openxmlformats.org/officeDocument/2006/relationships/image" Target="../media/image139.png"/><Relationship Id="rId15" Type="http://schemas.openxmlformats.org/officeDocument/2006/relationships/image" Target="../media/image149.png"/><Relationship Id="rId23" Type="http://schemas.openxmlformats.org/officeDocument/2006/relationships/image" Target="../media/image157.png"/><Relationship Id="rId10" Type="http://schemas.openxmlformats.org/officeDocument/2006/relationships/image" Target="../media/image144.png"/><Relationship Id="rId19" Type="http://schemas.openxmlformats.org/officeDocument/2006/relationships/image" Target="../media/image153.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 Id="rId22" Type="http://schemas.openxmlformats.org/officeDocument/2006/relationships/image" Target="../media/image156.png"/></Relationships>
</file>

<file path=ppt/slides/_rels/slide9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164.png"/><Relationship Id="rId4" Type="http://schemas.openxmlformats.org/officeDocument/2006/relationships/image" Target="../media/image163.png"/></Relationships>
</file>

<file path=ppt/slides/_rels/slide9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png"/><Relationship Id="rId4" Type="http://schemas.openxmlformats.org/officeDocument/2006/relationships/image" Target="../media/image167.png"/></Relationships>
</file>

<file path=ppt/slides/_rels/slide9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72.png"/></Relationships>
</file>

<file path=ppt/slides/_rels/slide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5" Type="http://schemas.openxmlformats.org/officeDocument/2006/relationships/image" Target="../media/image176.png"/><Relationship Id="rId4" Type="http://schemas.openxmlformats.org/officeDocument/2006/relationships/image" Target="../media/image1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Welcome to GOES-17 OTRR</a:t>
            </a:r>
            <a:endParaRPr lang="en-US" dirty="0"/>
          </a:p>
        </p:txBody>
      </p:sp>
      <p:pic>
        <p:nvPicPr>
          <p:cNvPr id="2" name="Picture 1"/>
          <p:cNvPicPr>
            <a:picLocks noChangeAspect="1"/>
          </p:cNvPicPr>
          <p:nvPr/>
        </p:nvPicPr>
        <p:blipFill>
          <a:blip r:embed="rId2"/>
          <a:stretch>
            <a:fillRect/>
          </a:stretch>
        </p:blipFill>
        <p:spPr>
          <a:xfrm>
            <a:off x="217284" y="817563"/>
            <a:ext cx="8647938" cy="5768107"/>
          </a:xfrm>
          <a:prstGeom prst="rect">
            <a:avLst/>
          </a:prstGeom>
        </p:spPr>
      </p:pic>
      <p:sp>
        <p:nvSpPr>
          <p:cNvPr id="7" name="Title 1"/>
          <p:cNvSpPr txBox="1">
            <a:spLocks/>
          </p:cNvSpPr>
          <p:nvPr/>
        </p:nvSpPr>
        <p:spPr>
          <a:xfrm>
            <a:off x="457200" y="1943100"/>
            <a:ext cx="8229600" cy="1066799"/>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200" dirty="0" smtClean="0">
                <a:solidFill>
                  <a:srgbClr val="FFFF00"/>
                </a:solidFill>
              </a:rPr>
              <a:t>Peer Stakeholder-Product Validation Review (PS-PVR) for the</a:t>
            </a:r>
            <a:br>
              <a:rPr lang="en-US" sz="2200" dirty="0" smtClean="0">
                <a:solidFill>
                  <a:srgbClr val="FFFF00"/>
                </a:solidFill>
              </a:rPr>
            </a:br>
            <a:r>
              <a:rPr lang="en-US" sz="2200" dirty="0" smtClean="0">
                <a:solidFill>
                  <a:srgbClr val="FFFF00"/>
                </a:solidFill>
              </a:rPr>
              <a:t/>
            </a:r>
            <a:br>
              <a:rPr lang="en-US" sz="2200" dirty="0" smtClean="0">
                <a:solidFill>
                  <a:srgbClr val="FFFF00"/>
                </a:solidFill>
              </a:rPr>
            </a:br>
            <a:r>
              <a:rPr lang="en-US" sz="2700" b="1" dirty="0" smtClean="0">
                <a:solidFill>
                  <a:srgbClr val="FFFF00"/>
                </a:solidFill>
              </a:rPr>
              <a:t>Full Validation Maturity of GOES-17 ABI L1b Products</a:t>
            </a:r>
            <a:endParaRPr lang="en-US" sz="6700" b="1" dirty="0">
              <a:solidFill>
                <a:srgbClr val="FFFF00"/>
              </a:solidFill>
            </a:endParaRPr>
          </a:p>
        </p:txBody>
      </p:sp>
      <p:sp>
        <p:nvSpPr>
          <p:cNvPr id="8" name="Subtitle 2"/>
          <p:cNvSpPr>
            <a:spLocks noGrp="1"/>
          </p:cNvSpPr>
          <p:nvPr>
            <p:ph type="subTitle" idx="1"/>
          </p:nvPr>
        </p:nvSpPr>
        <p:spPr>
          <a:xfrm>
            <a:off x="468086" y="5981700"/>
            <a:ext cx="8229600" cy="457200"/>
          </a:xfrm>
        </p:spPr>
        <p:txBody>
          <a:bodyPr>
            <a:normAutofit/>
          </a:bodyPr>
          <a:lstStyle/>
          <a:p>
            <a:r>
              <a:rPr lang="en-US" sz="2300" dirty="0">
                <a:solidFill>
                  <a:srgbClr val="FFFF00"/>
                </a:solidFill>
              </a:rPr>
              <a:t>GOES-R Calibration Working </a:t>
            </a:r>
            <a:r>
              <a:rPr lang="en-US" sz="2300" dirty="0" smtClean="0">
                <a:solidFill>
                  <a:srgbClr val="FFFF00"/>
                </a:solidFill>
              </a:rPr>
              <a:t>Group, 12 February 2020</a:t>
            </a:r>
            <a:endParaRPr lang="en-US" sz="2300" dirty="0">
              <a:solidFill>
                <a:srgbClr val="FFFF00"/>
              </a:solidFill>
            </a:endParaRPr>
          </a:p>
        </p:txBody>
      </p:sp>
    </p:spTree>
    <p:extLst>
      <p:ext uri="{BB962C8B-B14F-4D97-AF65-F5344CB8AC3E}">
        <p14:creationId xmlns:p14="http://schemas.microsoft.com/office/powerpoint/2010/main" val="3775435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81100" y="2800350"/>
            <a:ext cx="7391400" cy="1200150"/>
          </a:xfrm>
          <a:prstGeom prst="rect">
            <a:avLst/>
          </a:prstGeom>
          <a:solidFill>
            <a:srgbClr val="CCFF99"/>
          </a:solidFill>
        </p:spPr>
        <p:txBody>
          <a:bodyPr wrap="square" rtlCol="0">
            <a:spAutoFit/>
          </a:bodyPr>
          <a:lstStyle/>
          <a:p>
            <a:endParaRPr lang="en-US" dirty="0"/>
          </a:p>
        </p:txBody>
      </p:sp>
      <p:graphicFrame>
        <p:nvGraphicFramePr>
          <p:cNvPr id="9" name="Chart 8"/>
          <p:cNvGraphicFramePr>
            <a:graphicFrameLocks/>
          </p:cNvGraphicFramePr>
          <p:nvPr>
            <p:extLst>
              <p:ext uri="{D42A27DB-BD31-4B8C-83A1-F6EECF244321}">
                <p14:modId xmlns:p14="http://schemas.microsoft.com/office/powerpoint/2010/main" val="3163429813"/>
              </p:ext>
            </p:extLst>
          </p:nvPr>
        </p:nvGraphicFramePr>
        <p:xfrm>
          <a:off x="457200" y="1143000"/>
          <a:ext cx="8229600" cy="40767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1181100" y="228600"/>
            <a:ext cx="6819900" cy="685800"/>
          </a:xfrm>
        </p:spPr>
        <p:txBody>
          <a:bodyPr>
            <a:noAutofit/>
          </a:bodyPr>
          <a:lstStyle/>
          <a:p>
            <a:r>
              <a:rPr lang="en-US" sz="2800" b="1" dirty="0" smtClean="0"/>
              <a:t>VNIR Accuracy</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10</a:t>
            </a:fld>
            <a:endParaRPr lang="en-US" dirty="0"/>
          </a:p>
        </p:txBody>
      </p:sp>
      <p:sp>
        <p:nvSpPr>
          <p:cNvPr id="8" name="TextBox 7"/>
          <p:cNvSpPr txBox="1"/>
          <p:nvPr/>
        </p:nvSpPr>
        <p:spPr>
          <a:xfrm>
            <a:off x="933450" y="5316719"/>
            <a:ext cx="7315200"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smtClean="0"/>
              <a:t>Channel 2 correction.</a:t>
            </a:r>
          </a:p>
          <a:p>
            <a:pPr marL="285750" indent="-285750" algn="ctr">
              <a:buFont typeface="Arial" panose="020B0604020202020204" pitchFamily="34" charset="0"/>
              <a:buChar char="•"/>
            </a:pPr>
            <a:r>
              <a:rPr lang="en-US" dirty="0" smtClean="0"/>
              <a:t>SCT space count latch up.</a:t>
            </a:r>
          </a:p>
        </p:txBody>
      </p:sp>
    </p:spTree>
    <p:extLst>
      <p:ext uri="{BB962C8B-B14F-4D97-AF65-F5344CB8AC3E}">
        <p14:creationId xmlns:p14="http://schemas.microsoft.com/office/powerpoint/2010/main" val="27327551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a:bodyPr>
          <a:lstStyle/>
          <a:p>
            <a:r>
              <a:rPr lang="en-US" dirty="0" smtClean="0"/>
              <a:t>Other Consequences of Unstable FPM Temperature – VNIR Gain</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100</a:t>
            </a:fld>
            <a:endParaRPr lang="en-US" dirty="0"/>
          </a:p>
        </p:txBody>
      </p:sp>
    </p:spTree>
    <p:extLst>
      <p:ext uri="{BB962C8B-B14F-4D97-AF65-F5344CB8AC3E}">
        <p14:creationId xmlns:p14="http://schemas.microsoft.com/office/powerpoint/2010/main" val="293181698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22010"/>
            <a:ext cx="8229600" cy="684141"/>
          </a:xfrm>
        </p:spPr>
        <p:txBody>
          <a:bodyPr>
            <a:normAutofit/>
          </a:bodyPr>
          <a:lstStyle/>
          <a:p>
            <a:r>
              <a:rPr lang="en-US" sz="2800" b="1" dirty="0" smtClean="0"/>
              <a:t>VNIR Channels Calibration</a:t>
            </a:r>
            <a:endParaRPr lang="en-US" sz="2800" b="1" dirty="0"/>
          </a:p>
        </p:txBody>
      </p:sp>
      <p:sp>
        <p:nvSpPr>
          <p:cNvPr id="8" name="Rectangle 7"/>
          <p:cNvSpPr/>
          <p:nvPr/>
        </p:nvSpPr>
        <p:spPr>
          <a:xfrm>
            <a:off x="457201" y="5826874"/>
            <a:ext cx="8229600" cy="738664"/>
          </a:xfrm>
          <a:prstGeom prst="rect">
            <a:avLst/>
          </a:prstGeom>
        </p:spPr>
        <p:txBody>
          <a:bodyPr wrap="square">
            <a:spAutoFit/>
          </a:bodyPr>
          <a:lstStyle/>
          <a:p>
            <a:pPr marL="285750" indent="-285750">
              <a:buFont typeface="Wingdings" panose="05000000000000000000" pitchFamily="2" charset="2"/>
              <a:buChar char="Ø"/>
            </a:pPr>
            <a:r>
              <a:rPr lang="en-US" sz="1400" b="1" dirty="0" smtClean="0"/>
              <a:t>Reprocessed G17 solar calibration with CWG in-house package with </a:t>
            </a:r>
            <a:r>
              <a:rPr lang="en-US" sz="1400" b="1" dirty="0"/>
              <a:t>CDRL-80 Rev G and CDLR-79 Rev N</a:t>
            </a:r>
            <a:r>
              <a:rPr lang="en-US" sz="1400" b="1" dirty="0" smtClean="0"/>
              <a:t>.</a:t>
            </a:r>
          </a:p>
          <a:p>
            <a:pPr marL="285750" indent="-285750">
              <a:buFont typeface="Wingdings" panose="05000000000000000000" pitchFamily="2" charset="2"/>
              <a:buChar char="Ø"/>
            </a:pPr>
            <a:r>
              <a:rPr lang="en-US" sz="1400" dirty="0" smtClean="0"/>
              <a:t>Ratio </a:t>
            </a:r>
            <a:r>
              <a:rPr lang="en-US" sz="1400" dirty="0"/>
              <a:t>of </a:t>
            </a:r>
            <a:r>
              <a:rPr lang="en-US" sz="1400" dirty="0" smtClean="0"/>
              <a:t>mean VNIR bands gains </a:t>
            </a:r>
            <a:r>
              <a:rPr lang="en-US" sz="1400" dirty="0"/>
              <a:t>of </a:t>
            </a:r>
            <a:r>
              <a:rPr lang="en-US" sz="1400" dirty="0" smtClean="0"/>
              <a:t>CWG to the prelaunch </a:t>
            </a:r>
            <a:r>
              <a:rPr lang="en-US" sz="1400" dirty="0"/>
              <a:t>for G17 solar </a:t>
            </a:r>
            <a:r>
              <a:rPr lang="en-US" sz="1400" dirty="0" smtClean="0"/>
              <a:t>calibration</a:t>
            </a:r>
            <a:endParaRPr lang="en-US" sz="1400" dirty="0"/>
          </a:p>
          <a:p>
            <a:pPr marL="285750" indent="-285750">
              <a:buFont typeface="Wingdings" panose="05000000000000000000" pitchFamily="2" charset="2"/>
              <a:buChar char="Ø"/>
            </a:pPr>
            <a:r>
              <a:rPr lang="en-US" sz="1400" dirty="0" smtClean="0">
                <a:latin typeface="+mj-lt"/>
              </a:rPr>
              <a:t>Up to ~4% of mean gain variation in B03 (ADR815/888), a similar moderate pattern also found in B02. </a:t>
            </a:r>
          </a:p>
        </p:txBody>
      </p:sp>
      <p:sp>
        <p:nvSpPr>
          <p:cNvPr id="12" name="Rectangle 11"/>
          <p:cNvSpPr/>
          <p:nvPr/>
        </p:nvSpPr>
        <p:spPr>
          <a:xfrm>
            <a:off x="5027231" y="2957713"/>
            <a:ext cx="539564" cy="261610"/>
          </a:xfrm>
          <a:prstGeom prst="rect">
            <a:avLst/>
          </a:prstGeom>
        </p:spPr>
        <p:txBody>
          <a:bodyPr wrap="square">
            <a:spAutoFit/>
          </a:bodyPr>
          <a:lstStyle/>
          <a:p>
            <a:r>
              <a:rPr lang="en-US" sz="1050" b="1" dirty="0" smtClean="0"/>
              <a:t>04.23</a:t>
            </a:r>
            <a:endParaRPr lang="en-US" sz="105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181100"/>
            <a:ext cx="7315200" cy="4646351"/>
          </a:xfrm>
          <a:prstGeom prst="rect">
            <a:avLst/>
          </a:prstGeom>
        </p:spPr>
      </p:pic>
      <p:sp>
        <p:nvSpPr>
          <p:cNvPr id="10" name="Rectangle 9"/>
          <p:cNvSpPr/>
          <p:nvPr/>
        </p:nvSpPr>
        <p:spPr>
          <a:xfrm>
            <a:off x="5820209" y="1449233"/>
            <a:ext cx="2648932" cy="2055043"/>
          </a:xfrm>
          <a:prstGeom prst="rect">
            <a:avLst/>
          </a:prstGeom>
          <a:noFill/>
          <a:ln w="952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101</a:t>
            </a:fld>
            <a:endParaRPr lang="en-US" dirty="0"/>
          </a:p>
        </p:txBody>
      </p:sp>
    </p:spTree>
    <p:extLst>
      <p:ext uri="{BB962C8B-B14F-4D97-AF65-F5344CB8AC3E}">
        <p14:creationId xmlns:p14="http://schemas.microsoft.com/office/powerpoint/2010/main" val="35313734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28587" y="1381601"/>
            <a:ext cx="4102754" cy="4544070"/>
          </a:xfrm>
          <a:prstGeom prst="rect">
            <a:avLst/>
          </a:prstGeom>
        </p:spPr>
      </p:pic>
      <p:graphicFrame>
        <p:nvGraphicFramePr>
          <p:cNvPr id="4" name="Table 3"/>
          <p:cNvGraphicFramePr>
            <a:graphicFrameLocks noGrp="1"/>
          </p:cNvGraphicFramePr>
          <p:nvPr>
            <p:extLst/>
          </p:nvPr>
        </p:nvGraphicFramePr>
        <p:xfrm>
          <a:off x="4348362" y="1836192"/>
          <a:ext cx="4506568" cy="1131124"/>
        </p:xfrm>
        <a:graphic>
          <a:graphicData uri="http://schemas.openxmlformats.org/drawingml/2006/table">
            <a:tbl>
              <a:tblPr firstRow="1" firstCol="1" bandRow="1">
                <a:tableStyleId>{5C22544A-7EE6-4342-B048-85BDC9FD1C3A}</a:tableStyleId>
              </a:tblPr>
              <a:tblGrid>
                <a:gridCol w="798598">
                  <a:extLst>
                    <a:ext uri="{9D8B030D-6E8A-4147-A177-3AD203B41FA5}">
                      <a16:colId xmlns:a16="http://schemas.microsoft.com/office/drawing/2014/main" val="1489970376"/>
                    </a:ext>
                  </a:extLst>
                </a:gridCol>
                <a:gridCol w="617995">
                  <a:extLst>
                    <a:ext uri="{9D8B030D-6E8A-4147-A177-3AD203B41FA5}">
                      <a16:colId xmlns:a16="http://schemas.microsoft.com/office/drawing/2014/main" val="1437944283"/>
                    </a:ext>
                  </a:extLst>
                </a:gridCol>
                <a:gridCol w="617995">
                  <a:extLst>
                    <a:ext uri="{9D8B030D-6E8A-4147-A177-3AD203B41FA5}">
                      <a16:colId xmlns:a16="http://schemas.microsoft.com/office/drawing/2014/main" val="769205272"/>
                    </a:ext>
                  </a:extLst>
                </a:gridCol>
                <a:gridCol w="617995">
                  <a:extLst>
                    <a:ext uri="{9D8B030D-6E8A-4147-A177-3AD203B41FA5}">
                      <a16:colId xmlns:a16="http://schemas.microsoft.com/office/drawing/2014/main" val="574893949"/>
                    </a:ext>
                  </a:extLst>
                </a:gridCol>
                <a:gridCol w="617995">
                  <a:extLst>
                    <a:ext uri="{9D8B030D-6E8A-4147-A177-3AD203B41FA5}">
                      <a16:colId xmlns:a16="http://schemas.microsoft.com/office/drawing/2014/main" val="3882637867"/>
                    </a:ext>
                  </a:extLst>
                </a:gridCol>
                <a:gridCol w="617995">
                  <a:extLst>
                    <a:ext uri="{9D8B030D-6E8A-4147-A177-3AD203B41FA5}">
                      <a16:colId xmlns:a16="http://schemas.microsoft.com/office/drawing/2014/main" val="375224341"/>
                    </a:ext>
                  </a:extLst>
                </a:gridCol>
                <a:gridCol w="617995">
                  <a:extLst>
                    <a:ext uri="{9D8B030D-6E8A-4147-A177-3AD203B41FA5}">
                      <a16:colId xmlns:a16="http://schemas.microsoft.com/office/drawing/2014/main" val="3432743853"/>
                    </a:ext>
                  </a:extLst>
                </a:gridCol>
              </a:tblGrid>
              <a:tr h="282781">
                <a:tc>
                  <a:txBody>
                    <a:bodyPr/>
                    <a:lstStyle/>
                    <a:p>
                      <a:pPr marL="0" marR="0" algn="ctr">
                        <a:spcBef>
                          <a:spcPts val="0"/>
                        </a:spcBef>
                        <a:spcAft>
                          <a:spcPts val="0"/>
                        </a:spcAft>
                      </a:pPr>
                      <a:r>
                        <a:rPr lang="en-US" sz="1000" dirty="0">
                          <a:effectLst/>
                        </a:rPr>
                        <a:t>Bands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048008862"/>
                  </a:ext>
                </a:extLst>
              </a:tr>
              <a:tr h="282781">
                <a:tc>
                  <a:txBody>
                    <a:bodyPr/>
                    <a:lstStyle/>
                    <a:p>
                      <a:pPr marL="0" marR="0" algn="ctr">
                        <a:spcBef>
                          <a:spcPts val="0"/>
                        </a:spcBef>
                        <a:spcAft>
                          <a:spcPts val="0"/>
                        </a:spcAft>
                      </a:pPr>
                      <a:r>
                        <a:rPr lang="en-US" sz="1000" dirty="0">
                          <a:solidFill>
                            <a:schemeClr val="tx1"/>
                          </a:solidFill>
                          <a:effectLst/>
                        </a:rPr>
                        <a:t>Slope</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-0.012</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-0.104</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-0.274</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0.099</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-0.006</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0.055</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273395032"/>
                  </a:ext>
                </a:extLst>
              </a:tr>
              <a:tr h="282781">
                <a:tc>
                  <a:txBody>
                    <a:bodyPr/>
                    <a:lstStyle/>
                    <a:p>
                      <a:pPr marL="0" marR="0" algn="ctr">
                        <a:spcBef>
                          <a:spcPts val="0"/>
                        </a:spcBef>
                        <a:spcAft>
                          <a:spcPts val="0"/>
                        </a:spcAft>
                      </a:pPr>
                      <a:r>
                        <a:rPr lang="en-US" sz="1000">
                          <a:effectLst/>
                        </a:rPr>
                        <a:t>Uncertainty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0.00983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0.01062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0.00943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0.00816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0.00819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0.00981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654863437"/>
                  </a:ext>
                </a:extLst>
              </a:tr>
              <a:tr h="282781">
                <a:tc>
                  <a:txBody>
                    <a:bodyPr/>
                    <a:lstStyle/>
                    <a:p>
                      <a:pPr marL="0" marR="0" algn="ctr">
                        <a:spcBef>
                          <a:spcPts val="0"/>
                        </a:spcBef>
                        <a:spcAft>
                          <a:spcPts val="0"/>
                        </a:spcAft>
                      </a:pPr>
                      <a:r>
                        <a:rPr lang="en-US" sz="1000" dirty="0">
                          <a:effectLst/>
                        </a:rPr>
                        <a:t>Correlation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-0.15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-0.79</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-0.97</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0.85</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0.59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549969342"/>
                  </a:ext>
                </a:extLst>
              </a:tr>
            </a:tbl>
          </a:graphicData>
        </a:graphic>
      </p:graphicFrame>
      <p:sp>
        <p:nvSpPr>
          <p:cNvPr id="5" name="Rectangle 1"/>
          <p:cNvSpPr>
            <a:spLocks noChangeArrowheads="1"/>
          </p:cNvSpPr>
          <p:nvPr/>
        </p:nvSpPr>
        <p:spPr bwMode="auto">
          <a:xfrm>
            <a:off x="4348362" y="1341665"/>
            <a:ext cx="45527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dirty="0">
                <a:latin typeface="Arial" panose="020B0604020202020204" pitchFamily="34" charset="0"/>
                <a:ea typeface="Times New Roman" panose="02020603050405020304" pitchFamily="18" charset="0"/>
              </a:rPr>
              <a:t>T</a:t>
            </a:r>
            <a:r>
              <a:rPr lang="en-US" altLang="en-US" sz="900" dirty="0" bmk="">
                <a:latin typeface="Arial" panose="020B0604020202020204" pitchFamily="34" charset="0"/>
                <a:ea typeface="Times New Roman" panose="02020603050405020304" pitchFamily="18" charset="0"/>
              </a:rPr>
              <a:t>able </a:t>
            </a:r>
            <a:r>
              <a:rPr lang="en-US" altLang="en-US" sz="900" dirty="0" smtClean="0">
                <a:latin typeface="Arial" panose="020B0604020202020204" pitchFamily="34" charset="0"/>
                <a:ea typeface="Times New Roman" panose="02020603050405020304" pitchFamily="18" charset="0"/>
              </a:rPr>
              <a:t> </a:t>
            </a:r>
            <a:r>
              <a:rPr lang="en-US" altLang="en-US" sz="900" dirty="0">
                <a:latin typeface="Arial" panose="020B0604020202020204" pitchFamily="34" charset="0"/>
                <a:ea typeface="Times New Roman" panose="02020603050405020304" pitchFamily="18" charset="0"/>
              </a:rPr>
              <a:t>Slopes, uncertainty and correlation from the linear regression of GOES-17 ABI VNIR band gain change and VNIR FPM temperature change between the two consecutive solar calibration events from 07/31/2018 to 06/16/2019. </a:t>
            </a:r>
            <a:endParaRPr lang="en-US" altLang="en-US" sz="1600" dirty="0">
              <a:latin typeface="Arial" panose="020B0604020202020204" pitchFamily="34" charset="0"/>
            </a:endParaRPr>
          </a:p>
        </p:txBody>
      </p:sp>
      <p:sp>
        <p:nvSpPr>
          <p:cNvPr id="6" name="Rectangle 5"/>
          <p:cNvSpPr/>
          <p:nvPr/>
        </p:nvSpPr>
        <p:spPr>
          <a:xfrm>
            <a:off x="-37901" y="6020174"/>
            <a:ext cx="4386263" cy="784830"/>
          </a:xfrm>
          <a:prstGeom prst="rect">
            <a:avLst/>
          </a:prstGeom>
        </p:spPr>
        <p:txBody>
          <a:bodyPr wrap="square">
            <a:spAutoFit/>
          </a:bodyPr>
          <a:lstStyle/>
          <a:p>
            <a:pPr marL="205740" algn="just"/>
            <a:r>
              <a:rPr lang="en-US" sz="900" dirty="0">
                <a:solidFill>
                  <a:srgbClr val="1F497D"/>
                </a:solidFill>
                <a:latin typeface="Times New Roman" panose="02020603050405020304" pitchFamily="18" charset="0"/>
                <a:ea typeface="Times New Roman" panose="02020603050405020304" pitchFamily="18" charset="0"/>
              </a:rPr>
              <a:t>Figure </a:t>
            </a:r>
            <a:r>
              <a:rPr lang="en-US" sz="900" dirty="0" smtClean="0">
                <a:solidFill>
                  <a:srgbClr val="1F497D"/>
                </a:solidFill>
                <a:latin typeface="Times New Roman" panose="02020603050405020304" pitchFamily="18" charset="0"/>
                <a:ea typeface="Times New Roman" panose="02020603050405020304" pitchFamily="18" charset="0"/>
              </a:rPr>
              <a:t>(</a:t>
            </a:r>
            <a:r>
              <a:rPr lang="en-US" sz="900" dirty="0">
                <a:solidFill>
                  <a:srgbClr val="1F497D"/>
                </a:solidFill>
                <a:latin typeface="Times New Roman" panose="02020603050405020304" pitchFamily="18" charset="0"/>
                <a:ea typeface="Times New Roman" panose="02020603050405020304" pitchFamily="18" charset="0"/>
              </a:rPr>
              <a:t>a) GOES-17 ABI VNIR B02 mean gain in blue from CWG in-house reprocessing and VNIR FPM temperature in red. (b) Scatter plotting for B02 mean gain rate vs VNIR FPM temperature rate between the two consecutive solar calibration events with the linear regression fitting. The similar pair plotting for B03 in (c)(d) and for B04 in (e)(f). </a:t>
            </a:r>
            <a:endParaRPr lang="en-US" sz="900" i="1" dirty="0">
              <a:solidFill>
                <a:srgbClr val="1F497D"/>
              </a:solidFill>
              <a:latin typeface="Times New Roman" panose="02020603050405020304" pitchFamily="18" charset="0"/>
              <a:ea typeface="Times New Roman" panose="02020603050405020304" pitchFamily="18" charset="0"/>
            </a:endParaRPr>
          </a:p>
        </p:txBody>
      </p:sp>
      <p:sp>
        <p:nvSpPr>
          <p:cNvPr id="9" name="Rectangle 8"/>
          <p:cNvSpPr/>
          <p:nvPr/>
        </p:nvSpPr>
        <p:spPr>
          <a:xfrm>
            <a:off x="4366398" y="3071807"/>
            <a:ext cx="4643238" cy="2677656"/>
          </a:xfrm>
          <a:prstGeom prst="rect">
            <a:avLst/>
          </a:prstGeom>
        </p:spPr>
        <p:txBody>
          <a:bodyPr wrap="square">
            <a:spAutoFit/>
          </a:bodyPr>
          <a:lstStyle/>
          <a:p>
            <a:pPr marL="285750" indent="-285750">
              <a:buFont typeface="Wingdings" panose="05000000000000000000" pitchFamily="2" charset="2"/>
              <a:buChar char="Ø"/>
            </a:pPr>
            <a:r>
              <a:rPr lang="en-US" sz="1400" dirty="0" smtClean="0"/>
              <a:t>Left : G17 VNIR FPM temperature vs B02/03/04 mean gain  and the scatter plotting of rate of gain change vs FPM change </a:t>
            </a:r>
            <a:r>
              <a:rPr lang="en-US" altLang="en-US" sz="1400" dirty="0" smtClean="0">
                <a:ea typeface="Times New Roman" panose="02020603050405020304" pitchFamily="18" charset="0"/>
              </a:rPr>
              <a:t>between the two consecutive solar calibration events </a:t>
            </a:r>
            <a:endParaRPr lang="en-US" sz="1400" dirty="0" smtClean="0"/>
          </a:p>
          <a:p>
            <a:pPr marL="285750" indent="-285750">
              <a:buFont typeface="Wingdings" panose="05000000000000000000" pitchFamily="2" charset="2"/>
              <a:buChar char="Ø"/>
            </a:pPr>
            <a:r>
              <a:rPr lang="en-US" sz="1400" dirty="0" smtClean="0"/>
              <a:t>Top : </a:t>
            </a:r>
            <a:r>
              <a:rPr lang="en-US" altLang="en-US" sz="1400" dirty="0" smtClean="0">
                <a:ea typeface="Times New Roman" panose="02020603050405020304" pitchFamily="18" charset="0"/>
              </a:rPr>
              <a:t>Slopes</a:t>
            </a:r>
            <a:r>
              <a:rPr lang="en-US" altLang="en-US" sz="1400" dirty="0">
                <a:ea typeface="Times New Roman" panose="02020603050405020304" pitchFamily="18" charset="0"/>
              </a:rPr>
              <a:t>, uncertainty and correlation from the linear regression of GOES-17 ABI VNIR band gain change and VNIR FPM temperature change between the two consecutive solar calibration events from 07/31/2018 to 06/16/2019. </a:t>
            </a:r>
            <a:endParaRPr lang="en-US" altLang="en-US" sz="1400" dirty="0" smtClean="0">
              <a:ea typeface="Times New Roman" panose="02020603050405020304" pitchFamily="18" charset="0"/>
            </a:endParaRPr>
          </a:p>
          <a:p>
            <a:pPr marL="285750" indent="-285750">
              <a:buFont typeface="Wingdings" panose="05000000000000000000" pitchFamily="2" charset="2"/>
              <a:buChar char="Ø"/>
            </a:pPr>
            <a:r>
              <a:rPr lang="en-US" altLang="en-US" sz="1400" dirty="0" smtClean="0">
                <a:ea typeface="Times New Roman" panose="02020603050405020304" pitchFamily="18" charset="0"/>
              </a:rPr>
              <a:t>Anti-correlation in B03/02 and positive correlation in B04. </a:t>
            </a:r>
          </a:p>
          <a:p>
            <a:pPr marL="285750" indent="-285750">
              <a:buFont typeface="Wingdings" panose="05000000000000000000" pitchFamily="2" charset="2"/>
              <a:buChar char="Ø"/>
            </a:pPr>
            <a:r>
              <a:rPr lang="en-US" sz="1400" dirty="0" smtClean="0"/>
              <a:t>Generally, VNIR FPM temperature change caused about ~0.27%/1k of gain change in B03 and 0.1% /1k in B02/B04</a:t>
            </a:r>
          </a:p>
        </p:txBody>
      </p:sp>
      <p:sp>
        <p:nvSpPr>
          <p:cNvPr id="7" name="Title 1"/>
          <p:cNvSpPr txBox="1">
            <a:spLocks/>
          </p:cNvSpPr>
          <p:nvPr/>
        </p:nvSpPr>
        <p:spPr>
          <a:xfrm>
            <a:off x="1143000" y="226652"/>
            <a:ext cx="6629400" cy="709399"/>
          </a:xfrm>
          <a:prstGeom prst="rect">
            <a:avLst/>
          </a:prstGeom>
        </p:spPr>
        <p:txBody>
          <a:bodyPr vert="horz" lIns="91440" tIns="45720" rIns="91440" bIns="45720" rtlCol="0" anchor="ctr">
            <a:noAutofit/>
          </a:bodyPr>
          <a:lstStyle>
            <a:lvl1pPr algn="ctr" defTabSz="487670" rtl="0" eaLnBrk="1" latinLnBrk="0" hangingPunct="1">
              <a:spcBef>
                <a:spcPct val="0"/>
              </a:spcBef>
              <a:buNone/>
              <a:defRPr sz="4692" kern="1200">
                <a:solidFill>
                  <a:schemeClr val="tx1"/>
                </a:solidFill>
                <a:latin typeface="+mj-lt"/>
                <a:ea typeface="+mj-ea"/>
                <a:cs typeface="+mj-cs"/>
              </a:defRPr>
            </a:lvl1pPr>
          </a:lstStyle>
          <a:p>
            <a:r>
              <a:rPr lang="en-US" sz="2400" b="1" dirty="0" smtClean="0"/>
              <a:t>VNIR FPM Temperature And Gain Also Fluctuate</a:t>
            </a:r>
            <a:endParaRPr lang="en-US" sz="2400" b="1" dirty="0"/>
          </a:p>
        </p:txBody>
      </p:sp>
      <p:sp>
        <p:nvSpPr>
          <p:cNvPr id="2" name="Rectangle 1"/>
          <p:cNvSpPr/>
          <p:nvPr/>
        </p:nvSpPr>
        <p:spPr>
          <a:xfrm>
            <a:off x="0" y="2823882"/>
            <a:ext cx="4348362" cy="158675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562600" y="5749463"/>
            <a:ext cx="3338512" cy="923330"/>
          </a:xfrm>
          <a:prstGeom prst="rect">
            <a:avLst/>
          </a:prstGeom>
          <a:noFill/>
        </p:spPr>
        <p:txBody>
          <a:bodyPr wrap="square" rtlCol="0">
            <a:spAutoFit/>
          </a:bodyPr>
          <a:lstStyle/>
          <a:p>
            <a:r>
              <a:rPr lang="en-US" dirty="0" smtClean="0"/>
              <a:t>Mitigation: </a:t>
            </a:r>
          </a:p>
          <a:p>
            <a:pPr marL="285750" indent="-285750">
              <a:buFont typeface="Arial" panose="020B0604020202020204" pitchFamily="34" charset="0"/>
              <a:buChar char="•"/>
            </a:pPr>
            <a:r>
              <a:rPr lang="en-US" dirty="0" smtClean="0"/>
              <a:t>Disable automated update </a:t>
            </a:r>
          </a:p>
          <a:p>
            <a:pPr marL="285750" indent="-285750">
              <a:buFont typeface="Arial" panose="020B0604020202020204" pitchFamily="34" charset="0"/>
              <a:buChar char="•"/>
            </a:pPr>
            <a:r>
              <a:rPr lang="en-US" dirty="0" smtClean="0"/>
              <a:t>Enable Bring-Your-Own-Gain.</a:t>
            </a:r>
            <a:endParaRPr lang="en-US" dirty="0"/>
          </a:p>
        </p:txBody>
      </p:sp>
    </p:spTree>
    <p:extLst>
      <p:ext uri="{BB962C8B-B14F-4D97-AF65-F5344CB8AC3E}">
        <p14:creationId xmlns:p14="http://schemas.microsoft.com/office/powerpoint/2010/main" val="20291017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a:bodyPr>
          <a:lstStyle/>
          <a:p>
            <a:r>
              <a:rPr lang="en-US" dirty="0" smtClean="0"/>
              <a:t>Other Consequences of Unstable FPM Temperature – SRF</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103</a:t>
            </a:fld>
            <a:endParaRPr lang="en-US" dirty="0"/>
          </a:p>
        </p:txBody>
      </p:sp>
    </p:spTree>
    <p:extLst>
      <p:ext uri="{BB962C8B-B14F-4D97-AF65-F5344CB8AC3E}">
        <p14:creationId xmlns:p14="http://schemas.microsoft.com/office/powerpoint/2010/main" val="177228849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ITE Test Results</a:t>
            </a:r>
            <a:endParaRPr lang="en-US"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104</a:t>
            </a:fld>
            <a:endParaRPr lang="en-US">
              <a:solidFill>
                <a:prstClr val="black">
                  <a:tint val="75000"/>
                </a:prstClr>
              </a:solidFill>
            </a:endParaRPr>
          </a:p>
        </p:txBody>
      </p:sp>
      <p:graphicFrame>
        <p:nvGraphicFramePr>
          <p:cNvPr id="5" name="Chart 4"/>
          <p:cNvGraphicFramePr>
            <a:graphicFrameLocks/>
          </p:cNvGraphicFramePr>
          <p:nvPr>
            <p:extLst/>
          </p:nvPr>
        </p:nvGraphicFramePr>
        <p:xfrm>
          <a:off x="1021245" y="2228436"/>
          <a:ext cx="6286500" cy="3752850"/>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581025" y="1144518"/>
            <a:ext cx="7981950" cy="885825"/>
          </a:xfrm>
          <a:prstGeom prst="rect">
            <a:avLst/>
          </a:prstGeom>
        </p:spPr>
      </p:pic>
      <p:sp>
        <p:nvSpPr>
          <p:cNvPr id="10" name="TextBox 9"/>
          <p:cNvSpPr txBox="1"/>
          <p:nvPr/>
        </p:nvSpPr>
        <p:spPr>
          <a:xfrm>
            <a:off x="630098" y="6169582"/>
            <a:ext cx="7932877" cy="369332"/>
          </a:xfrm>
          <a:prstGeom prst="rect">
            <a:avLst/>
          </a:prstGeom>
          <a:noFill/>
        </p:spPr>
        <p:txBody>
          <a:bodyPr wrap="none" rtlCol="0">
            <a:spAutoFit/>
          </a:bodyPr>
          <a:lstStyle/>
          <a:p>
            <a:r>
              <a:rPr lang="en-US" b="1" dirty="0" smtClean="0"/>
              <a:t>The ITE output radiance/gain agree very well with the previous simulation results</a:t>
            </a:r>
          </a:p>
        </p:txBody>
      </p:sp>
      <p:sp>
        <p:nvSpPr>
          <p:cNvPr id="3" name="TextBox 2"/>
          <p:cNvSpPr txBox="1"/>
          <p:nvPr/>
        </p:nvSpPr>
        <p:spPr>
          <a:xfrm>
            <a:off x="4152900" y="2781300"/>
            <a:ext cx="4533900" cy="923330"/>
          </a:xfrm>
          <a:prstGeom prst="rect">
            <a:avLst/>
          </a:prstGeom>
          <a:noFill/>
        </p:spPr>
        <p:txBody>
          <a:bodyPr wrap="square" rtlCol="0">
            <a:spAutoFit/>
          </a:bodyPr>
          <a:lstStyle/>
          <a:p>
            <a:r>
              <a:rPr lang="en-US" dirty="0" smtClean="0"/>
              <a:t>Spectral Response Function (SRF) was measured for </a:t>
            </a:r>
            <a:r>
              <a:rPr lang="en-US" b="1" dirty="0" smtClean="0">
                <a:solidFill>
                  <a:srgbClr val="FF0000"/>
                </a:solidFill>
              </a:rPr>
              <a:t>60K</a:t>
            </a:r>
            <a:r>
              <a:rPr lang="en-US" dirty="0" smtClean="0"/>
              <a:t> prelaunch.</a:t>
            </a:r>
          </a:p>
          <a:p>
            <a:r>
              <a:rPr lang="en-US" dirty="0" smtClean="0"/>
              <a:t>GOES-17 ABI operates at </a:t>
            </a:r>
            <a:r>
              <a:rPr lang="en-US" b="1" dirty="0" smtClean="0">
                <a:solidFill>
                  <a:srgbClr val="FF0000"/>
                </a:solidFill>
              </a:rPr>
              <a:t>81K</a:t>
            </a:r>
            <a:r>
              <a:rPr lang="en-US" dirty="0" smtClean="0"/>
              <a:t> when stable.</a:t>
            </a:r>
            <a:endParaRPr lang="en-US" dirty="0"/>
          </a:p>
        </p:txBody>
      </p:sp>
      <p:sp>
        <p:nvSpPr>
          <p:cNvPr id="15" name="Oval 14"/>
          <p:cNvSpPr/>
          <p:nvPr/>
        </p:nvSpPr>
        <p:spPr>
          <a:xfrm>
            <a:off x="1600200" y="1178357"/>
            <a:ext cx="381000" cy="8028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49090135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955" y="251483"/>
            <a:ext cx="7331825" cy="685801"/>
          </a:xfrm>
        </p:spPr>
        <p:txBody>
          <a:bodyPr>
            <a:noAutofit/>
          </a:bodyPr>
          <a:lstStyle/>
          <a:p>
            <a:r>
              <a:rPr lang="en-US" sz="3200" dirty="0" smtClean="0"/>
              <a:t>Updated SRF@81K Improved Accuracy</a:t>
            </a:r>
            <a:endParaRPr lang="en-US" sz="3200"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105</a:t>
            </a:fld>
            <a:endParaRPr lang="en-US" dirty="0">
              <a:solidFill>
                <a:prstClr val="black">
                  <a:tint val="75000"/>
                </a:prstClr>
              </a:solidFill>
            </a:endParaRPr>
          </a:p>
        </p:txBody>
      </p:sp>
      <p:graphicFrame>
        <p:nvGraphicFramePr>
          <p:cNvPr id="5" name="Chart 4"/>
          <p:cNvGraphicFramePr>
            <a:graphicFrameLocks/>
          </p:cNvGraphicFramePr>
          <p:nvPr>
            <p:extLst/>
          </p:nvPr>
        </p:nvGraphicFramePr>
        <p:xfrm>
          <a:off x="0" y="966158"/>
          <a:ext cx="4528868" cy="2958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4313208" y="887021"/>
          <a:ext cx="4830792" cy="29776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854122" y="4299730"/>
            <a:ext cx="6248314" cy="2062103"/>
          </a:xfrm>
          <a:prstGeom prst="rect">
            <a:avLst/>
          </a:prstGeom>
          <a:noFill/>
        </p:spPr>
        <p:txBody>
          <a:bodyPr wrap="none" rtlCol="0">
            <a:spAutoFit/>
          </a:bodyPr>
          <a:lstStyle/>
          <a:p>
            <a:r>
              <a:rPr lang="en-US" sz="1600" dirty="0" smtClean="0"/>
              <a:t>Improvement in GEO-LEO:  B8, B14, B15 and </a:t>
            </a:r>
            <a:r>
              <a:rPr lang="en-US" sz="1600" b="1" dirty="0" smtClean="0">
                <a:solidFill>
                  <a:srgbClr val="FF0000"/>
                </a:solidFill>
              </a:rPr>
              <a:t>B16</a:t>
            </a:r>
          </a:p>
          <a:p>
            <a:r>
              <a:rPr lang="en-US" sz="1600" dirty="0" smtClean="0"/>
              <a:t>Improvement in G17 vs. G16:  </a:t>
            </a:r>
            <a:r>
              <a:rPr lang="en-US" sz="1600" b="1" dirty="0" smtClean="0">
                <a:solidFill>
                  <a:srgbClr val="FF0000"/>
                </a:solidFill>
              </a:rPr>
              <a:t>B9</a:t>
            </a:r>
            <a:r>
              <a:rPr lang="en-US" sz="1600" dirty="0" smtClean="0"/>
              <a:t>, B11, and </a:t>
            </a:r>
            <a:r>
              <a:rPr lang="en-US" sz="1600" b="1" dirty="0" smtClean="0">
                <a:solidFill>
                  <a:srgbClr val="FF0000"/>
                </a:solidFill>
              </a:rPr>
              <a:t>B16</a:t>
            </a:r>
          </a:p>
          <a:p>
            <a:endParaRPr lang="en-US" sz="1600" dirty="0"/>
          </a:p>
          <a:p>
            <a:r>
              <a:rPr lang="en-US" sz="1600" dirty="0" smtClean="0"/>
              <a:t>Reduced inter-calibration at GEO-LEO &amp; GEO-GEO Inter-Calibration: </a:t>
            </a:r>
            <a:r>
              <a:rPr lang="en-US" sz="1600" b="1" dirty="0" smtClean="0">
                <a:solidFill>
                  <a:srgbClr val="FF0000"/>
                </a:solidFill>
              </a:rPr>
              <a:t>B12</a:t>
            </a:r>
            <a:r>
              <a:rPr lang="en-US" sz="1600" dirty="0" smtClean="0"/>
              <a:t>. </a:t>
            </a:r>
          </a:p>
          <a:p>
            <a:r>
              <a:rPr lang="en-US" sz="1600" dirty="0" smtClean="0"/>
              <a:t>G17-G16:   -0.02 (60K) vs. -0.11 (81K).</a:t>
            </a:r>
          </a:p>
          <a:p>
            <a:r>
              <a:rPr lang="en-US" sz="1600" dirty="0" smtClean="0"/>
              <a:t>GEO-LEO:    -0.12 (60K) vs. -0.21K (81K)</a:t>
            </a:r>
          </a:p>
          <a:p>
            <a:endParaRPr lang="en-US" sz="1600" dirty="0"/>
          </a:p>
          <a:p>
            <a:r>
              <a:rPr lang="en-US" sz="1600" dirty="0" smtClean="0"/>
              <a:t>Changes in the other channels are small (&lt;0.1K</a:t>
            </a:r>
            <a:r>
              <a:rPr lang="en-US" sz="1600" dirty="0" smtClean="0"/>
              <a:t>)</a:t>
            </a:r>
            <a:endParaRPr lang="en-US" sz="1600" dirty="0" smtClean="0"/>
          </a:p>
        </p:txBody>
      </p:sp>
      <p:sp>
        <p:nvSpPr>
          <p:cNvPr id="3" name="TextBox 2"/>
          <p:cNvSpPr txBox="1"/>
          <p:nvPr/>
        </p:nvSpPr>
        <p:spPr>
          <a:xfrm>
            <a:off x="4048025" y="3935880"/>
            <a:ext cx="1860509" cy="369332"/>
          </a:xfrm>
          <a:prstGeom prst="rect">
            <a:avLst/>
          </a:prstGeom>
          <a:noFill/>
        </p:spPr>
        <p:txBody>
          <a:bodyPr wrap="none" rtlCol="0">
            <a:spAutoFit/>
          </a:bodyPr>
          <a:lstStyle/>
          <a:p>
            <a:r>
              <a:rPr lang="en-US" b="1" dirty="0" smtClean="0"/>
              <a:t>Big change in B16</a:t>
            </a:r>
            <a:endParaRPr lang="en-US" b="1" dirty="0"/>
          </a:p>
        </p:txBody>
      </p:sp>
      <p:cxnSp>
        <p:nvCxnSpPr>
          <p:cNvPr id="9" name="Straight Arrow Connector 8"/>
          <p:cNvCxnSpPr/>
          <p:nvPr/>
        </p:nvCxnSpPr>
        <p:spPr>
          <a:xfrm flipV="1">
            <a:off x="5641675" y="2743200"/>
            <a:ext cx="2967487" cy="119268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185250" y="2656936"/>
            <a:ext cx="793030" cy="132673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Date Placeholder 7"/>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64350927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normAutofit/>
          </a:bodyPr>
          <a:lstStyle/>
          <a:p>
            <a:r>
              <a:rPr lang="en-US" dirty="0" smtClean="0"/>
              <a:t>Other Consequences of Unstable FPM Temperature – Latch-Up</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106</a:t>
            </a:fld>
            <a:endParaRPr lang="en-US" dirty="0"/>
          </a:p>
        </p:txBody>
      </p:sp>
    </p:spTree>
    <p:extLst>
      <p:ext uri="{BB962C8B-B14F-4D97-AF65-F5344CB8AC3E}">
        <p14:creationId xmlns:p14="http://schemas.microsoft.com/office/powerpoint/2010/main" val="368806981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Background</a:t>
            </a:r>
            <a:endParaRPr lang="en-US" dirty="0"/>
          </a:p>
        </p:txBody>
      </p:sp>
      <p:sp>
        <p:nvSpPr>
          <p:cNvPr id="3" name="Content Placeholder 2"/>
          <p:cNvSpPr>
            <a:spLocks noGrp="1"/>
          </p:cNvSpPr>
          <p:nvPr>
            <p:ph idx="1"/>
          </p:nvPr>
        </p:nvSpPr>
        <p:spPr/>
        <p:txBody>
          <a:bodyPr>
            <a:normAutofit lnSpcReduction="10000"/>
          </a:bodyPr>
          <a:lstStyle/>
          <a:p>
            <a:r>
              <a:rPr lang="en-US" dirty="0" smtClean="0"/>
              <a:t>Moon can enter ABI’s FOV (“lunar intrusion”) to compromise its space view for calibration.</a:t>
            </a:r>
          </a:p>
          <a:p>
            <a:pPr lvl="1"/>
            <a:r>
              <a:rPr lang="en-US" dirty="0" smtClean="0"/>
              <a:t>Space view to determine the delta-count for ICT view, SCT views, and earth view.</a:t>
            </a:r>
          </a:p>
          <a:p>
            <a:r>
              <a:rPr lang="en-US" dirty="0" smtClean="0"/>
              <a:t>GPA can detect and reject (find the replacement) lunar intrusion, based on the </a:t>
            </a:r>
            <a:r>
              <a:rPr lang="en-US" u="sng" dirty="0" smtClean="0"/>
              <a:t>expected</a:t>
            </a:r>
            <a:r>
              <a:rPr lang="en-US" dirty="0" smtClean="0"/>
              <a:t> count change due to instrument fluctuation and lunar intrusion.</a:t>
            </a:r>
          </a:p>
          <a:p>
            <a:r>
              <a:rPr lang="en-US" dirty="0" smtClean="0"/>
              <a:t>GOES-17 ABI behavior is </a:t>
            </a:r>
            <a:r>
              <a:rPr lang="en-US" u="sng" dirty="0" smtClean="0"/>
              <a:t>unexpected</a:t>
            </a:r>
            <a:r>
              <a:rPr lang="en-US" dirty="0" smtClean="0"/>
              <a:t>.</a:t>
            </a:r>
          </a:p>
          <a:p>
            <a:pPr lvl="1"/>
            <a:r>
              <a:rPr lang="en-US" dirty="0" smtClean="0"/>
              <a:t>Disable the lunar intrusion rejection for ICT &amp; earth view, which caused occasional anomalies.</a:t>
            </a:r>
          </a:p>
          <a:p>
            <a:pPr lvl="1"/>
            <a:r>
              <a:rPr lang="en-US" dirty="0" smtClean="0"/>
              <a:t>Did not disable for SCT views, which caused anomaly until April 2019.</a:t>
            </a:r>
          </a:p>
          <a:p>
            <a:pPr lvl="1"/>
            <a:r>
              <a:rPr lang="en-US" dirty="0" smtClean="0"/>
              <a:t>Improved algorithm has been waiting for implementation.</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107</a:t>
            </a:fld>
            <a:endParaRPr lang="en-US" dirty="0"/>
          </a:p>
        </p:txBody>
      </p:sp>
    </p:spTree>
    <p:extLst>
      <p:ext uri="{BB962C8B-B14F-4D97-AF65-F5344CB8AC3E}">
        <p14:creationId xmlns:p14="http://schemas.microsoft.com/office/powerpoint/2010/main" val="14388168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Earth</a:t>
            </a:r>
            <a:r>
              <a:rPr lang="en-US" sz="4000" dirty="0" smtClean="0"/>
              <a:t> View</a:t>
            </a:r>
            <a:endParaRPr lang="en-US" sz="4000" dirty="0"/>
          </a:p>
        </p:txBody>
      </p:sp>
      <p:sp>
        <p:nvSpPr>
          <p:cNvPr id="3" name="Content Placeholder 2"/>
          <p:cNvSpPr>
            <a:spLocks noGrp="1"/>
          </p:cNvSpPr>
          <p:nvPr>
            <p:ph idx="1"/>
          </p:nvPr>
        </p:nvSpPr>
        <p:spPr>
          <a:xfrm>
            <a:off x="457200" y="1143000"/>
            <a:ext cx="8229600" cy="2057400"/>
          </a:xfrm>
        </p:spPr>
        <p:txBody>
          <a:bodyPr>
            <a:normAutofit fontScale="92500" lnSpcReduction="10000"/>
          </a:bodyPr>
          <a:lstStyle/>
          <a:p>
            <a:r>
              <a:rPr lang="en-US" dirty="0"/>
              <a:t>Investigated the root cause to the streak in G17 B02 image </a:t>
            </a:r>
            <a:r>
              <a:rPr lang="en-US" dirty="0" smtClean="0"/>
              <a:t>(WR7199) at </a:t>
            </a:r>
            <a:r>
              <a:rPr lang="en-US" dirty="0"/>
              <a:t>05:10Z on 06/27/2019</a:t>
            </a:r>
          </a:p>
          <a:p>
            <a:pPr lvl="1"/>
            <a:r>
              <a:rPr lang="en-US" dirty="0"/>
              <a:t>Root cause was the lunar intrusion in the </a:t>
            </a:r>
            <a:r>
              <a:rPr lang="en-US" dirty="0" err="1"/>
              <a:t>spacelook</a:t>
            </a:r>
            <a:r>
              <a:rPr lang="en-US" dirty="0"/>
              <a:t>.  The streak can be observed at the FD/CONUS/MESO images for B02/B07/B16 collected at 05:12Z.</a:t>
            </a:r>
          </a:p>
          <a:p>
            <a:pPr lvl="1"/>
            <a:r>
              <a:rPr lang="en-US" dirty="0" smtClean="0"/>
              <a:t>An </a:t>
            </a:r>
            <a:r>
              <a:rPr lang="en-US" dirty="0"/>
              <a:t>ABI CEL </a:t>
            </a:r>
            <a:r>
              <a:rPr lang="en-US" dirty="0" smtClean="0"/>
              <a:t>as the anomaly online report.</a:t>
            </a:r>
            <a:endParaRPr lang="en-US" dirty="0"/>
          </a:p>
          <a:p>
            <a:endParaRPr lang="en-US"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108</a:t>
            </a:fld>
            <a:endParaRPr lang="en-US">
              <a:solidFill>
                <a:prstClr val="black">
                  <a:tint val="75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608" y="3195596"/>
            <a:ext cx="2190413" cy="21904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034" y="3152834"/>
            <a:ext cx="2275938" cy="2275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5466532"/>
            <a:ext cx="2083235" cy="12499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222" y="5428772"/>
            <a:ext cx="1419491" cy="1336722"/>
          </a:xfrm>
          <a:prstGeom prst="rect">
            <a:avLst/>
          </a:prstGeom>
        </p:spPr>
      </p:pic>
      <p:pic>
        <p:nvPicPr>
          <p:cNvPr id="10" name="Picture 9">
            <a:extLst>
              <a:ext uri="{FF2B5EF4-FFF2-40B4-BE49-F238E27FC236}">
                <a16:creationId xmlns:a16="http://schemas.microsoft.com/office/drawing/2014/main" id="{313279F5-A74A-4108-B48D-13C4F235EE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32" r="19093"/>
          <a:stretch/>
        </p:blipFill>
        <p:spPr>
          <a:xfrm>
            <a:off x="457200" y="3263263"/>
            <a:ext cx="2093396" cy="2114817"/>
          </a:xfrm>
          <a:prstGeom prst="rect">
            <a:avLst/>
          </a:prstGeom>
        </p:spPr>
      </p:pic>
      <p:sp>
        <p:nvSpPr>
          <p:cNvPr id="11" name="TextBox 10"/>
          <p:cNvSpPr txBox="1"/>
          <p:nvPr/>
        </p:nvSpPr>
        <p:spPr>
          <a:xfrm>
            <a:off x="4155057" y="3416538"/>
            <a:ext cx="845103" cy="369332"/>
          </a:xfrm>
          <a:prstGeom prst="rect">
            <a:avLst/>
          </a:prstGeom>
          <a:noFill/>
        </p:spPr>
        <p:txBody>
          <a:bodyPr wrap="none" rtlCol="0">
            <a:spAutoFit/>
          </a:bodyPr>
          <a:lstStyle/>
          <a:p>
            <a:r>
              <a:rPr lang="en-US" b="1" dirty="0" smtClean="0">
                <a:solidFill>
                  <a:srgbClr val="FF0000"/>
                </a:solidFill>
              </a:rPr>
              <a:t>Band 7</a:t>
            </a:r>
            <a:endParaRPr lang="en-US" b="1" dirty="0">
              <a:solidFill>
                <a:srgbClr val="FF0000"/>
              </a:solidFill>
            </a:endParaRPr>
          </a:p>
        </p:txBody>
      </p:sp>
      <p:sp>
        <p:nvSpPr>
          <p:cNvPr id="12" name="TextBox 11"/>
          <p:cNvSpPr txBox="1"/>
          <p:nvPr/>
        </p:nvSpPr>
        <p:spPr>
          <a:xfrm>
            <a:off x="6789395" y="3416538"/>
            <a:ext cx="962123" cy="369332"/>
          </a:xfrm>
          <a:prstGeom prst="rect">
            <a:avLst/>
          </a:prstGeom>
          <a:noFill/>
        </p:spPr>
        <p:txBody>
          <a:bodyPr wrap="none" rtlCol="0">
            <a:spAutoFit/>
          </a:bodyPr>
          <a:lstStyle/>
          <a:p>
            <a:r>
              <a:rPr lang="en-US" b="1" dirty="0" smtClean="0">
                <a:solidFill>
                  <a:srgbClr val="FF0000"/>
                </a:solidFill>
              </a:rPr>
              <a:t>Band 16</a:t>
            </a:r>
            <a:endParaRPr lang="en-US" b="1" dirty="0">
              <a:solidFill>
                <a:srgbClr val="FF0000"/>
              </a:solidFill>
            </a:endParaRPr>
          </a:p>
        </p:txBody>
      </p:sp>
      <p:sp>
        <p:nvSpPr>
          <p:cNvPr id="13" name="TextBox 12"/>
          <p:cNvSpPr txBox="1"/>
          <p:nvPr/>
        </p:nvSpPr>
        <p:spPr>
          <a:xfrm>
            <a:off x="1063930" y="3517182"/>
            <a:ext cx="845103" cy="369332"/>
          </a:xfrm>
          <a:prstGeom prst="rect">
            <a:avLst/>
          </a:prstGeom>
          <a:noFill/>
        </p:spPr>
        <p:txBody>
          <a:bodyPr wrap="none" rtlCol="0">
            <a:spAutoFit/>
          </a:bodyPr>
          <a:lstStyle/>
          <a:p>
            <a:r>
              <a:rPr lang="en-US" b="1" dirty="0" smtClean="0">
                <a:solidFill>
                  <a:srgbClr val="FF0000"/>
                </a:solidFill>
              </a:rPr>
              <a:t>Band 2</a:t>
            </a:r>
            <a:endParaRPr lang="en-US" b="1" dirty="0">
              <a:solidFill>
                <a:srgbClr val="FF0000"/>
              </a:solidFill>
            </a:endParaRPr>
          </a:p>
        </p:txBody>
      </p:sp>
      <p:cxnSp>
        <p:nvCxnSpPr>
          <p:cNvPr id="15" name="Straight Arrow Connector 14"/>
          <p:cNvCxnSpPr/>
          <p:nvPr/>
        </p:nvCxnSpPr>
        <p:spPr>
          <a:xfrm flipH="1">
            <a:off x="2472722" y="3869261"/>
            <a:ext cx="371239"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18336" y="5561638"/>
            <a:ext cx="872290" cy="369332"/>
          </a:xfrm>
          <a:prstGeom prst="rect">
            <a:avLst/>
          </a:prstGeom>
          <a:noFill/>
        </p:spPr>
        <p:txBody>
          <a:bodyPr wrap="none" rtlCol="0">
            <a:spAutoFit/>
          </a:bodyPr>
          <a:lstStyle/>
          <a:p>
            <a:r>
              <a:rPr lang="en-US" b="1" dirty="0" smtClean="0">
                <a:solidFill>
                  <a:srgbClr val="FF0000"/>
                </a:solidFill>
              </a:rPr>
              <a:t>CONUS</a:t>
            </a:r>
            <a:endParaRPr lang="en-US" b="1" dirty="0">
              <a:solidFill>
                <a:srgbClr val="FF0000"/>
              </a:solidFill>
            </a:endParaRPr>
          </a:p>
        </p:txBody>
      </p:sp>
      <p:sp>
        <p:nvSpPr>
          <p:cNvPr id="18" name="TextBox 17"/>
          <p:cNvSpPr txBox="1"/>
          <p:nvPr/>
        </p:nvSpPr>
        <p:spPr>
          <a:xfrm>
            <a:off x="7782415" y="5952338"/>
            <a:ext cx="761106" cy="369332"/>
          </a:xfrm>
          <a:prstGeom prst="rect">
            <a:avLst/>
          </a:prstGeom>
          <a:noFill/>
        </p:spPr>
        <p:txBody>
          <a:bodyPr wrap="none" rtlCol="0">
            <a:spAutoFit/>
          </a:bodyPr>
          <a:lstStyle/>
          <a:p>
            <a:r>
              <a:rPr lang="en-US" b="1" dirty="0" smtClean="0">
                <a:solidFill>
                  <a:srgbClr val="FF0000"/>
                </a:solidFill>
              </a:rPr>
              <a:t>MESO</a:t>
            </a:r>
            <a:endParaRPr lang="en-US" b="1" dirty="0">
              <a:solidFill>
                <a:srgbClr val="FF0000"/>
              </a:solidFill>
            </a:endParaRPr>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14" name="Footer Placeholder 13"/>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0162210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892" y="1524000"/>
            <a:ext cx="6076950" cy="3724275"/>
          </a:xfrm>
          <a:prstGeom prst="rect">
            <a:avLst/>
          </a:prstGeom>
        </p:spPr>
      </p:pic>
      <p:sp>
        <p:nvSpPr>
          <p:cNvPr id="8" name="TextBox 7"/>
          <p:cNvSpPr txBox="1"/>
          <p:nvPr/>
        </p:nvSpPr>
        <p:spPr>
          <a:xfrm>
            <a:off x="457201" y="5566809"/>
            <a:ext cx="8229600" cy="707886"/>
          </a:xfrm>
          <a:prstGeom prst="rect">
            <a:avLst/>
          </a:prstGeom>
          <a:noFill/>
        </p:spPr>
        <p:txBody>
          <a:bodyPr wrap="square" rtlCol="0">
            <a:spAutoFit/>
          </a:bodyPr>
          <a:lstStyle/>
          <a:p>
            <a:pPr algn="ctr"/>
            <a:r>
              <a:rPr lang="en-US" sz="2000" dirty="0" smtClean="0"/>
              <a:t>Compromise one (or two) swath for one or a few channels.</a:t>
            </a:r>
          </a:p>
          <a:p>
            <a:pPr algn="ctr"/>
            <a:r>
              <a:rPr lang="en-US" sz="2000" dirty="0" smtClean="0"/>
              <a:t>Wait for the implementation of new algorithm.</a:t>
            </a:r>
            <a:endParaRPr lang="en-US" sz="2000" dirty="0"/>
          </a:p>
        </p:txBody>
      </p:sp>
      <p:cxnSp>
        <p:nvCxnSpPr>
          <p:cNvPr id="5" name="Straight Arrow Connector 4"/>
          <p:cNvCxnSpPr>
            <a:stCxn id="6" idx="3"/>
          </p:cNvCxnSpPr>
          <p:nvPr/>
        </p:nvCxnSpPr>
        <p:spPr>
          <a:xfrm>
            <a:off x="1350096" y="2047882"/>
            <a:ext cx="485347" cy="5198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0514" y="1447717"/>
            <a:ext cx="1249582" cy="1200329"/>
          </a:xfrm>
          <a:prstGeom prst="rect">
            <a:avLst/>
          </a:prstGeom>
          <a:noFill/>
        </p:spPr>
        <p:txBody>
          <a:bodyPr wrap="square" rtlCol="0">
            <a:spAutoFit/>
          </a:bodyPr>
          <a:lstStyle/>
          <a:p>
            <a:r>
              <a:rPr lang="en-US" dirty="0" smtClean="0">
                <a:solidFill>
                  <a:srgbClr val="FF0000"/>
                </a:solidFill>
              </a:rPr>
              <a:t>Space-look contaminated at these two swaths</a:t>
            </a:r>
            <a:endParaRPr lang="en-US" dirty="0">
              <a:solidFill>
                <a:srgbClr val="FF0000"/>
              </a:solidFill>
            </a:endParaRPr>
          </a:p>
        </p:txBody>
      </p:sp>
      <p:cxnSp>
        <p:nvCxnSpPr>
          <p:cNvPr id="11" name="Straight Arrow Connector 10"/>
          <p:cNvCxnSpPr>
            <a:stCxn id="6" idx="2"/>
          </p:cNvCxnSpPr>
          <p:nvPr/>
        </p:nvCxnSpPr>
        <p:spPr>
          <a:xfrm>
            <a:off x="725305" y="2648046"/>
            <a:ext cx="1027295" cy="530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400800" y="4838700"/>
            <a:ext cx="1412566" cy="246221"/>
          </a:xfrm>
          <a:prstGeom prst="rect">
            <a:avLst/>
          </a:prstGeom>
          <a:noFill/>
        </p:spPr>
        <p:txBody>
          <a:bodyPr wrap="none" rtlCol="0">
            <a:spAutoFit/>
          </a:bodyPr>
          <a:lstStyle/>
          <a:p>
            <a:r>
              <a:rPr lang="en-US" sz="1000" dirty="0" smtClean="0">
                <a:solidFill>
                  <a:schemeClr val="bg1"/>
                </a:solidFill>
              </a:rPr>
              <a:t>Image by RAMMB/CIRA</a:t>
            </a:r>
            <a:endParaRPr lang="en-US" sz="1000" dirty="0">
              <a:solidFill>
                <a:schemeClr val="bg1"/>
              </a:solidFill>
            </a:endParaRPr>
          </a:p>
        </p:txBody>
      </p:sp>
      <p:sp>
        <p:nvSpPr>
          <p:cNvPr id="10"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Earth</a:t>
            </a:r>
            <a:r>
              <a:rPr lang="en-US" sz="4000" dirty="0" smtClean="0"/>
              <a:t> View</a:t>
            </a:r>
            <a:endParaRPr lang="en-US" sz="4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9" name="Slide Number Placeholder 8"/>
          <p:cNvSpPr>
            <a:spLocks noGrp="1"/>
          </p:cNvSpPr>
          <p:nvPr>
            <p:ph type="sldNum" sz="quarter" idx="12"/>
          </p:nvPr>
        </p:nvSpPr>
        <p:spPr/>
        <p:txBody>
          <a:bodyPr/>
          <a:lstStyle/>
          <a:p>
            <a:fld id="{F4187418-5481-4E5B-A2F4-9A93734A0716}" type="slidenum">
              <a:rPr lang="en-US" smtClean="0"/>
              <a:t>109</a:t>
            </a:fld>
            <a:endParaRPr lang="en-US" dirty="0"/>
          </a:p>
        </p:txBody>
      </p:sp>
    </p:spTree>
    <p:extLst>
      <p:ext uri="{BB962C8B-B14F-4D97-AF65-F5344CB8AC3E}">
        <p14:creationId xmlns:p14="http://schemas.microsoft.com/office/powerpoint/2010/main" val="3663535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a:t>
            </a:fld>
            <a:endParaRPr lang="en-US" dirty="0"/>
          </a:p>
        </p:txBody>
      </p:sp>
      <p:pic>
        <p:nvPicPr>
          <p:cNvPr id="2050" name="Picture 2" descr="GOES-17 ABI - VNIR Inter-Calibration  - GEO-LEO Reflectance Ratio - VIIRS to ABI - Band 1"/>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388" y="1179431"/>
            <a:ext cx="2760454" cy="23028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OES-17 ABI - VNIR Inter-Calibration  - GEO-LEO Reflectance Ratio - VIIRS to ABI - Band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2748" y="1179066"/>
            <a:ext cx="2770982" cy="230325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GOES-17 ABI - VNIR Inter-Calibration  - GEO-LEO Reflectance Ratio - VIIRS to ABI - Band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3730" y="1179432"/>
            <a:ext cx="2710259" cy="23037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GOES-17 ABI - VNIR Inter-Calibration  - GEO-LEO Reflectance Ratio - VIIRS to ABI - Band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88" y="3483037"/>
            <a:ext cx="2760454" cy="234240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OES-17 ABI - VNIR Inter-Calibration  - GEO-LEO Reflectance Ratio - VIIRS to ABI - Band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4842" y="3482318"/>
            <a:ext cx="2758888" cy="23431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OES-17 ABI - VNIR Inter-Calibration  - GEO-LEO Reflectance Ratio - VIIRS to ABI - Band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83730" y="3482697"/>
            <a:ext cx="2710259" cy="2342749"/>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1181100" y="228600"/>
            <a:ext cx="6819900" cy="685800"/>
          </a:xfrm>
        </p:spPr>
        <p:txBody>
          <a:bodyPr>
            <a:noAutofit/>
          </a:bodyPr>
          <a:lstStyle/>
          <a:p>
            <a:r>
              <a:rPr lang="en-US" sz="2800" b="1" dirty="0" smtClean="0"/>
              <a:t>VNIR Accuracy Stability</a:t>
            </a:r>
            <a:endParaRPr lang="en-US" sz="2800" b="1" dirty="0"/>
          </a:p>
        </p:txBody>
      </p:sp>
      <p:sp>
        <p:nvSpPr>
          <p:cNvPr id="12" name="TextBox 11"/>
          <p:cNvSpPr txBox="1"/>
          <p:nvPr/>
        </p:nvSpPr>
        <p:spPr>
          <a:xfrm>
            <a:off x="474452" y="5981987"/>
            <a:ext cx="8229601" cy="369332"/>
          </a:xfrm>
          <a:prstGeom prst="rect">
            <a:avLst/>
          </a:prstGeom>
          <a:noFill/>
        </p:spPr>
        <p:txBody>
          <a:bodyPr wrap="square" rtlCol="0">
            <a:spAutoFit/>
          </a:bodyPr>
          <a:lstStyle/>
          <a:p>
            <a:pPr algn="ctr"/>
            <a:r>
              <a:rPr lang="en-US" dirty="0" smtClean="0"/>
              <a:t>More results are at </a:t>
            </a:r>
            <a:r>
              <a:rPr lang="en-US" dirty="0" smtClean="0">
                <a:hlinkClick r:id="rId8"/>
              </a:rPr>
              <a:t>https</a:t>
            </a:r>
            <a:r>
              <a:rPr lang="en-US" dirty="0">
                <a:hlinkClick r:id="rId8"/>
              </a:rPr>
              <a:t>://www.star.nesdis.noaa.gov/GOESCal/index.php</a:t>
            </a:r>
            <a:endParaRPr lang="en-US" dirty="0"/>
          </a:p>
        </p:txBody>
      </p:sp>
    </p:spTree>
    <p:extLst>
      <p:ext uri="{BB962C8B-B14F-4D97-AF65-F5344CB8AC3E}">
        <p14:creationId xmlns:p14="http://schemas.microsoft.com/office/powerpoint/2010/main" val="9147046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3429000" cy="5029200"/>
          </a:xfrm>
        </p:spPr>
        <p:txBody>
          <a:bodyPr>
            <a:normAutofit/>
          </a:bodyPr>
          <a:lstStyle/>
          <a:p>
            <a:r>
              <a:rPr lang="en-US" dirty="0" smtClean="0"/>
              <a:t>Lunar contamination </a:t>
            </a:r>
            <a:r>
              <a:rPr lang="en-US" dirty="0"/>
              <a:t>of space look </a:t>
            </a:r>
            <a:r>
              <a:rPr lang="en-US" dirty="0" smtClean="0"/>
              <a:t>for ICT calibration on 9/15.</a:t>
            </a:r>
          </a:p>
          <a:p>
            <a:r>
              <a:rPr lang="en-US" dirty="0" smtClean="0"/>
              <a:t>CWG </a:t>
            </a:r>
            <a:r>
              <a:rPr lang="en-US" dirty="0"/>
              <a:t>will </a:t>
            </a:r>
            <a:r>
              <a:rPr lang="en-US" dirty="0" smtClean="0"/>
              <a:t>predict this for </a:t>
            </a:r>
          </a:p>
          <a:p>
            <a:pPr lvl="1"/>
            <a:r>
              <a:rPr lang="en-US" dirty="0" smtClean="0"/>
              <a:t>SCT calibration: Change </a:t>
            </a:r>
            <a:r>
              <a:rPr lang="en-US" dirty="0"/>
              <a:t>the </a:t>
            </a:r>
            <a:r>
              <a:rPr lang="en-US" dirty="0" smtClean="0"/>
              <a:t>date;</a:t>
            </a:r>
          </a:p>
          <a:p>
            <a:pPr lvl="1"/>
            <a:r>
              <a:rPr lang="en-US" dirty="0" smtClean="0"/>
              <a:t>ICT calibration: Notify </a:t>
            </a:r>
            <a:r>
              <a:rPr lang="en-US" dirty="0"/>
              <a:t>PRO, </a:t>
            </a:r>
            <a:r>
              <a:rPr lang="en-US" dirty="0" smtClean="0"/>
              <a:t>and then … OSPO to </a:t>
            </a:r>
            <a:r>
              <a:rPr lang="en-US" dirty="0"/>
              <a:t>withhold the </a:t>
            </a:r>
            <a:r>
              <a:rPr lang="en-US" dirty="0" smtClean="0"/>
              <a:t>data</a:t>
            </a:r>
            <a:r>
              <a:rPr lang="en-US" dirty="0"/>
              <a:t>?</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110</a:t>
            </a:fld>
            <a:endParaRPr lang="en-US" dirty="0"/>
          </a:p>
        </p:txBody>
      </p:sp>
      <p:pic>
        <p:nvPicPr>
          <p:cNvPr id="7"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400" y="1104900"/>
            <a:ext cx="5029200" cy="5029200"/>
          </a:xfrm>
          <a:prstGeom prst="rect">
            <a:avLst/>
          </a:prstGeom>
        </p:spPr>
      </p:pic>
      <p:sp>
        <p:nvSpPr>
          <p:cNvPr id="9"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ICT</a:t>
            </a:r>
            <a:r>
              <a:rPr lang="en-US" sz="4000" dirty="0" smtClean="0"/>
              <a:t> View</a:t>
            </a:r>
            <a:endParaRPr lang="en-US" sz="4000" dirty="0"/>
          </a:p>
        </p:txBody>
      </p:sp>
    </p:spTree>
    <p:extLst>
      <p:ext uri="{BB962C8B-B14F-4D97-AF65-F5344CB8AC3E}">
        <p14:creationId xmlns:p14="http://schemas.microsoft.com/office/powerpoint/2010/main" val="38774669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111</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9698" y="913443"/>
            <a:ext cx="5541227" cy="4787588"/>
          </a:xfrm>
        </p:spPr>
      </p:pic>
      <p:sp>
        <p:nvSpPr>
          <p:cNvPr id="11"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ICT</a:t>
            </a:r>
            <a:r>
              <a:rPr lang="en-US" sz="4000" dirty="0" smtClean="0"/>
              <a:t> View</a:t>
            </a:r>
            <a:endParaRPr lang="en-US" sz="4000" dirty="0"/>
          </a:p>
        </p:txBody>
      </p:sp>
      <p:sp>
        <p:nvSpPr>
          <p:cNvPr id="12" name="TextBox 11"/>
          <p:cNvSpPr txBox="1"/>
          <p:nvPr/>
        </p:nvSpPr>
        <p:spPr>
          <a:xfrm>
            <a:off x="457200" y="5648465"/>
            <a:ext cx="8229600" cy="707886"/>
          </a:xfrm>
          <a:prstGeom prst="rect">
            <a:avLst/>
          </a:prstGeom>
          <a:noFill/>
        </p:spPr>
        <p:txBody>
          <a:bodyPr wrap="square" rtlCol="0">
            <a:spAutoFit/>
          </a:bodyPr>
          <a:lstStyle/>
          <a:p>
            <a:pPr algn="ctr"/>
            <a:r>
              <a:rPr lang="en-US" sz="2000" dirty="0" smtClean="0"/>
              <a:t>Compromise all swaths for five minutes, for one or a few channels.</a:t>
            </a:r>
          </a:p>
          <a:p>
            <a:pPr algn="ctr"/>
            <a:r>
              <a:rPr lang="en-US" sz="2000" dirty="0" smtClean="0"/>
              <a:t>Predict, warn, and wait for the implementation of new algorithm.</a:t>
            </a:r>
            <a:endParaRPr lang="en-US" sz="2000" dirty="0"/>
          </a:p>
        </p:txBody>
      </p:sp>
    </p:spTree>
    <p:extLst>
      <p:ext uri="{BB962C8B-B14F-4D97-AF65-F5344CB8AC3E}">
        <p14:creationId xmlns:p14="http://schemas.microsoft.com/office/powerpoint/2010/main" val="108001597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pPr/>
              <a:t>112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567" y="1422130"/>
            <a:ext cx="7020231" cy="4500660"/>
          </a:xfrm>
          <a:prstGeom prst="rect">
            <a:avLst/>
          </a:prstGeom>
        </p:spPr>
      </p:pic>
      <p:sp>
        <p:nvSpPr>
          <p:cNvPr id="8"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a:solidFill>
                  <a:srgbClr val="FF0000"/>
                </a:solidFill>
              </a:rPr>
              <a:t>S</a:t>
            </a:r>
            <a:r>
              <a:rPr lang="en-US" sz="4000" dirty="0" smtClean="0">
                <a:solidFill>
                  <a:srgbClr val="FF0000"/>
                </a:solidFill>
              </a:rPr>
              <a:t>CT</a:t>
            </a:r>
            <a:r>
              <a:rPr lang="en-US" sz="4000" dirty="0" smtClean="0"/>
              <a:t> View</a:t>
            </a:r>
            <a:endParaRPr lang="en-US" sz="4000" dirty="0"/>
          </a:p>
        </p:txBody>
      </p:sp>
      <p:sp>
        <p:nvSpPr>
          <p:cNvPr id="7" name="Rectangle 6"/>
          <p:cNvSpPr/>
          <p:nvPr/>
        </p:nvSpPr>
        <p:spPr>
          <a:xfrm>
            <a:off x="457199" y="5638401"/>
            <a:ext cx="8229601" cy="707886"/>
          </a:xfrm>
          <a:prstGeom prst="rect">
            <a:avLst/>
          </a:prstGeom>
        </p:spPr>
        <p:txBody>
          <a:bodyPr wrap="square">
            <a:spAutoFit/>
          </a:bodyPr>
          <a:lstStyle/>
          <a:p>
            <a:pPr algn="ctr"/>
            <a:r>
              <a:rPr lang="en-US" sz="2000" dirty="0" smtClean="0">
                <a:cs typeface="Times New Roman" panose="02020603050405020304" pitchFamily="18" charset="0"/>
              </a:rPr>
              <a:t>Lunar intrusion rejection was not disabled, causing latch-up until April 2019.</a:t>
            </a:r>
          </a:p>
          <a:p>
            <a:pPr algn="ctr"/>
            <a:r>
              <a:rPr lang="en-US" sz="2000" dirty="0"/>
              <a:t>Predict, </a:t>
            </a:r>
            <a:r>
              <a:rPr lang="en-US" sz="2000" dirty="0" smtClean="0"/>
              <a:t>avoid, </a:t>
            </a:r>
            <a:r>
              <a:rPr lang="en-US" sz="2000" dirty="0"/>
              <a:t>and wait for the implementation of new algorithm</a:t>
            </a:r>
            <a:r>
              <a:rPr lang="en-US" sz="2000" dirty="0" smtClean="0"/>
              <a:t>.</a:t>
            </a:r>
            <a:endParaRPr lang="en-US" sz="2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4923222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Remaining </a:t>
            </a:r>
            <a:r>
              <a:rPr lang="en-US" dirty="0" smtClean="0"/>
              <a:t>Issues</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113</a:t>
            </a:fld>
            <a:endParaRPr lang="en-US" dirty="0"/>
          </a:p>
        </p:txBody>
      </p:sp>
    </p:spTree>
    <p:extLst>
      <p:ext uri="{BB962C8B-B14F-4D97-AF65-F5344CB8AC3E}">
        <p14:creationId xmlns:p14="http://schemas.microsoft.com/office/powerpoint/2010/main" val="239654755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Three Categories</a:t>
            </a:r>
            <a:endParaRPr lang="en-US" dirty="0"/>
          </a:p>
        </p:txBody>
      </p:sp>
      <p:sp>
        <p:nvSpPr>
          <p:cNvPr id="3" name="Content Placeholder 2"/>
          <p:cNvSpPr>
            <a:spLocks noGrp="1"/>
          </p:cNvSpPr>
          <p:nvPr>
            <p:ph idx="1"/>
          </p:nvPr>
        </p:nvSpPr>
        <p:spPr/>
        <p:txBody>
          <a:bodyPr>
            <a:normAutofit fontScale="92500"/>
          </a:bodyPr>
          <a:lstStyle/>
          <a:p>
            <a:r>
              <a:rPr lang="en-US" dirty="0" smtClean="0"/>
              <a:t>Category I – Non-Compliance (2)</a:t>
            </a:r>
          </a:p>
          <a:p>
            <a:pPr lvl="1"/>
            <a:r>
              <a:rPr lang="en-US" dirty="0" smtClean="0"/>
              <a:t>Rejection of Lunar Intrusion</a:t>
            </a:r>
          </a:p>
          <a:p>
            <a:pPr lvl="1"/>
            <a:r>
              <a:rPr lang="en-US" dirty="0" smtClean="0"/>
              <a:t>Gyro Rate Drop</a:t>
            </a:r>
          </a:p>
          <a:p>
            <a:r>
              <a:rPr lang="en-US" dirty="0" smtClean="0"/>
              <a:t>Category II – User Beware (6)</a:t>
            </a:r>
          </a:p>
          <a:p>
            <a:pPr lvl="1"/>
            <a:r>
              <a:rPr lang="en-US" dirty="0" smtClean="0"/>
              <a:t>SRF @ 81K</a:t>
            </a:r>
          </a:p>
          <a:p>
            <a:pPr lvl="1"/>
            <a:r>
              <a:rPr lang="en-US" dirty="0" smtClean="0"/>
              <a:t>VNIR Gain Dependence on FPM Temperature.</a:t>
            </a:r>
          </a:p>
          <a:p>
            <a:pPr lvl="1"/>
            <a:r>
              <a:rPr lang="en-US" dirty="0" smtClean="0"/>
              <a:t>Saturation Algorithm</a:t>
            </a:r>
          </a:p>
          <a:p>
            <a:pPr lvl="1"/>
            <a:r>
              <a:rPr lang="en-US" dirty="0" smtClean="0"/>
              <a:t>Bias Change After Yaw Flip, Star Look, and Gain Set Change.</a:t>
            </a:r>
          </a:p>
          <a:p>
            <a:pPr lvl="2"/>
            <a:r>
              <a:rPr lang="en-US" dirty="0" smtClean="0"/>
              <a:t>No ADR, but user may notice.</a:t>
            </a:r>
          </a:p>
          <a:p>
            <a:r>
              <a:rPr lang="en-US" dirty="0" smtClean="0"/>
              <a:t>Category III – Assist (2)</a:t>
            </a:r>
          </a:p>
          <a:p>
            <a:pPr lvl="1"/>
            <a:r>
              <a:rPr lang="en-US" dirty="0" smtClean="0"/>
              <a:t>Data drop</a:t>
            </a:r>
          </a:p>
          <a:p>
            <a:pPr lvl="1"/>
            <a:r>
              <a:rPr lang="en-US" dirty="0" smtClean="0"/>
              <a:t>Dynamic Gain Set Change</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114</a:t>
            </a:fld>
            <a:endParaRPr lang="en-US" dirty="0"/>
          </a:p>
        </p:txBody>
      </p:sp>
    </p:spTree>
    <p:extLst>
      <p:ext uri="{BB962C8B-B14F-4D97-AF65-F5344CB8AC3E}">
        <p14:creationId xmlns:p14="http://schemas.microsoft.com/office/powerpoint/2010/main" val="397127019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Remaining Issues I – Non-Compliance</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115</a:t>
            </a:fld>
            <a:endParaRPr lang="en-US" dirty="0"/>
          </a:p>
        </p:txBody>
      </p:sp>
    </p:spTree>
    <p:extLst>
      <p:ext uri="{BB962C8B-B14F-4D97-AF65-F5344CB8AC3E}">
        <p14:creationId xmlns:p14="http://schemas.microsoft.com/office/powerpoint/2010/main" val="32606565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II-1. Rejection of Lunar Intrusion</a:t>
            </a:r>
            <a:endParaRPr lang="en-US" sz="3200" b="1" dirty="0"/>
          </a:p>
        </p:txBody>
      </p:sp>
      <p:sp>
        <p:nvSpPr>
          <p:cNvPr id="3" name="Content Placeholder 2"/>
          <p:cNvSpPr>
            <a:spLocks noGrp="1"/>
          </p:cNvSpPr>
          <p:nvPr>
            <p:ph idx="1"/>
          </p:nvPr>
        </p:nvSpPr>
        <p:spPr/>
        <p:txBody>
          <a:bodyPr/>
          <a:lstStyle/>
          <a:p>
            <a:r>
              <a:rPr lang="en-US" dirty="0" smtClean="0">
                <a:solidFill>
                  <a:srgbClr val="FF0000"/>
                </a:solidFill>
              </a:rPr>
              <a:t>ADR 594 and 803</a:t>
            </a:r>
            <a:r>
              <a:rPr lang="en-US" dirty="0" smtClean="0"/>
              <a:t>, </a:t>
            </a:r>
          </a:p>
          <a:p>
            <a:r>
              <a:rPr lang="en-US" dirty="0" smtClean="0"/>
              <a:t>Contaminate </a:t>
            </a:r>
            <a:r>
              <a:rPr lang="en-US" dirty="0" smtClean="0"/>
              <a:t>the space counts for earth view</a:t>
            </a:r>
          </a:p>
          <a:p>
            <a:pPr lvl="1"/>
            <a:r>
              <a:rPr lang="en-US" dirty="0" smtClean="0"/>
              <a:t>Bad data for 30 seconds.</a:t>
            </a:r>
          </a:p>
          <a:p>
            <a:r>
              <a:rPr lang="en-US" dirty="0"/>
              <a:t>Contaminate the space counts for </a:t>
            </a:r>
            <a:r>
              <a:rPr lang="en-US" dirty="0" smtClean="0"/>
              <a:t>ICT view</a:t>
            </a:r>
            <a:endParaRPr lang="en-US" dirty="0"/>
          </a:p>
          <a:p>
            <a:pPr lvl="1"/>
            <a:r>
              <a:rPr lang="en-US" dirty="0"/>
              <a:t>Bad data for </a:t>
            </a:r>
            <a:r>
              <a:rPr lang="en-US" dirty="0" smtClean="0"/>
              <a:t>300 </a:t>
            </a:r>
            <a:r>
              <a:rPr lang="en-US" dirty="0"/>
              <a:t>seconds.</a:t>
            </a:r>
          </a:p>
          <a:p>
            <a:r>
              <a:rPr lang="en-US" dirty="0" smtClean="0"/>
              <a:t>Manual rejection (CWG support) of contamination to the space counts for SCT view.</a:t>
            </a:r>
          </a:p>
          <a:p>
            <a:r>
              <a:rPr lang="en-US" dirty="0" smtClean="0"/>
              <a:t>Automated algorithm is in line for implementation.</a:t>
            </a:r>
          </a:p>
          <a:p>
            <a:pPr lvl="1"/>
            <a:r>
              <a:rPr lang="en-US" dirty="0" smtClean="0"/>
              <a:t>Designed to improve the performance for GOES-16.</a:t>
            </a:r>
          </a:p>
          <a:p>
            <a:pPr lvl="1"/>
            <a:r>
              <a:rPr lang="en-US" dirty="0" smtClean="0"/>
              <a:t>Need to verify its performance for GOES-17.</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116</a:t>
            </a:fld>
            <a:endParaRPr lang="en-US" dirty="0"/>
          </a:p>
        </p:txBody>
      </p:sp>
    </p:spTree>
    <p:extLst>
      <p:ext uri="{BB962C8B-B14F-4D97-AF65-F5344CB8AC3E}">
        <p14:creationId xmlns:p14="http://schemas.microsoft.com/office/powerpoint/2010/main" val="10830722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Earth</a:t>
            </a:r>
            <a:r>
              <a:rPr lang="en-US" sz="4000" dirty="0" smtClean="0"/>
              <a:t> View</a:t>
            </a:r>
            <a:endParaRPr lang="en-US" sz="4000" dirty="0"/>
          </a:p>
        </p:txBody>
      </p:sp>
      <p:sp>
        <p:nvSpPr>
          <p:cNvPr id="3" name="Content Placeholder 2"/>
          <p:cNvSpPr>
            <a:spLocks noGrp="1"/>
          </p:cNvSpPr>
          <p:nvPr>
            <p:ph idx="1"/>
          </p:nvPr>
        </p:nvSpPr>
        <p:spPr>
          <a:xfrm>
            <a:off x="457200" y="1143000"/>
            <a:ext cx="8229600" cy="2057400"/>
          </a:xfrm>
        </p:spPr>
        <p:txBody>
          <a:bodyPr>
            <a:normAutofit fontScale="92500" lnSpcReduction="10000"/>
          </a:bodyPr>
          <a:lstStyle/>
          <a:p>
            <a:r>
              <a:rPr lang="en-US" dirty="0"/>
              <a:t>Investigated the root cause to the streak in G17 B02 image </a:t>
            </a:r>
            <a:r>
              <a:rPr lang="en-US" dirty="0" smtClean="0"/>
              <a:t>(WR7199) at </a:t>
            </a:r>
            <a:r>
              <a:rPr lang="en-US" dirty="0"/>
              <a:t>05:10Z on 06/27/2019</a:t>
            </a:r>
          </a:p>
          <a:p>
            <a:pPr lvl="1"/>
            <a:r>
              <a:rPr lang="en-US" dirty="0"/>
              <a:t>Root cause was the lunar intrusion in the </a:t>
            </a:r>
            <a:r>
              <a:rPr lang="en-US" dirty="0" err="1"/>
              <a:t>spacelook</a:t>
            </a:r>
            <a:r>
              <a:rPr lang="en-US" dirty="0"/>
              <a:t>.  The streak can be observed at the FD/CONUS/MESO images for B02/B07/B16 collected at 05:12Z.</a:t>
            </a:r>
          </a:p>
          <a:p>
            <a:pPr lvl="1"/>
            <a:r>
              <a:rPr lang="en-US" dirty="0" smtClean="0"/>
              <a:t>An </a:t>
            </a:r>
            <a:r>
              <a:rPr lang="en-US" dirty="0"/>
              <a:t>ABI CEL </a:t>
            </a:r>
            <a:r>
              <a:rPr lang="en-US" dirty="0" smtClean="0"/>
              <a:t>as the anomaly online report.</a:t>
            </a:r>
            <a:endParaRPr lang="en-US" dirty="0"/>
          </a:p>
          <a:p>
            <a:endParaRPr lang="en-US" dirty="0"/>
          </a:p>
        </p:txBody>
      </p:sp>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117</a:t>
            </a:fld>
            <a:endParaRPr lang="en-US">
              <a:solidFill>
                <a:prstClr val="black">
                  <a:tint val="75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608" y="3195596"/>
            <a:ext cx="2190413" cy="219041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9034" y="3152834"/>
            <a:ext cx="2275938" cy="2275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5466532"/>
            <a:ext cx="2083235" cy="12499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3222" y="5428772"/>
            <a:ext cx="1419491" cy="1336722"/>
          </a:xfrm>
          <a:prstGeom prst="rect">
            <a:avLst/>
          </a:prstGeom>
        </p:spPr>
      </p:pic>
      <p:pic>
        <p:nvPicPr>
          <p:cNvPr id="10" name="Picture 9">
            <a:extLst>
              <a:ext uri="{FF2B5EF4-FFF2-40B4-BE49-F238E27FC236}">
                <a16:creationId xmlns:a16="http://schemas.microsoft.com/office/drawing/2014/main" id="{313279F5-A74A-4108-B48D-13C4F235EE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332" r="19093"/>
          <a:stretch/>
        </p:blipFill>
        <p:spPr>
          <a:xfrm>
            <a:off x="457200" y="3263263"/>
            <a:ext cx="2093396" cy="2114817"/>
          </a:xfrm>
          <a:prstGeom prst="rect">
            <a:avLst/>
          </a:prstGeom>
        </p:spPr>
      </p:pic>
      <p:sp>
        <p:nvSpPr>
          <p:cNvPr id="11" name="TextBox 10"/>
          <p:cNvSpPr txBox="1"/>
          <p:nvPr/>
        </p:nvSpPr>
        <p:spPr>
          <a:xfrm>
            <a:off x="4155057" y="3416538"/>
            <a:ext cx="845103" cy="369332"/>
          </a:xfrm>
          <a:prstGeom prst="rect">
            <a:avLst/>
          </a:prstGeom>
          <a:noFill/>
        </p:spPr>
        <p:txBody>
          <a:bodyPr wrap="none" rtlCol="0">
            <a:spAutoFit/>
          </a:bodyPr>
          <a:lstStyle/>
          <a:p>
            <a:r>
              <a:rPr lang="en-US" b="1" dirty="0" smtClean="0">
                <a:solidFill>
                  <a:srgbClr val="FF0000"/>
                </a:solidFill>
              </a:rPr>
              <a:t>Band 7</a:t>
            </a:r>
            <a:endParaRPr lang="en-US" b="1" dirty="0">
              <a:solidFill>
                <a:srgbClr val="FF0000"/>
              </a:solidFill>
            </a:endParaRPr>
          </a:p>
        </p:txBody>
      </p:sp>
      <p:sp>
        <p:nvSpPr>
          <p:cNvPr id="12" name="TextBox 11"/>
          <p:cNvSpPr txBox="1"/>
          <p:nvPr/>
        </p:nvSpPr>
        <p:spPr>
          <a:xfrm>
            <a:off x="6789395" y="3416538"/>
            <a:ext cx="962123" cy="369332"/>
          </a:xfrm>
          <a:prstGeom prst="rect">
            <a:avLst/>
          </a:prstGeom>
          <a:noFill/>
        </p:spPr>
        <p:txBody>
          <a:bodyPr wrap="none" rtlCol="0">
            <a:spAutoFit/>
          </a:bodyPr>
          <a:lstStyle/>
          <a:p>
            <a:r>
              <a:rPr lang="en-US" b="1" dirty="0" smtClean="0">
                <a:solidFill>
                  <a:srgbClr val="FF0000"/>
                </a:solidFill>
              </a:rPr>
              <a:t>Band 16</a:t>
            </a:r>
            <a:endParaRPr lang="en-US" b="1" dirty="0">
              <a:solidFill>
                <a:srgbClr val="FF0000"/>
              </a:solidFill>
            </a:endParaRPr>
          </a:p>
        </p:txBody>
      </p:sp>
      <p:sp>
        <p:nvSpPr>
          <p:cNvPr id="13" name="TextBox 12"/>
          <p:cNvSpPr txBox="1"/>
          <p:nvPr/>
        </p:nvSpPr>
        <p:spPr>
          <a:xfrm>
            <a:off x="1063930" y="3517182"/>
            <a:ext cx="845103" cy="369332"/>
          </a:xfrm>
          <a:prstGeom prst="rect">
            <a:avLst/>
          </a:prstGeom>
          <a:noFill/>
        </p:spPr>
        <p:txBody>
          <a:bodyPr wrap="none" rtlCol="0">
            <a:spAutoFit/>
          </a:bodyPr>
          <a:lstStyle/>
          <a:p>
            <a:r>
              <a:rPr lang="en-US" b="1" dirty="0" smtClean="0">
                <a:solidFill>
                  <a:srgbClr val="FF0000"/>
                </a:solidFill>
              </a:rPr>
              <a:t>Band 2</a:t>
            </a:r>
            <a:endParaRPr lang="en-US" b="1" dirty="0">
              <a:solidFill>
                <a:srgbClr val="FF0000"/>
              </a:solidFill>
            </a:endParaRPr>
          </a:p>
        </p:txBody>
      </p:sp>
      <p:cxnSp>
        <p:nvCxnSpPr>
          <p:cNvPr id="15" name="Straight Arrow Connector 14"/>
          <p:cNvCxnSpPr/>
          <p:nvPr/>
        </p:nvCxnSpPr>
        <p:spPr>
          <a:xfrm flipH="1">
            <a:off x="2472722" y="3869261"/>
            <a:ext cx="371239"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18336" y="5561638"/>
            <a:ext cx="872290" cy="369332"/>
          </a:xfrm>
          <a:prstGeom prst="rect">
            <a:avLst/>
          </a:prstGeom>
          <a:noFill/>
        </p:spPr>
        <p:txBody>
          <a:bodyPr wrap="none" rtlCol="0">
            <a:spAutoFit/>
          </a:bodyPr>
          <a:lstStyle/>
          <a:p>
            <a:r>
              <a:rPr lang="en-US" b="1" dirty="0" smtClean="0">
                <a:solidFill>
                  <a:srgbClr val="FF0000"/>
                </a:solidFill>
              </a:rPr>
              <a:t>CONUS</a:t>
            </a:r>
            <a:endParaRPr lang="en-US" b="1" dirty="0">
              <a:solidFill>
                <a:srgbClr val="FF0000"/>
              </a:solidFill>
            </a:endParaRPr>
          </a:p>
        </p:txBody>
      </p:sp>
      <p:sp>
        <p:nvSpPr>
          <p:cNvPr id="18" name="TextBox 17"/>
          <p:cNvSpPr txBox="1"/>
          <p:nvPr/>
        </p:nvSpPr>
        <p:spPr>
          <a:xfrm>
            <a:off x="7782415" y="5952338"/>
            <a:ext cx="761106" cy="369332"/>
          </a:xfrm>
          <a:prstGeom prst="rect">
            <a:avLst/>
          </a:prstGeom>
          <a:noFill/>
        </p:spPr>
        <p:txBody>
          <a:bodyPr wrap="none" rtlCol="0">
            <a:spAutoFit/>
          </a:bodyPr>
          <a:lstStyle/>
          <a:p>
            <a:r>
              <a:rPr lang="en-US" b="1" dirty="0" smtClean="0">
                <a:solidFill>
                  <a:srgbClr val="FF0000"/>
                </a:solidFill>
              </a:rPr>
              <a:t>MESO</a:t>
            </a:r>
            <a:endParaRPr lang="en-US" b="1" dirty="0">
              <a:solidFill>
                <a:srgbClr val="FF0000"/>
              </a:solidFill>
            </a:endParaRPr>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14" name="Footer Placeholder 13"/>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5535620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118</a:t>
            </a:fld>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09698" y="913443"/>
            <a:ext cx="5541227" cy="4787588"/>
          </a:xfrm>
        </p:spPr>
      </p:pic>
      <p:sp>
        <p:nvSpPr>
          <p:cNvPr id="11" name="Title 1"/>
          <p:cNvSpPr>
            <a:spLocks noGrp="1"/>
          </p:cNvSpPr>
          <p:nvPr>
            <p:ph type="title"/>
          </p:nvPr>
        </p:nvSpPr>
        <p:spPr>
          <a:xfrm>
            <a:off x="835455" y="227642"/>
            <a:ext cx="7331825" cy="685801"/>
          </a:xfrm>
        </p:spPr>
        <p:txBody>
          <a:bodyPr>
            <a:noAutofit/>
          </a:bodyPr>
          <a:lstStyle/>
          <a:p>
            <a:r>
              <a:rPr lang="en-US" sz="4000" dirty="0" smtClean="0"/>
              <a:t>Space Counts for </a:t>
            </a:r>
            <a:r>
              <a:rPr lang="en-US" sz="4000" dirty="0" smtClean="0">
                <a:solidFill>
                  <a:srgbClr val="FF0000"/>
                </a:solidFill>
              </a:rPr>
              <a:t>ICT</a:t>
            </a:r>
            <a:r>
              <a:rPr lang="en-US" sz="4000" dirty="0" smtClean="0"/>
              <a:t> View</a:t>
            </a:r>
            <a:endParaRPr lang="en-US" sz="4000" dirty="0"/>
          </a:p>
        </p:txBody>
      </p:sp>
      <p:sp>
        <p:nvSpPr>
          <p:cNvPr id="12" name="TextBox 11"/>
          <p:cNvSpPr txBox="1"/>
          <p:nvPr/>
        </p:nvSpPr>
        <p:spPr>
          <a:xfrm>
            <a:off x="457200" y="5648465"/>
            <a:ext cx="8229600" cy="707886"/>
          </a:xfrm>
          <a:prstGeom prst="rect">
            <a:avLst/>
          </a:prstGeom>
          <a:noFill/>
        </p:spPr>
        <p:txBody>
          <a:bodyPr wrap="square" rtlCol="0">
            <a:spAutoFit/>
          </a:bodyPr>
          <a:lstStyle/>
          <a:p>
            <a:pPr algn="ctr"/>
            <a:r>
              <a:rPr lang="en-US" sz="2000" dirty="0" smtClean="0"/>
              <a:t>Compromise all swaths for five minutes, for one or a few channels.</a:t>
            </a:r>
          </a:p>
          <a:p>
            <a:pPr algn="ctr"/>
            <a:r>
              <a:rPr lang="en-US" sz="2000" dirty="0" smtClean="0"/>
              <a:t>Predict, warn, and wait for the implementation of new algorithm.</a:t>
            </a:r>
            <a:endParaRPr lang="en-US" sz="2000" dirty="0"/>
          </a:p>
        </p:txBody>
      </p:sp>
    </p:spTree>
    <p:extLst>
      <p:ext uri="{BB962C8B-B14F-4D97-AF65-F5344CB8AC3E}">
        <p14:creationId xmlns:p14="http://schemas.microsoft.com/office/powerpoint/2010/main" val="291727599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solidFill>
                  <a:srgbClr val="FF0000"/>
                </a:solidFill>
              </a:rPr>
              <a:t>ADR 774, 951, 955, and 1058</a:t>
            </a:r>
            <a:r>
              <a:rPr lang="en-US" dirty="0" smtClean="0"/>
              <a:t>.</a:t>
            </a:r>
          </a:p>
          <a:p>
            <a:r>
              <a:rPr lang="en-US" dirty="0" smtClean="0"/>
              <a:t>GOES-16/17, North-South and East-West INR anomalies.</a:t>
            </a:r>
          </a:p>
          <a:p>
            <a:r>
              <a:rPr lang="en-US" dirty="0" smtClean="0"/>
              <a:t>Navigation shift is </a:t>
            </a:r>
            <a:r>
              <a:rPr lang="en-US" dirty="0"/>
              <a:t>sharply distinct from the shifts at the neighboring times and exceeds 5x the average standard </a:t>
            </a:r>
            <a:r>
              <a:rPr lang="en-US" dirty="0" smtClean="0"/>
              <a:t>deviation (951).</a:t>
            </a:r>
          </a:p>
          <a:p>
            <a:r>
              <a:rPr lang="en-US" dirty="0" smtClean="0"/>
              <a:t>Violates FFR (955).</a:t>
            </a:r>
          </a:p>
          <a:p>
            <a:r>
              <a:rPr lang="en-US" dirty="0" smtClean="0"/>
              <a:t>MESO2 location error and data drop (1058).</a:t>
            </a:r>
          </a:p>
          <a:p>
            <a:r>
              <a:rPr lang="en-US" dirty="0" smtClean="0"/>
              <a:t>Similarity to 774 (closed for G16).</a:t>
            </a:r>
          </a:p>
          <a:p>
            <a:r>
              <a:rPr lang="en-US" dirty="0" smtClean="0"/>
              <a:t>All seem to correlated with gyro rate drop.</a:t>
            </a:r>
          </a:p>
          <a:p>
            <a:r>
              <a:rPr lang="en-US" dirty="0" smtClean="0"/>
              <a:t>Being investigated.</a:t>
            </a:r>
          </a:p>
          <a:p>
            <a:endParaRPr lang="en-US" dirty="0"/>
          </a:p>
          <a:p>
            <a:endParaRPr lang="en-US" dirty="0" smtClean="0"/>
          </a:p>
          <a:p>
            <a:endParaRPr lang="en-US" dirty="0"/>
          </a:p>
        </p:txBody>
      </p:sp>
      <p:sp>
        <p:nvSpPr>
          <p:cNvPr id="6" name="Slide Number Placeholder 5"/>
          <p:cNvSpPr>
            <a:spLocks noGrp="1"/>
          </p:cNvSpPr>
          <p:nvPr>
            <p:ph type="sldNum" sz="quarter" idx="12"/>
          </p:nvPr>
        </p:nvSpPr>
        <p:spPr/>
        <p:txBody>
          <a:bodyPr/>
          <a:lstStyle/>
          <a:p>
            <a:fld id="{07041F39-0B0E-485B-A19B-139377F674AF}" type="slidenum">
              <a:rPr lang="en-US" smtClean="0"/>
              <a:t>119</a:t>
            </a:fld>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7" name="Title 1"/>
          <p:cNvSpPr txBox="1">
            <a:spLocks/>
          </p:cNvSpPr>
          <p:nvPr/>
        </p:nvSpPr>
        <p:spPr>
          <a:xfrm>
            <a:off x="897775" y="492556"/>
            <a:ext cx="7331825" cy="68580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dirty="0" smtClean="0"/>
              <a:t>II-2. Gyro Rate Loss</a:t>
            </a:r>
            <a:endParaRPr lang="en-US" sz="3200" b="1" dirty="0"/>
          </a:p>
        </p:txBody>
      </p:sp>
    </p:spTree>
    <p:extLst>
      <p:ext uri="{BB962C8B-B14F-4D97-AF65-F5344CB8AC3E}">
        <p14:creationId xmlns:p14="http://schemas.microsoft.com/office/powerpoint/2010/main" val="14105981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IR Noise (Cool)</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12</a:t>
            </a:fld>
            <a:endParaRPr lang="en-US" dirty="0"/>
          </a:p>
        </p:txBody>
      </p:sp>
      <p:sp>
        <p:nvSpPr>
          <p:cNvPr id="8" name="TextBox 7"/>
          <p:cNvSpPr txBox="1"/>
          <p:nvPr/>
        </p:nvSpPr>
        <p:spPr>
          <a:xfrm>
            <a:off x="914400" y="4953000"/>
            <a:ext cx="7315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Channels 7, 8, 9, 10, and 12 is worse than the Baseline. Channels 15 &amp; 16 do not meet the MRD.</a:t>
            </a:r>
          </a:p>
          <a:p>
            <a:pPr marL="285750" indent="-285750">
              <a:buFont typeface="Arial" panose="020B0604020202020204" pitchFamily="34" charset="0"/>
              <a:buChar char="•"/>
            </a:pPr>
            <a:r>
              <a:rPr lang="en-US" dirty="0"/>
              <a:t>Up to twice as worse with </a:t>
            </a:r>
            <a:r>
              <a:rPr lang="en-US" b="1" dirty="0">
                <a:solidFill>
                  <a:srgbClr val="FF9900"/>
                </a:solidFill>
              </a:rPr>
              <a:t>Gain Set </a:t>
            </a:r>
            <a:r>
              <a:rPr lang="en-US" b="1" dirty="0" smtClean="0">
                <a:solidFill>
                  <a:srgbClr val="FF9900"/>
                </a:solidFill>
              </a:rPr>
              <a:t>III </a:t>
            </a:r>
            <a:r>
              <a:rPr lang="en-US" dirty="0" smtClean="0"/>
              <a:t>at the same  </a:t>
            </a:r>
            <a:r>
              <a:rPr lang="en-US" dirty="0"/>
              <a:t>when FPM is at 81K. </a:t>
            </a:r>
          </a:p>
          <a:p>
            <a:pPr marL="742950" lvl="1" indent="-285750">
              <a:buFont typeface="Arial" panose="020B0604020202020204" pitchFamily="34" charset="0"/>
              <a:buChar char="•"/>
            </a:pPr>
            <a:r>
              <a:rPr lang="en-US" dirty="0"/>
              <a:t>Even worse with </a:t>
            </a:r>
            <a:r>
              <a:rPr lang="en-US" b="1" dirty="0">
                <a:solidFill>
                  <a:srgbClr val="FF0000"/>
                </a:solidFill>
              </a:rPr>
              <a:t>higher FPM temperature </a:t>
            </a:r>
            <a:r>
              <a:rPr lang="en-US" dirty="0"/>
              <a:t>(saturated).</a:t>
            </a:r>
          </a:p>
          <a:p>
            <a:pPr marL="285750" indent="-285750">
              <a:buFont typeface="Arial" panose="020B0604020202020204" pitchFamily="34" charset="0"/>
              <a:buChar char="•"/>
            </a:pPr>
            <a:r>
              <a:rPr lang="en-US" dirty="0" smtClean="0"/>
              <a:t>This is one of the most direct and serious consequences of LHP failure.</a:t>
            </a:r>
            <a:endParaRPr lang="en-US" dirty="0"/>
          </a:p>
        </p:txBody>
      </p:sp>
      <p:graphicFrame>
        <p:nvGraphicFramePr>
          <p:cNvPr id="14" name="Chart 13" title="Chart"/>
          <p:cNvGraphicFramePr>
            <a:graphicFrameLocks/>
          </p:cNvGraphicFramePr>
          <p:nvPr>
            <p:extLst>
              <p:ext uri="{D42A27DB-BD31-4B8C-83A1-F6EECF244321}">
                <p14:modId xmlns:p14="http://schemas.microsoft.com/office/powerpoint/2010/main" val="3294270073"/>
              </p:ext>
            </p:extLst>
          </p:nvPr>
        </p:nvGraphicFramePr>
        <p:xfrm>
          <a:off x="457198" y="1143000"/>
          <a:ext cx="8229601" cy="3606978"/>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143000" y="3467100"/>
            <a:ext cx="73914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2858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Remaining Issues II – Users Beware</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120</a:t>
            </a:fld>
            <a:endParaRPr lang="en-US" dirty="0"/>
          </a:p>
        </p:txBody>
      </p:sp>
    </p:spTree>
    <p:extLst>
      <p:ext uri="{BB962C8B-B14F-4D97-AF65-F5344CB8AC3E}">
        <p14:creationId xmlns:p14="http://schemas.microsoft.com/office/powerpoint/2010/main" val="101165022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121</a:t>
            </a:fld>
            <a:endParaRPr lang="en-US" dirty="0">
              <a:solidFill>
                <a:prstClr val="black">
                  <a:tint val="75000"/>
                </a:prstClr>
              </a:solidFill>
            </a:endParaRPr>
          </a:p>
        </p:txBody>
      </p:sp>
      <p:graphicFrame>
        <p:nvGraphicFramePr>
          <p:cNvPr id="5" name="Chart 4"/>
          <p:cNvGraphicFramePr>
            <a:graphicFrameLocks/>
          </p:cNvGraphicFramePr>
          <p:nvPr>
            <p:extLst>
              <p:ext uri="{D42A27DB-BD31-4B8C-83A1-F6EECF244321}">
                <p14:modId xmlns:p14="http://schemas.microsoft.com/office/powerpoint/2010/main" val="2935872426"/>
              </p:ext>
            </p:extLst>
          </p:nvPr>
        </p:nvGraphicFramePr>
        <p:xfrm>
          <a:off x="114301" y="1143000"/>
          <a:ext cx="4457700" cy="29588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234268887"/>
              </p:ext>
            </p:extLst>
          </p:nvPr>
        </p:nvGraphicFramePr>
        <p:xfrm>
          <a:off x="4572000" y="1143000"/>
          <a:ext cx="4457700" cy="297761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946259" y="4948780"/>
            <a:ext cx="7331824" cy="830997"/>
          </a:xfrm>
          <a:prstGeom prst="rect">
            <a:avLst/>
          </a:prstGeom>
          <a:noFill/>
        </p:spPr>
        <p:txBody>
          <a:bodyPr wrap="square" rtlCol="0">
            <a:spAutoFit/>
          </a:bodyPr>
          <a:lstStyle/>
          <a:p>
            <a:pPr algn="ctr"/>
            <a:r>
              <a:rPr lang="en-US" sz="2400" dirty="0" smtClean="0">
                <a:solidFill>
                  <a:srgbClr val="FF0000"/>
                </a:solidFill>
              </a:rPr>
              <a:t>ADR 860 and 1013</a:t>
            </a:r>
            <a:r>
              <a:rPr lang="en-US" sz="2400" dirty="0" smtClean="0"/>
              <a:t>.</a:t>
            </a:r>
          </a:p>
          <a:p>
            <a:pPr algn="ctr"/>
            <a:r>
              <a:rPr lang="en-US" sz="2400" dirty="0" smtClean="0"/>
              <a:t>Updated </a:t>
            </a:r>
            <a:r>
              <a:rPr lang="en-US" sz="2400" dirty="0"/>
              <a:t>SRF is in line for implementation</a:t>
            </a:r>
            <a:endParaRPr lang="en-US" sz="2400" dirty="0" smtClean="0"/>
          </a:p>
        </p:txBody>
      </p:sp>
      <p:sp>
        <p:nvSpPr>
          <p:cNvPr id="3" name="TextBox 2"/>
          <p:cNvSpPr txBox="1"/>
          <p:nvPr/>
        </p:nvSpPr>
        <p:spPr>
          <a:xfrm>
            <a:off x="3734813" y="4326329"/>
            <a:ext cx="1860509" cy="369332"/>
          </a:xfrm>
          <a:prstGeom prst="rect">
            <a:avLst/>
          </a:prstGeom>
          <a:noFill/>
        </p:spPr>
        <p:txBody>
          <a:bodyPr wrap="none" rtlCol="0">
            <a:spAutoFit/>
          </a:bodyPr>
          <a:lstStyle/>
          <a:p>
            <a:r>
              <a:rPr lang="en-US" b="1" dirty="0" smtClean="0"/>
              <a:t>Big change in B16</a:t>
            </a:r>
            <a:endParaRPr lang="en-US" b="1" dirty="0"/>
          </a:p>
        </p:txBody>
      </p:sp>
      <p:cxnSp>
        <p:nvCxnSpPr>
          <p:cNvPr id="9" name="Straight Arrow Connector 8"/>
          <p:cNvCxnSpPr>
            <a:stCxn id="3" idx="0"/>
          </p:cNvCxnSpPr>
          <p:nvPr/>
        </p:nvCxnSpPr>
        <p:spPr>
          <a:xfrm flipV="1">
            <a:off x="4665068" y="3009900"/>
            <a:ext cx="3869332" cy="131642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4229100" y="3162300"/>
            <a:ext cx="435968" cy="116403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Date Placeholder 7"/>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7" name="Title 1"/>
          <p:cNvSpPr>
            <a:spLocks noGrp="1"/>
          </p:cNvSpPr>
          <p:nvPr>
            <p:ph type="title"/>
          </p:nvPr>
        </p:nvSpPr>
        <p:spPr>
          <a:xfrm>
            <a:off x="897775" y="492556"/>
            <a:ext cx="7331825" cy="685801"/>
          </a:xfrm>
        </p:spPr>
        <p:txBody>
          <a:bodyPr>
            <a:normAutofit/>
          </a:bodyPr>
          <a:lstStyle/>
          <a:p>
            <a:r>
              <a:rPr lang="en-US" sz="3200" b="1" dirty="0" smtClean="0"/>
              <a:t>II-1: Spectral Response Function @81K</a:t>
            </a:r>
            <a:endParaRPr lang="en-US" sz="3200" b="1" dirty="0"/>
          </a:p>
        </p:txBody>
      </p:sp>
    </p:spTree>
    <p:extLst>
      <p:ext uri="{BB962C8B-B14F-4D97-AF65-F5344CB8AC3E}">
        <p14:creationId xmlns:p14="http://schemas.microsoft.com/office/powerpoint/2010/main" val="206569313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cstate="print">
            <a:extLst>
              <a:ext uri="{28A0092B-C50C-407E-A947-70E740481C1C}">
                <a14:useLocalDpi xmlns:a14="http://schemas.microsoft.com/office/drawing/2010/main" val="0"/>
              </a:ext>
            </a:extLst>
          </a:blip>
          <a:stretch>
            <a:fillRect/>
          </a:stretch>
        </p:blipFill>
        <p:spPr>
          <a:xfrm>
            <a:off x="128587" y="1381601"/>
            <a:ext cx="4102754" cy="4544070"/>
          </a:xfrm>
          <a:prstGeom prst="rect">
            <a:avLst/>
          </a:prstGeom>
        </p:spPr>
      </p:pic>
      <p:graphicFrame>
        <p:nvGraphicFramePr>
          <p:cNvPr id="4" name="Table 3"/>
          <p:cNvGraphicFramePr>
            <a:graphicFrameLocks noGrp="1"/>
          </p:cNvGraphicFramePr>
          <p:nvPr>
            <p:extLst/>
          </p:nvPr>
        </p:nvGraphicFramePr>
        <p:xfrm>
          <a:off x="4348362" y="1836192"/>
          <a:ext cx="4506568" cy="1131124"/>
        </p:xfrm>
        <a:graphic>
          <a:graphicData uri="http://schemas.openxmlformats.org/drawingml/2006/table">
            <a:tbl>
              <a:tblPr firstRow="1" firstCol="1" bandRow="1">
                <a:tableStyleId>{5C22544A-7EE6-4342-B048-85BDC9FD1C3A}</a:tableStyleId>
              </a:tblPr>
              <a:tblGrid>
                <a:gridCol w="798598">
                  <a:extLst>
                    <a:ext uri="{9D8B030D-6E8A-4147-A177-3AD203B41FA5}">
                      <a16:colId xmlns:a16="http://schemas.microsoft.com/office/drawing/2014/main" val="1489970376"/>
                    </a:ext>
                  </a:extLst>
                </a:gridCol>
                <a:gridCol w="617995">
                  <a:extLst>
                    <a:ext uri="{9D8B030D-6E8A-4147-A177-3AD203B41FA5}">
                      <a16:colId xmlns:a16="http://schemas.microsoft.com/office/drawing/2014/main" val="1437944283"/>
                    </a:ext>
                  </a:extLst>
                </a:gridCol>
                <a:gridCol w="617995">
                  <a:extLst>
                    <a:ext uri="{9D8B030D-6E8A-4147-A177-3AD203B41FA5}">
                      <a16:colId xmlns:a16="http://schemas.microsoft.com/office/drawing/2014/main" val="769205272"/>
                    </a:ext>
                  </a:extLst>
                </a:gridCol>
                <a:gridCol w="617995">
                  <a:extLst>
                    <a:ext uri="{9D8B030D-6E8A-4147-A177-3AD203B41FA5}">
                      <a16:colId xmlns:a16="http://schemas.microsoft.com/office/drawing/2014/main" val="574893949"/>
                    </a:ext>
                  </a:extLst>
                </a:gridCol>
                <a:gridCol w="617995">
                  <a:extLst>
                    <a:ext uri="{9D8B030D-6E8A-4147-A177-3AD203B41FA5}">
                      <a16:colId xmlns:a16="http://schemas.microsoft.com/office/drawing/2014/main" val="3882637867"/>
                    </a:ext>
                  </a:extLst>
                </a:gridCol>
                <a:gridCol w="617995">
                  <a:extLst>
                    <a:ext uri="{9D8B030D-6E8A-4147-A177-3AD203B41FA5}">
                      <a16:colId xmlns:a16="http://schemas.microsoft.com/office/drawing/2014/main" val="375224341"/>
                    </a:ext>
                  </a:extLst>
                </a:gridCol>
                <a:gridCol w="617995">
                  <a:extLst>
                    <a:ext uri="{9D8B030D-6E8A-4147-A177-3AD203B41FA5}">
                      <a16:colId xmlns:a16="http://schemas.microsoft.com/office/drawing/2014/main" val="3432743853"/>
                    </a:ext>
                  </a:extLst>
                </a:gridCol>
              </a:tblGrid>
              <a:tr h="282781">
                <a:tc>
                  <a:txBody>
                    <a:bodyPr/>
                    <a:lstStyle/>
                    <a:p>
                      <a:pPr marL="0" marR="0" algn="ctr">
                        <a:spcBef>
                          <a:spcPts val="0"/>
                        </a:spcBef>
                        <a:spcAft>
                          <a:spcPts val="0"/>
                        </a:spcAft>
                      </a:pPr>
                      <a:r>
                        <a:rPr lang="en-US" sz="1000" dirty="0">
                          <a:effectLst/>
                        </a:rPr>
                        <a:t>Bands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B03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B06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4048008862"/>
                  </a:ext>
                </a:extLst>
              </a:tr>
              <a:tr h="282781">
                <a:tc>
                  <a:txBody>
                    <a:bodyPr/>
                    <a:lstStyle/>
                    <a:p>
                      <a:pPr marL="0" marR="0" algn="ctr">
                        <a:spcBef>
                          <a:spcPts val="0"/>
                        </a:spcBef>
                        <a:spcAft>
                          <a:spcPts val="0"/>
                        </a:spcAft>
                      </a:pPr>
                      <a:r>
                        <a:rPr lang="en-US" sz="1000" dirty="0">
                          <a:solidFill>
                            <a:schemeClr val="tx1"/>
                          </a:solidFill>
                          <a:effectLst/>
                        </a:rPr>
                        <a:t>Slope</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-0.012</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-0.104</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-0.274</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0.099</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-0.006</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chemeClr val="tx1"/>
                          </a:solidFill>
                          <a:effectLst/>
                        </a:rPr>
                        <a:t>0.055</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3273395032"/>
                  </a:ext>
                </a:extLst>
              </a:tr>
              <a:tr h="282781">
                <a:tc>
                  <a:txBody>
                    <a:bodyPr/>
                    <a:lstStyle/>
                    <a:p>
                      <a:pPr marL="0" marR="0" algn="ctr">
                        <a:spcBef>
                          <a:spcPts val="0"/>
                        </a:spcBef>
                        <a:spcAft>
                          <a:spcPts val="0"/>
                        </a:spcAft>
                      </a:pPr>
                      <a:r>
                        <a:rPr lang="en-US" sz="1000">
                          <a:effectLst/>
                        </a:rPr>
                        <a:t>Uncertainty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0.00983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0.01062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0.00943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0.00816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0.00819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0.00981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654863437"/>
                  </a:ext>
                </a:extLst>
              </a:tr>
              <a:tr h="282781">
                <a:tc>
                  <a:txBody>
                    <a:bodyPr/>
                    <a:lstStyle/>
                    <a:p>
                      <a:pPr marL="0" marR="0" algn="ctr">
                        <a:spcBef>
                          <a:spcPts val="0"/>
                        </a:spcBef>
                        <a:spcAft>
                          <a:spcPts val="0"/>
                        </a:spcAft>
                      </a:pPr>
                      <a:r>
                        <a:rPr lang="en-US" sz="1000" dirty="0">
                          <a:effectLst/>
                        </a:rPr>
                        <a:t>Correlation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-0.15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-0.79</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-0.97</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solidFill>
                            <a:srgbClr val="C00000"/>
                          </a:solidFill>
                          <a:effectLst/>
                        </a:rPr>
                        <a:t>0.85</a:t>
                      </a:r>
                      <a:endParaRPr lang="en-US" sz="16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a:effectLst/>
                        </a:rPr>
                        <a:t>-0.1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tc>
                  <a:txBody>
                    <a:bodyPr/>
                    <a:lstStyle/>
                    <a:p>
                      <a:pPr marL="0" marR="0" algn="ctr">
                        <a:spcBef>
                          <a:spcPts val="0"/>
                        </a:spcBef>
                        <a:spcAft>
                          <a:spcPts val="0"/>
                        </a:spcAft>
                      </a:pPr>
                      <a:r>
                        <a:rPr lang="en-US" sz="1000" dirty="0">
                          <a:effectLst/>
                        </a:rPr>
                        <a:t>0.59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nchor="ctr"/>
                </a:tc>
                <a:extLst>
                  <a:ext uri="{0D108BD9-81ED-4DB2-BD59-A6C34878D82A}">
                    <a16:rowId xmlns:a16="http://schemas.microsoft.com/office/drawing/2014/main" val="2549969342"/>
                  </a:ext>
                </a:extLst>
              </a:tr>
            </a:tbl>
          </a:graphicData>
        </a:graphic>
      </p:graphicFrame>
      <p:sp>
        <p:nvSpPr>
          <p:cNvPr id="5" name="Rectangle 1"/>
          <p:cNvSpPr>
            <a:spLocks noChangeArrowheads="1"/>
          </p:cNvSpPr>
          <p:nvPr/>
        </p:nvSpPr>
        <p:spPr bwMode="auto">
          <a:xfrm>
            <a:off x="4348362" y="1341665"/>
            <a:ext cx="4552750" cy="48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pPr>
            <a:r>
              <a:rPr lang="en-US" altLang="en-US" sz="900" dirty="0">
                <a:latin typeface="Arial" panose="020B0604020202020204" pitchFamily="34" charset="0"/>
                <a:ea typeface="Times New Roman" panose="02020603050405020304" pitchFamily="18" charset="0"/>
              </a:rPr>
              <a:t>T</a:t>
            </a:r>
            <a:r>
              <a:rPr lang="en-US" altLang="en-US" sz="900" dirty="0" bmk="">
                <a:latin typeface="Arial" panose="020B0604020202020204" pitchFamily="34" charset="0"/>
                <a:ea typeface="Times New Roman" panose="02020603050405020304" pitchFamily="18" charset="0"/>
              </a:rPr>
              <a:t>able </a:t>
            </a:r>
            <a:r>
              <a:rPr lang="en-US" altLang="en-US" sz="900" dirty="0" smtClean="0">
                <a:latin typeface="Arial" panose="020B0604020202020204" pitchFamily="34" charset="0"/>
                <a:ea typeface="Times New Roman" panose="02020603050405020304" pitchFamily="18" charset="0"/>
              </a:rPr>
              <a:t> </a:t>
            </a:r>
            <a:r>
              <a:rPr lang="en-US" altLang="en-US" sz="900" dirty="0">
                <a:latin typeface="Arial" panose="020B0604020202020204" pitchFamily="34" charset="0"/>
                <a:ea typeface="Times New Roman" panose="02020603050405020304" pitchFamily="18" charset="0"/>
              </a:rPr>
              <a:t>Slopes, uncertainty and correlation from the linear regression of GOES-17 ABI VNIR band gain change and VNIR FPM temperature change between the two consecutive solar calibration events from 07/31/2018 to 06/16/2019. </a:t>
            </a:r>
            <a:endParaRPr lang="en-US" altLang="en-US" sz="1600" dirty="0">
              <a:latin typeface="Arial" panose="020B0604020202020204" pitchFamily="34" charset="0"/>
            </a:endParaRPr>
          </a:p>
        </p:txBody>
      </p:sp>
      <p:sp>
        <p:nvSpPr>
          <p:cNvPr id="6" name="Rectangle 5"/>
          <p:cNvSpPr/>
          <p:nvPr/>
        </p:nvSpPr>
        <p:spPr>
          <a:xfrm>
            <a:off x="-37901" y="6020174"/>
            <a:ext cx="4386263" cy="784830"/>
          </a:xfrm>
          <a:prstGeom prst="rect">
            <a:avLst/>
          </a:prstGeom>
        </p:spPr>
        <p:txBody>
          <a:bodyPr wrap="square">
            <a:spAutoFit/>
          </a:bodyPr>
          <a:lstStyle/>
          <a:p>
            <a:pPr marL="205740" algn="just"/>
            <a:r>
              <a:rPr lang="en-US" sz="900" dirty="0">
                <a:solidFill>
                  <a:srgbClr val="1F497D"/>
                </a:solidFill>
                <a:latin typeface="Times New Roman" panose="02020603050405020304" pitchFamily="18" charset="0"/>
                <a:ea typeface="Times New Roman" panose="02020603050405020304" pitchFamily="18" charset="0"/>
              </a:rPr>
              <a:t>Figure </a:t>
            </a:r>
            <a:r>
              <a:rPr lang="en-US" sz="900" dirty="0" smtClean="0">
                <a:solidFill>
                  <a:srgbClr val="1F497D"/>
                </a:solidFill>
                <a:latin typeface="Times New Roman" panose="02020603050405020304" pitchFamily="18" charset="0"/>
                <a:ea typeface="Times New Roman" panose="02020603050405020304" pitchFamily="18" charset="0"/>
              </a:rPr>
              <a:t>(</a:t>
            </a:r>
            <a:r>
              <a:rPr lang="en-US" sz="900" dirty="0">
                <a:solidFill>
                  <a:srgbClr val="1F497D"/>
                </a:solidFill>
                <a:latin typeface="Times New Roman" panose="02020603050405020304" pitchFamily="18" charset="0"/>
                <a:ea typeface="Times New Roman" panose="02020603050405020304" pitchFamily="18" charset="0"/>
              </a:rPr>
              <a:t>a) GOES-17 ABI VNIR B02 mean gain in blue from CWG in-house reprocessing and VNIR FPM temperature in red. (b) Scatter plotting for B02 mean gain rate vs VNIR FPM temperature rate between the two consecutive solar calibration events with the linear regression fitting. The similar pair plotting for B03 in (c)(d) and for B04 in (e)(f). </a:t>
            </a:r>
            <a:endParaRPr lang="en-US" sz="900" i="1" dirty="0">
              <a:solidFill>
                <a:srgbClr val="1F497D"/>
              </a:solidFill>
              <a:latin typeface="Times New Roman" panose="02020603050405020304" pitchFamily="18" charset="0"/>
              <a:ea typeface="Times New Roman" panose="02020603050405020304" pitchFamily="18" charset="0"/>
            </a:endParaRPr>
          </a:p>
        </p:txBody>
      </p:sp>
      <p:sp>
        <p:nvSpPr>
          <p:cNvPr id="9" name="Rectangle 8"/>
          <p:cNvSpPr/>
          <p:nvPr/>
        </p:nvSpPr>
        <p:spPr>
          <a:xfrm>
            <a:off x="4500762" y="4191000"/>
            <a:ext cx="4643238" cy="1323439"/>
          </a:xfrm>
          <a:prstGeom prst="rect">
            <a:avLst/>
          </a:prstGeom>
        </p:spPr>
        <p:txBody>
          <a:bodyPr wrap="square">
            <a:spAutoFit/>
          </a:bodyPr>
          <a:lstStyle/>
          <a:p>
            <a:pPr marL="285750" indent="-285750">
              <a:buFont typeface="Wingdings" panose="05000000000000000000" pitchFamily="2" charset="2"/>
              <a:buChar char="Ø"/>
            </a:pPr>
            <a:r>
              <a:rPr lang="en-US" sz="4000" dirty="0" smtClean="0"/>
              <a:t>Slide #102.</a:t>
            </a:r>
          </a:p>
          <a:p>
            <a:pPr marL="285750" indent="-285750">
              <a:buFont typeface="Wingdings" panose="05000000000000000000" pitchFamily="2" charset="2"/>
              <a:buChar char="Ø"/>
            </a:pPr>
            <a:r>
              <a:rPr lang="en-US" sz="4000" dirty="0" smtClean="0">
                <a:solidFill>
                  <a:srgbClr val="FF0000"/>
                </a:solidFill>
              </a:rPr>
              <a:t>ADR 888 and 777</a:t>
            </a:r>
            <a:r>
              <a:rPr lang="en-US" sz="4000" dirty="0" smtClean="0"/>
              <a:t>.</a:t>
            </a:r>
          </a:p>
        </p:txBody>
      </p:sp>
      <p:sp>
        <p:nvSpPr>
          <p:cNvPr id="2" name="Rectangle 1"/>
          <p:cNvSpPr/>
          <p:nvPr/>
        </p:nvSpPr>
        <p:spPr>
          <a:xfrm>
            <a:off x="0" y="2823882"/>
            <a:ext cx="4348362" cy="1586753"/>
          </a:xfrm>
          <a:prstGeom prst="rect">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itle 1"/>
          <p:cNvSpPr txBox="1">
            <a:spLocks/>
          </p:cNvSpPr>
          <p:nvPr/>
        </p:nvSpPr>
        <p:spPr>
          <a:xfrm>
            <a:off x="914400" y="115370"/>
            <a:ext cx="7331825" cy="685801"/>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dirty="0" smtClean="0"/>
              <a:t>II-2:VNIR Gain Dependence on FPM Temp</a:t>
            </a:r>
            <a:endParaRPr lang="en-US" sz="3200" b="1" dirty="0"/>
          </a:p>
        </p:txBody>
      </p:sp>
    </p:spTree>
    <p:extLst>
      <p:ext uri="{BB962C8B-B14F-4D97-AF65-F5344CB8AC3E}">
        <p14:creationId xmlns:p14="http://schemas.microsoft.com/office/powerpoint/2010/main" val="40473206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II-3: </a:t>
            </a:r>
            <a:r>
              <a:rPr lang="en-US" b="1" dirty="0" smtClean="0"/>
              <a:t>Saturation Algorithm</a:t>
            </a:r>
            <a:endParaRPr lang="en-US"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97776" y="1495859"/>
            <a:ext cx="2429758" cy="3238500"/>
          </a:xfrm>
        </p:spPr>
      </p:pic>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123</a:t>
            </a:fld>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1495858"/>
            <a:ext cx="2429758" cy="323850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0250" y="1495858"/>
            <a:ext cx="2429758" cy="3238500"/>
          </a:xfrm>
          <a:prstGeom prst="rect">
            <a:avLst/>
          </a:prstGeom>
        </p:spPr>
      </p:pic>
      <p:sp>
        <p:nvSpPr>
          <p:cNvPr id="10" name="TextBox 9"/>
          <p:cNvSpPr txBox="1"/>
          <p:nvPr/>
        </p:nvSpPr>
        <p:spPr>
          <a:xfrm>
            <a:off x="1409701" y="4784587"/>
            <a:ext cx="6362700"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FF0000"/>
                </a:solidFill>
              </a:rPr>
              <a:t>ARD 964</a:t>
            </a:r>
            <a:r>
              <a:rPr lang="en-US" sz="1400" dirty="0" smtClean="0"/>
              <a:t>.</a:t>
            </a:r>
          </a:p>
          <a:p>
            <a:pPr marL="285750" indent="-285750">
              <a:buFont typeface="Arial" panose="020B0604020202020204" pitchFamily="34" charset="0"/>
              <a:buChar char="•"/>
            </a:pPr>
            <a:r>
              <a:rPr lang="en-US" sz="1400" dirty="0" smtClean="0"/>
              <a:t>Time </a:t>
            </a:r>
            <a:r>
              <a:rPr lang="en-US" sz="1400" dirty="0" smtClean="0"/>
              <a:t>series of individual detector gain for selected channels.</a:t>
            </a:r>
          </a:p>
          <a:p>
            <a:pPr marL="285750" indent="-285750">
              <a:buFont typeface="Arial" panose="020B0604020202020204" pitchFamily="34" charset="0"/>
              <a:buChar char="•"/>
            </a:pPr>
            <a:r>
              <a:rPr lang="en-US" sz="1400" dirty="0" smtClean="0"/>
              <a:t>Left to right: None, </a:t>
            </a:r>
            <a:r>
              <a:rPr lang="en-US" sz="1400" dirty="0" smtClean="0"/>
              <a:t>lightly, and seriously saturated after midnight.</a:t>
            </a:r>
          </a:p>
          <a:p>
            <a:pPr marL="742950" lvl="1" indent="-285750">
              <a:buFont typeface="Arial" panose="020B0604020202020204" pitchFamily="34" charset="0"/>
              <a:buChar char="•"/>
            </a:pPr>
            <a:r>
              <a:rPr lang="en-US" sz="1400" dirty="0" smtClean="0"/>
              <a:t>Normal gain for </a:t>
            </a:r>
            <a:r>
              <a:rPr lang="en-US" sz="1400" dirty="0" smtClean="0"/>
              <a:t>all detectors </a:t>
            </a:r>
            <a:r>
              <a:rPr lang="en-US" sz="1400" dirty="0" smtClean="0"/>
              <a:t>when not saturated.</a:t>
            </a:r>
          </a:p>
          <a:p>
            <a:pPr marL="742950" lvl="1" indent="-285750">
              <a:buFont typeface="Arial" panose="020B0604020202020204" pitchFamily="34" charset="0"/>
              <a:buChar char="•"/>
            </a:pPr>
            <a:r>
              <a:rPr lang="en-US" sz="1400" dirty="0" smtClean="0"/>
              <a:t>Some detectors </a:t>
            </a:r>
            <a:r>
              <a:rPr lang="en-US" sz="1400" dirty="0" smtClean="0"/>
              <a:t>of </a:t>
            </a:r>
            <a:r>
              <a:rPr lang="en-US" sz="1400" dirty="0" smtClean="0"/>
              <a:t>saturated channels appear abnormal.</a:t>
            </a:r>
            <a:endParaRPr lang="en-US" sz="1400" dirty="0" smtClean="0"/>
          </a:p>
          <a:p>
            <a:pPr marL="285750" indent="-285750">
              <a:buFont typeface="Arial" panose="020B0604020202020204" pitchFamily="34" charset="0"/>
              <a:buChar char="•"/>
            </a:pPr>
            <a:r>
              <a:rPr lang="en-US" sz="1400" dirty="0" smtClean="0"/>
              <a:t>May lead to serious striping and other deficiencies near saturation.</a:t>
            </a:r>
          </a:p>
          <a:p>
            <a:pPr marL="285750" indent="-285750">
              <a:buFont typeface="Arial" panose="020B0604020202020204" pitchFamily="34" charset="0"/>
              <a:buChar char="•"/>
            </a:pPr>
            <a:r>
              <a:rPr lang="en-US" sz="1400" dirty="0" smtClean="0"/>
              <a:t>No requirement, but NWS is keen on B13 striping possibly because of this.</a:t>
            </a:r>
            <a:endParaRPr lang="en-US" sz="1400" dirty="0"/>
          </a:p>
        </p:txBody>
      </p:sp>
    </p:spTree>
    <p:extLst>
      <p:ext uri="{BB962C8B-B14F-4D97-AF65-F5344CB8AC3E}">
        <p14:creationId xmlns:p14="http://schemas.microsoft.com/office/powerpoint/2010/main" val="29685101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114300"/>
            <a:ext cx="6819900" cy="809335"/>
          </a:xfrm>
        </p:spPr>
        <p:txBody>
          <a:bodyPr>
            <a:normAutofit/>
          </a:bodyPr>
          <a:lstStyle/>
          <a:p>
            <a:r>
              <a:rPr lang="en-US" sz="3200" b="1" dirty="0" smtClean="0"/>
              <a:t>II-4: Bias Change After Yaw Flip</a:t>
            </a:r>
            <a:endParaRPr lang="en-US" sz="3200" b="1"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124</a:t>
            </a:fld>
            <a:endParaRPr lang="en-US" alt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85" y="933563"/>
            <a:ext cx="6503124" cy="5637195"/>
          </a:xfrm>
          <a:prstGeom prst="rect">
            <a:avLst/>
          </a:prstGeom>
        </p:spPr>
      </p:pic>
      <p:cxnSp>
        <p:nvCxnSpPr>
          <p:cNvPr id="8" name="Straight Arrow Connector 7"/>
          <p:cNvCxnSpPr>
            <a:stCxn id="10" idx="3"/>
          </p:cNvCxnSpPr>
          <p:nvPr/>
        </p:nvCxnSpPr>
        <p:spPr>
          <a:xfrm flipV="1">
            <a:off x="2636410" y="5933792"/>
            <a:ext cx="1021190" cy="1563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0" idx="1"/>
          </p:cNvCxnSpPr>
          <p:nvPr/>
        </p:nvCxnSpPr>
        <p:spPr>
          <a:xfrm flipH="1" flipV="1">
            <a:off x="609600" y="5981700"/>
            <a:ext cx="304800" cy="1084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14400" y="5905500"/>
            <a:ext cx="1722010" cy="369332"/>
          </a:xfrm>
          <a:prstGeom prst="rect">
            <a:avLst/>
          </a:prstGeom>
          <a:noFill/>
        </p:spPr>
        <p:txBody>
          <a:bodyPr wrap="none" rtlCol="0">
            <a:spAutoFit/>
          </a:bodyPr>
          <a:lstStyle/>
          <a:p>
            <a:r>
              <a:rPr lang="en-US" dirty="0" smtClean="0"/>
              <a:t>SME LUT update</a:t>
            </a:r>
            <a:endParaRPr lang="en-US" dirty="0"/>
          </a:p>
        </p:txBody>
      </p:sp>
      <p:cxnSp>
        <p:nvCxnSpPr>
          <p:cNvPr id="15" name="Straight Arrow Connector 14"/>
          <p:cNvCxnSpPr/>
          <p:nvPr/>
        </p:nvCxnSpPr>
        <p:spPr>
          <a:xfrm flipH="1">
            <a:off x="4787144" y="1473831"/>
            <a:ext cx="51556" cy="2301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05509" y="1409700"/>
            <a:ext cx="122671" cy="2736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50140" y="1173534"/>
            <a:ext cx="1013162" cy="369332"/>
          </a:xfrm>
          <a:prstGeom prst="rect">
            <a:avLst/>
          </a:prstGeom>
          <a:noFill/>
        </p:spPr>
        <p:txBody>
          <a:bodyPr wrap="none" rtlCol="0">
            <a:spAutoFit/>
          </a:bodyPr>
          <a:lstStyle/>
          <a:p>
            <a:r>
              <a:rPr lang="en-US" dirty="0" smtClean="0"/>
              <a:t>Yaw-flips</a:t>
            </a:r>
            <a:endParaRPr lang="en-US" dirty="0"/>
          </a:p>
        </p:txBody>
      </p:sp>
      <p:cxnSp>
        <p:nvCxnSpPr>
          <p:cNvPr id="25" name="Straight Arrow Connector 24"/>
          <p:cNvCxnSpPr>
            <a:stCxn id="21" idx="1"/>
          </p:cNvCxnSpPr>
          <p:nvPr/>
        </p:nvCxnSpPr>
        <p:spPr>
          <a:xfrm flipH="1">
            <a:off x="3778196" y="1358200"/>
            <a:ext cx="671944" cy="3477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GOES-17 ABI - IR Inter-Calibration  - Band 08 (6.2µm) - night_IA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0152" y="906544"/>
            <a:ext cx="2643976"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cxnSp>
        <p:nvCxnSpPr>
          <p:cNvPr id="12" name="Straight Connector 11"/>
          <p:cNvCxnSpPr/>
          <p:nvPr/>
        </p:nvCxnSpPr>
        <p:spPr>
          <a:xfrm>
            <a:off x="4787144" y="1008854"/>
            <a:ext cx="0" cy="54504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14600" y="1008853"/>
            <a:ext cx="0" cy="54504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57641" y="1023575"/>
            <a:ext cx="0" cy="54504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76400" y="1047670"/>
            <a:ext cx="0" cy="545049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492939" y="2887744"/>
            <a:ext cx="2541189" cy="2585323"/>
          </a:xfrm>
          <a:prstGeom prst="rect">
            <a:avLst/>
          </a:prstGeom>
          <a:noFill/>
        </p:spPr>
        <p:txBody>
          <a:bodyPr wrap="square" rtlCol="0">
            <a:spAutoFit/>
          </a:bodyPr>
          <a:lstStyle/>
          <a:p>
            <a:pPr marL="176213" indent="-176213">
              <a:buFont typeface="Arial" panose="020B0604020202020204" pitchFamily="34" charset="0"/>
              <a:buChar char="•"/>
            </a:pPr>
            <a:r>
              <a:rPr lang="en-US" dirty="0"/>
              <a:t>Time-Series of GEO-LEO IR Inter-Calibration </a:t>
            </a:r>
            <a:br>
              <a:rPr lang="en-US" dirty="0"/>
            </a:br>
            <a:r>
              <a:rPr lang="en-US" dirty="0" smtClean="0"/>
              <a:t>under the best condition (Gain Set I at Nighttime).</a:t>
            </a:r>
          </a:p>
          <a:p>
            <a:pPr marL="176213" indent="-176213">
              <a:buFont typeface="Arial" panose="020B0604020202020204" pitchFamily="34" charset="0"/>
              <a:buChar char="•"/>
            </a:pPr>
            <a:r>
              <a:rPr lang="en-US" dirty="0" smtClean="0"/>
              <a:t>Channels 8 &amp; 12 in particular.</a:t>
            </a:r>
          </a:p>
          <a:p>
            <a:pPr marL="176213" indent="-176213">
              <a:buFont typeface="Arial" panose="020B0604020202020204" pitchFamily="34" charset="0"/>
              <a:buChar char="•"/>
            </a:pPr>
            <a:r>
              <a:rPr lang="en-US" dirty="0" smtClean="0">
                <a:solidFill>
                  <a:srgbClr val="FF0000"/>
                </a:solidFill>
              </a:rPr>
              <a:t>No ADR</a:t>
            </a:r>
            <a:r>
              <a:rPr lang="en-US" dirty="0" smtClean="0"/>
              <a:t>, </a:t>
            </a:r>
            <a:r>
              <a:rPr lang="en-US" dirty="0" smtClean="0"/>
              <a:t>but some users may notice.</a:t>
            </a:r>
          </a:p>
        </p:txBody>
      </p:sp>
    </p:spTree>
    <p:extLst>
      <p:ext uri="{BB962C8B-B14F-4D97-AF65-F5344CB8AC3E}">
        <p14:creationId xmlns:p14="http://schemas.microsoft.com/office/powerpoint/2010/main" val="69543820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9050" y="668433"/>
            <a:ext cx="3887837" cy="1174975"/>
          </a:xfr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661978"/>
            <a:ext cx="3902450" cy="115899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585" y="1805338"/>
            <a:ext cx="3891301" cy="1176180"/>
          </a:xfrm>
          <a:prstGeom prst="rect">
            <a:avLst/>
          </a:prstGeom>
        </p:spPr>
      </p:pic>
      <p:sp>
        <p:nvSpPr>
          <p:cNvPr id="4" name="Date Placeholder 3"/>
          <p:cNvSpPr>
            <a:spLocks noGrp="1"/>
          </p:cNvSpPr>
          <p:nvPr>
            <p:ph type="dt" sz="half" idx="4294967295"/>
          </p:nvPr>
        </p:nvSpPr>
        <p:spPr>
          <a:xfrm>
            <a:off x="628650" y="6356351"/>
            <a:ext cx="1983356" cy="190239"/>
          </a:xfrm>
        </p:spPr>
        <p:txBody>
          <a:bodyPr/>
          <a:lstStyle/>
          <a:p>
            <a:r>
              <a:rPr lang="en-US" smtClean="0"/>
              <a:t>02/19/2020</a:t>
            </a:r>
            <a:endParaRPr lang="en-US" dirty="0"/>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0598" y="1802133"/>
            <a:ext cx="3902451" cy="1193123"/>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087" y="2995256"/>
            <a:ext cx="3895799" cy="1214845"/>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00597" y="2983988"/>
            <a:ext cx="3902452" cy="1214845"/>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8659" y="4209977"/>
            <a:ext cx="3898227" cy="1214845"/>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3670" y="4209753"/>
            <a:ext cx="3909379" cy="1176122"/>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69742" y="5381075"/>
            <a:ext cx="3887870" cy="1177747"/>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00597" y="5360988"/>
            <a:ext cx="3902452" cy="1177747"/>
          </a:xfrm>
          <a:prstGeom prst="rect">
            <a:avLst/>
          </a:prstGeom>
        </p:spPr>
      </p:pic>
      <p:sp>
        <p:nvSpPr>
          <p:cNvPr id="3" name="Slide Number Placeholder 2"/>
          <p:cNvSpPr>
            <a:spLocks noGrp="1"/>
          </p:cNvSpPr>
          <p:nvPr>
            <p:ph type="sldNum" sz="quarter" idx="12"/>
          </p:nvPr>
        </p:nvSpPr>
        <p:spPr/>
        <p:txBody>
          <a:bodyPr/>
          <a:lstStyle/>
          <a:p>
            <a:fld id="{ACC92CFC-D429-494E-860C-EBB75C38C3B4}" type="slidenum">
              <a:rPr lang="en-US" smtClean="0">
                <a:solidFill>
                  <a:prstClr val="black">
                    <a:tint val="75000"/>
                  </a:prstClr>
                </a:solidFill>
              </a:rPr>
              <a:pPr/>
              <a:t>125</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dirty="0" smtClean="0"/>
              <a:t>Full Validation PS-PVR for GOES-17 ABI L1b Products</a:t>
            </a:r>
            <a:endParaRPr lang="en-US" dirty="0"/>
          </a:p>
        </p:txBody>
      </p:sp>
      <p:sp>
        <p:nvSpPr>
          <p:cNvPr id="9" name="TextBox 8"/>
          <p:cNvSpPr txBox="1"/>
          <p:nvPr/>
        </p:nvSpPr>
        <p:spPr>
          <a:xfrm>
            <a:off x="3509153" y="1669703"/>
            <a:ext cx="2142318" cy="369332"/>
          </a:xfrm>
          <a:prstGeom prst="rect">
            <a:avLst/>
          </a:prstGeom>
          <a:noFill/>
        </p:spPr>
        <p:txBody>
          <a:bodyPr wrap="none" rtlCol="0">
            <a:spAutoFit/>
          </a:bodyPr>
          <a:lstStyle/>
          <a:p>
            <a:r>
              <a:rPr lang="en-US" dirty="0" smtClean="0">
                <a:solidFill>
                  <a:srgbClr val="FF0000"/>
                </a:solidFill>
              </a:rPr>
              <a:t>Stable IR FPM period</a:t>
            </a:r>
            <a:endParaRPr lang="en-US" dirty="0">
              <a:solidFill>
                <a:srgbClr val="FF0000"/>
              </a:solidFill>
            </a:endParaRPr>
          </a:p>
        </p:txBody>
      </p:sp>
      <p:sp>
        <p:nvSpPr>
          <p:cNvPr id="41" name="Title 1"/>
          <p:cNvSpPr txBox="1">
            <a:spLocks/>
          </p:cNvSpPr>
          <p:nvPr/>
        </p:nvSpPr>
        <p:spPr>
          <a:xfrm>
            <a:off x="1181100" y="114300"/>
            <a:ext cx="6819900" cy="8093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en-US" sz="3200" b="1" dirty="0" smtClean="0"/>
              <a:t>II-5: Bias Change After Star Look</a:t>
            </a:r>
            <a:endParaRPr lang="en-US" sz="3200" b="1" dirty="0"/>
          </a:p>
        </p:txBody>
      </p:sp>
    </p:spTree>
    <p:extLst>
      <p:ext uri="{BB962C8B-B14F-4D97-AF65-F5344CB8AC3E}">
        <p14:creationId xmlns:p14="http://schemas.microsoft.com/office/powerpoint/2010/main" val="36022454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087" y="250778"/>
            <a:ext cx="7331825" cy="685801"/>
          </a:xfrm>
        </p:spPr>
        <p:txBody>
          <a:bodyPr>
            <a:normAutofit fontScale="90000"/>
          </a:bodyPr>
          <a:lstStyle/>
          <a:p>
            <a:r>
              <a:rPr lang="en-US" sz="2800" b="1" dirty="0" smtClean="0"/>
              <a:t>MESO-to-MESO Variations within One-Timeline</a:t>
            </a:r>
            <a:endParaRPr lang="en-US" sz="2800" b="1"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126</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27311" y="968035"/>
            <a:ext cx="5356860" cy="5356860"/>
          </a:xfrm>
          <a:prstGeom prst="rect">
            <a:avLst/>
          </a:prstGeom>
        </p:spPr>
      </p:pic>
      <p:pic>
        <p:nvPicPr>
          <p:cNvPr id="3" name="Picture 2"/>
          <p:cNvPicPr>
            <a:picLocks noChangeAspect="1"/>
          </p:cNvPicPr>
          <p:nvPr/>
        </p:nvPicPr>
        <p:blipFill>
          <a:blip r:embed="rId3"/>
          <a:stretch>
            <a:fillRect/>
          </a:stretch>
        </p:blipFill>
        <p:spPr>
          <a:xfrm>
            <a:off x="5278548" y="1026194"/>
            <a:ext cx="3771900" cy="2739875"/>
          </a:xfrm>
          <a:prstGeom prst="rect">
            <a:avLst/>
          </a:prstGeom>
        </p:spPr>
      </p:pic>
      <p:sp>
        <p:nvSpPr>
          <p:cNvPr id="8" name="TextBox 7"/>
          <p:cNvSpPr txBox="1"/>
          <p:nvPr/>
        </p:nvSpPr>
        <p:spPr>
          <a:xfrm>
            <a:off x="2590800" y="729270"/>
            <a:ext cx="2142318" cy="369332"/>
          </a:xfrm>
          <a:prstGeom prst="rect">
            <a:avLst/>
          </a:prstGeom>
          <a:noFill/>
        </p:spPr>
        <p:txBody>
          <a:bodyPr wrap="none" rtlCol="0">
            <a:spAutoFit/>
          </a:bodyPr>
          <a:lstStyle/>
          <a:p>
            <a:r>
              <a:rPr lang="en-US" dirty="0" smtClean="0">
                <a:solidFill>
                  <a:srgbClr val="FF0000"/>
                </a:solidFill>
              </a:rPr>
              <a:t>Stable IR FPM period</a:t>
            </a:r>
            <a:endParaRPr lang="en-US" dirty="0">
              <a:solidFill>
                <a:srgbClr val="FF0000"/>
              </a:solidFill>
            </a:endParaRPr>
          </a:p>
        </p:txBody>
      </p:sp>
      <p:sp>
        <p:nvSpPr>
          <p:cNvPr id="9" name="TextBox 8"/>
          <p:cNvSpPr txBox="1"/>
          <p:nvPr/>
        </p:nvSpPr>
        <p:spPr>
          <a:xfrm>
            <a:off x="5278548" y="4363188"/>
            <a:ext cx="37338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No ADR</a:t>
            </a:r>
            <a:r>
              <a:rPr lang="en-US" dirty="0" smtClean="0"/>
              <a:t>, but user may notice.</a:t>
            </a:r>
          </a:p>
          <a:p>
            <a:pPr marL="285750" indent="-285750">
              <a:buFont typeface="Arial" panose="020B0604020202020204" pitchFamily="34" charset="0"/>
              <a:buChar char="•"/>
            </a:pPr>
            <a:r>
              <a:rPr lang="en-US" dirty="0" smtClean="0"/>
              <a:t>The </a:t>
            </a:r>
            <a:r>
              <a:rPr lang="en-US" dirty="0" smtClean="0"/>
              <a:t>y-axis scale range is the waived relative calibration accuracy requirement in radiance</a:t>
            </a:r>
          </a:p>
          <a:p>
            <a:pPr marL="285750" indent="-285750">
              <a:buFont typeface="Arial" panose="020B0604020202020204" pitchFamily="34" charset="0"/>
              <a:buChar char="•"/>
            </a:pPr>
            <a:r>
              <a:rPr lang="en-US" dirty="0" smtClean="0"/>
              <a:t>MESO-to-MESO variations meet the waived requirements</a:t>
            </a:r>
            <a:endParaRPr lang="en-US" dirty="0"/>
          </a:p>
        </p:txBody>
      </p:sp>
      <p:sp>
        <p:nvSpPr>
          <p:cNvPr id="10" name="Left Brace 9"/>
          <p:cNvSpPr/>
          <p:nvPr/>
        </p:nvSpPr>
        <p:spPr>
          <a:xfrm rot="5400000">
            <a:off x="3620625" y="3266998"/>
            <a:ext cx="82667" cy="482788"/>
          </a:xfrm>
          <a:prstGeom prst="leftBrace">
            <a:avLst>
              <a:gd name="adj1" fmla="val 8333"/>
              <a:gd name="adj2" fmla="val 52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e 10"/>
          <p:cNvSpPr/>
          <p:nvPr/>
        </p:nvSpPr>
        <p:spPr>
          <a:xfrm rot="5400000">
            <a:off x="4670272" y="3298672"/>
            <a:ext cx="82667" cy="482788"/>
          </a:xfrm>
          <a:prstGeom prst="leftBrace">
            <a:avLst>
              <a:gd name="adj1" fmla="val 8333"/>
              <a:gd name="adj2" fmla="val 52376"/>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262425" y="3149956"/>
            <a:ext cx="799065" cy="276999"/>
          </a:xfrm>
          <a:prstGeom prst="rect">
            <a:avLst/>
          </a:prstGeom>
          <a:noFill/>
        </p:spPr>
        <p:txBody>
          <a:bodyPr wrap="none" rtlCol="0">
            <a:spAutoFit/>
          </a:bodyPr>
          <a:lstStyle/>
          <a:p>
            <a:r>
              <a:rPr lang="en-US" sz="1200" b="1" dirty="0" smtClean="0"/>
              <a:t>CONUS#1</a:t>
            </a:r>
            <a:endParaRPr lang="en-US" sz="1200" b="1" dirty="0"/>
          </a:p>
        </p:txBody>
      </p:sp>
      <p:sp>
        <p:nvSpPr>
          <p:cNvPr id="13" name="TextBox 12"/>
          <p:cNvSpPr txBox="1"/>
          <p:nvPr/>
        </p:nvSpPr>
        <p:spPr>
          <a:xfrm>
            <a:off x="4306335" y="3162300"/>
            <a:ext cx="799065" cy="276999"/>
          </a:xfrm>
          <a:prstGeom prst="rect">
            <a:avLst/>
          </a:prstGeom>
          <a:noFill/>
        </p:spPr>
        <p:txBody>
          <a:bodyPr wrap="none" rtlCol="0">
            <a:spAutoFit/>
          </a:bodyPr>
          <a:lstStyle/>
          <a:p>
            <a:r>
              <a:rPr lang="en-US" sz="1200" b="1" dirty="0" smtClean="0"/>
              <a:t>CONUS#2</a:t>
            </a:r>
            <a:endParaRPr lang="en-US" sz="1200" b="1" dirty="0"/>
          </a:p>
        </p:txBody>
      </p:sp>
      <p:sp>
        <p:nvSpPr>
          <p:cNvPr id="14" name="TextBox 13"/>
          <p:cNvSpPr txBox="1"/>
          <p:nvPr/>
        </p:nvSpPr>
        <p:spPr>
          <a:xfrm>
            <a:off x="5867400" y="3962400"/>
            <a:ext cx="1968809" cy="369332"/>
          </a:xfrm>
          <a:prstGeom prst="rect">
            <a:avLst/>
          </a:prstGeom>
          <a:noFill/>
        </p:spPr>
        <p:txBody>
          <a:bodyPr wrap="none" rtlCol="0">
            <a:spAutoFit/>
          </a:bodyPr>
          <a:lstStyle/>
          <a:p>
            <a:r>
              <a:rPr lang="en-US" smtClean="0"/>
              <a:t>Timeline Mode 6M</a:t>
            </a:r>
            <a:endParaRPr lang="en-US"/>
          </a:p>
        </p:txBody>
      </p:sp>
    </p:spTree>
    <p:extLst>
      <p:ext uri="{BB962C8B-B14F-4D97-AF65-F5344CB8AC3E}">
        <p14:creationId xmlns:p14="http://schemas.microsoft.com/office/powerpoint/2010/main" val="375657924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70" y="50883"/>
            <a:ext cx="4299605" cy="754373"/>
          </a:xfrm>
        </p:spPr>
        <p:txBody>
          <a:bodyPr>
            <a:normAutofit/>
          </a:bodyPr>
          <a:lstStyle/>
          <a:p>
            <a:r>
              <a:rPr lang="en-US" sz="2400" dirty="0" smtClean="0"/>
              <a:t>Periodic Dark MESO Images </a:t>
            </a:r>
            <a:endParaRPr lang="en-US" sz="2400" dirty="0"/>
          </a:p>
        </p:txBody>
      </p:sp>
      <p:sp>
        <p:nvSpPr>
          <p:cNvPr id="4" name="Date Placeholder 3"/>
          <p:cNvSpPr>
            <a:spLocks noGrp="1"/>
          </p:cNvSpPr>
          <p:nvPr>
            <p:ph type="dt" sz="half" idx="429496729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02/19/2020</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p:cNvSpPr txBox="1"/>
          <p:nvPr/>
        </p:nvSpPr>
        <p:spPr>
          <a:xfrm>
            <a:off x="276625" y="742554"/>
            <a:ext cx="388043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panose="020F0502020204030204"/>
                <a:ea typeface="+mn-ea"/>
                <a:cs typeface="+mn-cs"/>
              </a:rPr>
              <a:t>Time-series of mean Tb (at 300K) for M1 and M2. The periodic dark MESO can be observed at B08/09/10/11/12/15/16.  M1-1 displays the largest deviation.</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7062" y="241013"/>
            <a:ext cx="3950208" cy="1252455"/>
          </a:xfrm>
          <a:prstGeom prst="rect">
            <a:avLst/>
          </a:prstGeom>
        </p:spPr>
      </p:pic>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73551"/>
            <a:ext cx="3950208" cy="1252455"/>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57062" y="1594308"/>
            <a:ext cx="3950208" cy="1252455"/>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30836"/>
            <a:ext cx="3950208" cy="1252455"/>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253" y="2955583"/>
            <a:ext cx="3950208" cy="1252455"/>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255" y="4280142"/>
            <a:ext cx="3950208" cy="1252455"/>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57062" y="4330569"/>
            <a:ext cx="3950208" cy="1252455"/>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605545"/>
            <a:ext cx="3950208" cy="1252455"/>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57719" y="5583024"/>
            <a:ext cx="3950208" cy="1252455"/>
          </a:xfrm>
          <a:prstGeom prst="rect">
            <a:avLst/>
          </a:prstGeom>
        </p:spPr>
      </p:pic>
      <p:sp>
        <p:nvSpPr>
          <p:cNvPr id="3" name="Slide Number Placeholder 2"/>
          <p:cNvSpPr>
            <a:spLocks noGrp="1"/>
          </p:cNvSpPr>
          <p:nvPr>
            <p:ph type="sldNum" sz="quarter" idx="12"/>
          </p:nvPr>
        </p:nvSpPr>
        <p:spPr/>
        <p:txBody>
          <a:bodyPr/>
          <a:lstStyle/>
          <a:p>
            <a:fld id="{ACC92CFC-D429-494E-860C-EBB75C38C3B4}" type="slidenum">
              <a:rPr lang="en-US" smtClean="0">
                <a:solidFill>
                  <a:prstClr val="black">
                    <a:tint val="75000"/>
                  </a:prstClr>
                </a:solidFill>
              </a:rPr>
              <a:pPr/>
              <a:t>127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16" name="TextBox 15"/>
          <p:cNvSpPr txBox="1"/>
          <p:nvPr/>
        </p:nvSpPr>
        <p:spPr>
          <a:xfrm>
            <a:off x="1848773" y="1295274"/>
            <a:ext cx="2142318" cy="369332"/>
          </a:xfrm>
          <a:prstGeom prst="rect">
            <a:avLst/>
          </a:prstGeom>
          <a:noFill/>
        </p:spPr>
        <p:txBody>
          <a:bodyPr wrap="none" rtlCol="0">
            <a:spAutoFit/>
          </a:bodyPr>
          <a:lstStyle/>
          <a:p>
            <a:r>
              <a:rPr lang="en-US" dirty="0" smtClean="0">
                <a:solidFill>
                  <a:srgbClr val="FF0000"/>
                </a:solidFill>
              </a:rPr>
              <a:t>Stable IR FPM period</a:t>
            </a:r>
            <a:endParaRPr lang="en-US" dirty="0">
              <a:solidFill>
                <a:srgbClr val="FF0000"/>
              </a:solidFill>
            </a:endParaRPr>
          </a:p>
        </p:txBody>
      </p:sp>
    </p:spTree>
    <p:extLst>
      <p:ext uri="{BB962C8B-B14F-4D97-AF65-F5344CB8AC3E}">
        <p14:creationId xmlns:p14="http://schemas.microsoft.com/office/powerpoint/2010/main" val="380322555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423" y="2093834"/>
            <a:ext cx="3778854" cy="129014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423" y="3227435"/>
            <a:ext cx="3778854" cy="1290140"/>
          </a:xfrm>
          <a:prstGeom prst="rect">
            <a:avLst/>
          </a:prstGeom>
        </p:spPr>
      </p:pic>
      <p:sp>
        <p:nvSpPr>
          <p:cNvPr id="2" name="Title 1"/>
          <p:cNvSpPr>
            <a:spLocks noGrp="1"/>
          </p:cNvSpPr>
          <p:nvPr>
            <p:ph type="title"/>
          </p:nvPr>
        </p:nvSpPr>
        <p:spPr>
          <a:xfrm>
            <a:off x="1181100" y="153273"/>
            <a:ext cx="6819900" cy="826937"/>
          </a:xfrm>
        </p:spPr>
        <p:txBody>
          <a:bodyPr>
            <a:noAutofit/>
          </a:bodyPr>
          <a:lstStyle/>
          <a:p>
            <a:r>
              <a:rPr lang="en-US" sz="3600" b="1" dirty="0" smtClean="0"/>
              <a:t>MESO-to-MESO Variation at Warm FPM Period</a:t>
            </a:r>
            <a:endParaRPr lang="en-US" sz="3600" b="1"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161938" y="980211"/>
            <a:ext cx="3713234" cy="1250228"/>
          </a:xfrm>
        </p:spPr>
      </p:pic>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128</a:t>
            </a:fld>
            <a:endParaRPr lang="en-US">
              <a:solidFill>
                <a:prstClr val="black">
                  <a:tint val="75000"/>
                </a:prstClr>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078" y="4438288"/>
            <a:ext cx="3778854" cy="129014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318" y="2093834"/>
            <a:ext cx="3778854" cy="129014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6354" y="3227435"/>
            <a:ext cx="3778854" cy="129014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390" y="4438288"/>
            <a:ext cx="3778854" cy="1290140"/>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5423" y="5563415"/>
            <a:ext cx="3778854" cy="1290140"/>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3735" y="5563415"/>
            <a:ext cx="3778854" cy="1290140"/>
          </a:xfrm>
          <a:prstGeom prst="rect">
            <a:avLst/>
          </a:prstGeom>
        </p:spPr>
      </p:pic>
      <p:sp>
        <p:nvSpPr>
          <p:cNvPr id="3" name="Date Placeholder 2"/>
          <p:cNvSpPr>
            <a:spLocks noGrp="1"/>
          </p:cNvSpPr>
          <p:nvPr>
            <p:ph type="dt" sz="half" idx="10"/>
          </p:nvPr>
        </p:nvSpPr>
        <p:spPr/>
        <p:txBody>
          <a:bodyPr/>
          <a:lstStyle/>
          <a:p>
            <a:r>
              <a:rPr lang="en-US" smtClean="0"/>
              <a:t>02/19/2020</a:t>
            </a:r>
            <a:endParaRPr lang="en-US" dirty="0"/>
          </a:p>
        </p:txBody>
      </p:sp>
      <p:sp>
        <p:nvSpPr>
          <p:cNvPr id="14" name="Footer Placeholder 13"/>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30996530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II-6: </a:t>
            </a:r>
            <a:r>
              <a:rPr lang="en-US" sz="3200" b="1" dirty="0"/>
              <a:t>Bias Change After </a:t>
            </a:r>
            <a:r>
              <a:rPr lang="en-US" sz="3200" b="1" dirty="0" smtClean="0"/>
              <a:t>Gain Set Switch</a:t>
            </a:r>
            <a:endParaRPr lang="en-US" sz="3200" b="1" dirty="0"/>
          </a:p>
        </p:txBody>
      </p:sp>
      <p:sp>
        <p:nvSpPr>
          <p:cNvPr id="3" name="Content Placeholder 2"/>
          <p:cNvSpPr>
            <a:spLocks noGrp="1"/>
          </p:cNvSpPr>
          <p:nvPr>
            <p:ph idx="1"/>
          </p:nvPr>
        </p:nvSpPr>
        <p:spPr/>
        <p:txBody>
          <a:bodyPr/>
          <a:lstStyle/>
          <a:p>
            <a:r>
              <a:rPr lang="en-US" dirty="0" smtClean="0">
                <a:solidFill>
                  <a:srgbClr val="FF0000"/>
                </a:solidFill>
              </a:rPr>
              <a:t>No ADR</a:t>
            </a:r>
            <a:r>
              <a:rPr lang="en-US" dirty="0" smtClean="0"/>
              <a:t>.</a:t>
            </a:r>
          </a:p>
          <a:p>
            <a:r>
              <a:rPr lang="en-US" dirty="0" smtClean="0"/>
              <a:t>Small</a:t>
            </a:r>
            <a:r>
              <a:rPr lang="en-US" dirty="0" smtClean="0"/>
              <a:t>, but impacts on SST product.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129</a:t>
            </a:fld>
            <a:endParaRPr lang="en-US" dirty="0"/>
          </a:p>
        </p:txBody>
      </p:sp>
    </p:spTree>
    <p:extLst>
      <p:ext uri="{BB962C8B-B14F-4D97-AF65-F5344CB8AC3E}">
        <p14:creationId xmlns:p14="http://schemas.microsoft.com/office/powerpoint/2010/main" val="2656323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a:t>
            </a:fld>
            <a:endParaRPr lang="en-US" dirty="0"/>
          </a:p>
        </p:txBody>
      </p:sp>
      <p:sp>
        <p:nvSpPr>
          <p:cNvPr id="14" name="Title 1"/>
          <p:cNvSpPr>
            <a:spLocks noGrp="1"/>
          </p:cNvSpPr>
          <p:nvPr>
            <p:ph type="title"/>
          </p:nvPr>
        </p:nvSpPr>
        <p:spPr>
          <a:xfrm>
            <a:off x="1181100" y="228600"/>
            <a:ext cx="6819900" cy="685800"/>
          </a:xfrm>
        </p:spPr>
        <p:txBody>
          <a:bodyPr>
            <a:noAutofit/>
          </a:bodyPr>
          <a:lstStyle/>
          <a:p>
            <a:r>
              <a:rPr lang="en-US" sz="2800" b="1" dirty="0" smtClean="0"/>
              <a:t>IR Noise Stability (Cool)</a:t>
            </a:r>
            <a:endParaRPr lang="en-US" sz="2800" b="1" dirty="0"/>
          </a:p>
        </p:txBody>
      </p:sp>
      <p:sp>
        <p:nvSpPr>
          <p:cNvPr id="9" name="TextBox 8"/>
          <p:cNvSpPr txBox="1"/>
          <p:nvPr/>
        </p:nvSpPr>
        <p:spPr>
          <a:xfrm>
            <a:off x="6400800" y="1511717"/>
            <a:ext cx="2476500" cy="4247317"/>
          </a:xfrm>
          <a:prstGeom prst="rect">
            <a:avLst/>
          </a:prstGeom>
          <a:noFill/>
        </p:spPr>
        <p:txBody>
          <a:bodyPr wrap="square" rtlCol="0">
            <a:spAutoFit/>
          </a:bodyPr>
          <a:lstStyle/>
          <a:p>
            <a:pPr marL="173038" indent="-173038">
              <a:buFont typeface="Arial" panose="020B0604020202020204" pitchFamily="34" charset="0"/>
              <a:buChar char="•"/>
            </a:pPr>
            <a:r>
              <a:rPr lang="en-US" dirty="0" smtClean="0"/>
              <a:t>Stability is not expected, especially for the maxima.</a:t>
            </a:r>
          </a:p>
          <a:p>
            <a:pPr marL="173038" indent="-173038">
              <a:buFont typeface="Arial" panose="020B0604020202020204" pitchFamily="34" charset="0"/>
              <a:buChar char="•"/>
            </a:pPr>
            <a:r>
              <a:rPr lang="en-US" dirty="0" smtClean="0"/>
              <a:t>Variation of the means and minima can be explained by the daily and seasonal changes of FPM temperature and the gain set.</a:t>
            </a:r>
          </a:p>
          <a:p>
            <a:pPr marL="173038" indent="-173038">
              <a:buFont typeface="Arial" panose="020B0604020202020204" pitchFamily="34" charset="0"/>
              <a:buChar char="•"/>
            </a:pPr>
            <a:r>
              <a:rPr lang="en-US" dirty="0" smtClean="0"/>
              <a:t>Normal, considering the circumstances.</a:t>
            </a:r>
          </a:p>
          <a:p>
            <a:pPr marL="173038" indent="-173038">
              <a:buFont typeface="Arial" panose="020B0604020202020204" pitchFamily="34" charset="0"/>
              <a:buChar char="•"/>
            </a:pPr>
            <a:r>
              <a:rPr lang="en-US" dirty="0" smtClean="0"/>
              <a:t>More results are at </a:t>
            </a:r>
            <a:r>
              <a:rPr lang="en-US" dirty="0">
                <a:hlinkClick r:id="rId2"/>
              </a:rPr>
              <a:t>https://www.star.nesdis.noaa.gov/GOESCal/index.php</a:t>
            </a:r>
            <a:endParaRPr lang="en-US" dirty="0"/>
          </a:p>
        </p:txBody>
      </p:sp>
      <p:pic>
        <p:nvPicPr>
          <p:cNvPr id="7170" name="Picture 2" descr="GOES-17 ABI Instrument Calibration IR Statistics - M6 ICT NEDT - Snapshot all Bands (30 day) - 02-10-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24" y="1141529"/>
            <a:ext cx="5795659" cy="521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408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Remaining Issues III – Assist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130</a:t>
            </a:fld>
            <a:endParaRPr lang="en-US" dirty="0"/>
          </a:p>
        </p:txBody>
      </p:sp>
    </p:spTree>
    <p:extLst>
      <p:ext uri="{BB962C8B-B14F-4D97-AF65-F5344CB8AC3E}">
        <p14:creationId xmlns:p14="http://schemas.microsoft.com/office/powerpoint/2010/main" val="4117290705"/>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775" y="92150"/>
            <a:ext cx="7331825" cy="1086208"/>
          </a:xfrm>
        </p:spPr>
        <p:txBody>
          <a:bodyPr>
            <a:noAutofit/>
          </a:bodyPr>
          <a:lstStyle/>
          <a:p>
            <a:r>
              <a:rPr lang="en-US" sz="3200" b="1" dirty="0" smtClean="0"/>
              <a:t>III-1: Missing Data &amp; Distorted Images </a:t>
            </a:r>
            <a:br>
              <a:rPr lang="en-US" sz="3200" b="1" dirty="0" smtClean="0"/>
            </a:br>
            <a:r>
              <a:rPr lang="en-US" sz="3200" b="1" dirty="0" smtClean="0"/>
              <a:t>(Caterpillars and Shark Fins)</a:t>
            </a:r>
            <a:endParaRPr lang="en-US" sz="3200" b="1" dirty="0"/>
          </a:p>
        </p:txBody>
      </p:sp>
      <p:sp>
        <p:nvSpPr>
          <p:cNvPr id="3" name="Content Placeholder 2"/>
          <p:cNvSpPr>
            <a:spLocks noGrp="1"/>
          </p:cNvSpPr>
          <p:nvPr>
            <p:ph idx="1"/>
          </p:nvPr>
        </p:nvSpPr>
        <p:spPr>
          <a:xfrm>
            <a:off x="381000" y="1264809"/>
            <a:ext cx="8229600" cy="647700"/>
          </a:xfrm>
        </p:spPr>
        <p:txBody>
          <a:bodyPr>
            <a:normAutofit fontScale="70000" lnSpcReduction="20000"/>
          </a:bodyPr>
          <a:lstStyle/>
          <a:p>
            <a:r>
              <a:rPr lang="en-US" dirty="0" smtClean="0">
                <a:solidFill>
                  <a:srgbClr val="FF0000"/>
                </a:solidFill>
              </a:rPr>
              <a:t>ADR 1055</a:t>
            </a:r>
            <a:r>
              <a:rPr lang="en-US" dirty="0" smtClean="0"/>
              <a:t>. </a:t>
            </a:r>
          </a:p>
          <a:p>
            <a:r>
              <a:rPr lang="en-US" dirty="0" smtClean="0"/>
              <a:t>Both </a:t>
            </a:r>
            <a:r>
              <a:rPr lang="en-US" dirty="0" smtClean="0"/>
              <a:t>GOES16/17 </a:t>
            </a:r>
            <a:r>
              <a:rPr lang="en-US" dirty="0" smtClean="0"/>
              <a:t>ABI. MESO, CONUS </a:t>
            </a:r>
            <a:r>
              <a:rPr lang="en-US" dirty="0" smtClean="0"/>
              <a:t>and FD L1b </a:t>
            </a:r>
            <a:r>
              <a:rPr lang="en-US" dirty="0" smtClean="0"/>
              <a:t>images.</a:t>
            </a:r>
            <a:endParaRPr lang="en-US" dirty="0" smtClean="0"/>
          </a:p>
        </p:txBody>
      </p:sp>
      <p:sp>
        <p:nvSpPr>
          <p:cNvPr id="6" name="Slide Number Placeholder 5"/>
          <p:cNvSpPr>
            <a:spLocks noGrp="1"/>
          </p:cNvSpPr>
          <p:nvPr>
            <p:ph type="sldNum" sz="quarter" idx="12"/>
          </p:nvPr>
        </p:nvSpPr>
        <p:spPr/>
        <p:txBody>
          <a:bodyPr/>
          <a:lstStyle/>
          <a:p>
            <a:fld id="{00A5B682-E80C-4840-BE0A-ADFF0F4BA11A}" type="slidenum">
              <a:rPr lang="en-US" smtClean="0"/>
              <a:pPr/>
              <a:t>131</a:t>
            </a:fld>
            <a:endParaRPr lang="en-US" dirty="0"/>
          </a:p>
        </p:txBody>
      </p:sp>
      <p:grpSp>
        <p:nvGrpSpPr>
          <p:cNvPr id="9" name="Group 8"/>
          <p:cNvGrpSpPr/>
          <p:nvPr/>
        </p:nvGrpSpPr>
        <p:grpSpPr>
          <a:xfrm>
            <a:off x="874751" y="2285461"/>
            <a:ext cx="5105400" cy="805423"/>
            <a:chOff x="2026920" y="2974271"/>
            <a:chExt cx="6705600" cy="177165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920" y="2974271"/>
              <a:ext cx="6705600" cy="1771650"/>
            </a:xfrm>
            <a:prstGeom prst="rect">
              <a:avLst/>
            </a:prstGeom>
          </p:spPr>
        </p:pic>
        <p:sp>
          <p:nvSpPr>
            <p:cNvPr id="11" name="TextBox 10"/>
            <p:cNvSpPr txBox="1"/>
            <p:nvPr/>
          </p:nvSpPr>
          <p:spPr>
            <a:xfrm>
              <a:off x="4988324" y="3457235"/>
              <a:ext cx="426720" cy="369333"/>
            </a:xfrm>
            <a:prstGeom prst="rect">
              <a:avLst/>
            </a:prstGeom>
            <a:noFill/>
          </p:spPr>
          <p:txBody>
            <a:bodyPr wrap="none" rtlCol="0">
              <a:spAutoFit/>
            </a:bodyPr>
            <a:lstStyle/>
            <a:p>
              <a:r>
                <a:rPr lang="en-US" dirty="0" smtClean="0"/>
                <a:t>B6</a:t>
              </a:r>
              <a:endParaRPr lang="en-US" dirty="0"/>
            </a:p>
          </p:txBody>
        </p:sp>
      </p:grpSp>
      <p:pic>
        <p:nvPicPr>
          <p:cNvPr id="12"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 y="4155249"/>
            <a:ext cx="4399574" cy="2199787"/>
          </a:xfrm>
          <a:prstGeom prst="rect">
            <a:avLst/>
          </a:prstGeom>
        </p:spPr>
      </p:pic>
      <p:sp>
        <p:nvSpPr>
          <p:cNvPr id="13" name="Up Arrow 12"/>
          <p:cNvSpPr/>
          <p:nvPr/>
        </p:nvSpPr>
        <p:spPr>
          <a:xfrm rot="10800000">
            <a:off x="533400" y="4724398"/>
            <a:ext cx="76200" cy="30714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66700" y="4341929"/>
            <a:ext cx="1216102" cy="369332"/>
          </a:xfrm>
          <a:prstGeom prst="rect">
            <a:avLst/>
          </a:prstGeom>
          <a:noFill/>
        </p:spPr>
        <p:txBody>
          <a:bodyPr wrap="none" rtlCol="0">
            <a:spAutoFit/>
          </a:bodyPr>
          <a:lstStyle/>
          <a:p>
            <a:r>
              <a:rPr lang="en-US" dirty="0" smtClean="0"/>
              <a:t>caterpillars</a:t>
            </a:r>
            <a:endParaRPr lang="en-US" dirty="0"/>
          </a:p>
        </p:txBody>
      </p:sp>
      <p:sp>
        <p:nvSpPr>
          <p:cNvPr id="15" name="TextBox 14"/>
          <p:cNvSpPr txBox="1"/>
          <p:nvPr/>
        </p:nvSpPr>
        <p:spPr>
          <a:xfrm>
            <a:off x="1371600" y="2286964"/>
            <a:ext cx="1157881" cy="369332"/>
          </a:xfrm>
          <a:prstGeom prst="rect">
            <a:avLst/>
          </a:prstGeom>
          <a:noFill/>
        </p:spPr>
        <p:txBody>
          <a:bodyPr wrap="none" rtlCol="0">
            <a:spAutoFit/>
          </a:bodyPr>
          <a:lstStyle/>
          <a:p>
            <a:r>
              <a:rPr lang="en-US" dirty="0" smtClean="0"/>
              <a:t>Caterpillar</a:t>
            </a:r>
            <a:endParaRPr lang="en-US" dirty="0"/>
          </a:p>
        </p:txBody>
      </p:sp>
      <p:sp>
        <p:nvSpPr>
          <p:cNvPr id="17" name="Rectangle 16"/>
          <p:cNvSpPr/>
          <p:nvPr/>
        </p:nvSpPr>
        <p:spPr>
          <a:xfrm>
            <a:off x="1196731" y="2036826"/>
            <a:ext cx="2616422" cy="276999"/>
          </a:xfrm>
          <a:prstGeom prst="rect">
            <a:avLst/>
          </a:prstGeom>
        </p:spPr>
        <p:txBody>
          <a:bodyPr wrap="none">
            <a:spAutoFit/>
          </a:bodyPr>
          <a:lstStyle/>
          <a:p>
            <a:r>
              <a:rPr lang="en-US" sz="1200" dirty="0"/>
              <a:t>G16_s20192861604052_e2019286160</a:t>
            </a:r>
          </a:p>
        </p:txBody>
      </p:sp>
      <p:sp>
        <p:nvSpPr>
          <p:cNvPr id="18" name="TextBox 17"/>
          <p:cNvSpPr txBox="1"/>
          <p:nvPr/>
        </p:nvSpPr>
        <p:spPr>
          <a:xfrm>
            <a:off x="2504942" y="4569809"/>
            <a:ext cx="1005403" cy="369332"/>
          </a:xfrm>
          <a:prstGeom prst="rect">
            <a:avLst/>
          </a:prstGeom>
          <a:noFill/>
        </p:spPr>
        <p:txBody>
          <a:bodyPr wrap="none" rtlCol="0">
            <a:spAutoFit/>
          </a:bodyPr>
          <a:lstStyle/>
          <a:p>
            <a:r>
              <a:rPr lang="en-US" dirty="0" smtClean="0"/>
              <a:t>Shark fin</a:t>
            </a:r>
            <a:endParaRPr lang="en-US" dirty="0"/>
          </a:p>
        </p:txBody>
      </p:sp>
      <p:sp>
        <p:nvSpPr>
          <p:cNvPr id="19" name="TextBox 18"/>
          <p:cNvSpPr txBox="1"/>
          <p:nvPr/>
        </p:nvSpPr>
        <p:spPr>
          <a:xfrm>
            <a:off x="1482802" y="3695700"/>
            <a:ext cx="976549" cy="369332"/>
          </a:xfrm>
          <a:prstGeom prst="rect">
            <a:avLst/>
          </a:prstGeom>
          <a:noFill/>
        </p:spPr>
        <p:txBody>
          <a:bodyPr wrap="none" rtlCol="0">
            <a:spAutoFit/>
          </a:bodyPr>
          <a:lstStyle/>
          <a:p>
            <a:r>
              <a:rPr lang="en-US" dirty="0" smtClean="0"/>
              <a:t>G17 B12</a:t>
            </a:r>
            <a:endParaRPr lang="en-US" dirty="0"/>
          </a:p>
        </p:txBody>
      </p:sp>
      <p:pic>
        <p:nvPicPr>
          <p:cNvPr id="20"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973" y="3619937"/>
            <a:ext cx="4179589" cy="2516071"/>
          </a:xfrm>
          <a:prstGeom prst="rect">
            <a:avLst/>
          </a:prstGeom>
        </p:spPr>
      </p:pic>
      <p:sp>
        <p:nvSpPr>
          <p:cNvPr id="22" name="TextBox 21"/>
          <p:cNvSpPr txBox="1"/>
          <p:nvPr/>
        </p:nvSpPr>
        <p:spPr>
          <a:xfrm>
            <a:off x="5879047" y="6266997"/>
            <a:ext cx="1005403" cy="369332"/>
          </a:xfrm>
          <a:prstGeom prst="rect">
            <a:avLst/>
          </a:prstGeom>
          <a:noFill/>
        </p:spPr>
        <p:txBody>
          <a:bodyPr wrap="none" rtlCol="0">
            <a:spAutoFit/>
          </a:bodyPr>
          <a:lstStyle/>
          <a:p>
            <a:r>
              <a:rPr lang="en-US" dirty="0" smtClean="0"/>
              <a:t>Shark fin</a:t>
            </a:r>
            <a:endParaRPr lang="en-US" dirty="0"/>
          </a:p>
        </p:txBody>
      </p:sp>
      <p:sp>
        <p:nvSpPr>
          <p:cNvPr id="23" name="Rectangle 22"/>
          <p:cNvSpPr/>
          <p:nvPr/>
        </p:nvSpPr>
        <p:spPr>
          <a:xfrm>
            <a:off x="6438900" y="3250605"/>
            <a:ext cx="1293496" cy="369332"/>
          </a:xfrm>
          <a:prstGeom prst="rect">
            <a:avLst/>
          </a:prstGeom>
        </p:spPr>
        <p:txBody>
          <a:bodyPr wrap="none">
            <a:spAutoFit/>
          </a:bodyPr>
          <a:lstStyle/>
          <a:p>
            <a:r>
              <a:rPr lang="en-US" dirty="0" smtClean="0"/>
              <a:t>G16 CONUS</a:t>
            </a:r>
            <a:endParaRPr lang="en-US" dirty="0"/>
          </a:p>
        </p:txBody>
      </p:sp>
      <p:sp>
        <p:nvSpPr>
          <p:cNvPr id="24" name="Up Arrow 23"/>
          <p:cNvSpPr/>
          <p:nvPr/>
        </p:nvSpPr>
        <p:spPr>
          <a:xfrm rot="10800000">
            <a:off x="3007022" y="4939141"/>
            <a:ext cx="76200" cy="307149"/>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Up Arrow 24"/>
          <p:cNvSpPr/>
          <p:nvPr/>
        </p:nvSpPr>
        <p:spPr>
          <a:xfrm rot="10800000" flipV="1">
            <a:off x="6367529" y="5813249"/>
            <a:ext cx="142742" cy="54178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2552700" y="2520434"/>
            <a:ext cx="269798" cy="1846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83725" y="6550223"/>
            <a:ext cx="2403800" cy="307777"/>
          </a:xfrm>
          <a:prstGeom prst="rect">
            <a:avLst/>
          </a:prstGeom>
          <a:noFill/>
        </p:spPr>
        <p:txBody>
          <a:bodyPr wrap="none" rtlCol="0">
            <a:spAutoFit/>
          </a:bodyPr>
          <a:lstStyle/>
          <a:p>
            <a:r>
              <a:rPr lang="en-US" sz="1400" dirty="0" smtClean="0">
                <a:solidFill>
                  <a:srgbClr val="FF0000"/>
                </a:solidFill>
              </a:rPr>
              <a:t>Figures courtesy of UW/CIMSS</a:t>
            </a:r>
            <a:endParaRPr lang="en-US" sz="1400" dirty="0">
              <a:solidFill>
                <a:srgbClr val="FF0000"/>
              </a:solidFill>
            </a:endParaRP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31015052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III-2: Dynamic Gain Set Switch</a:t>
            </a:r>
            <a:endParaRPr lang="en-US" sz="3200" b="1" dirty="0"/>
          </a:p>
        </p:txBody>
      </p:sp>
      <p:sp>
        <p:nvSpPr>
          <p:cNvPr id="3" name="Content Placeholder 2"/>
          <p:cNvSpPr>
            <a:spLocks noGrp="1"/>
          </p:cNvSpPr>
          <p:nvPr>
            <p:ph idx="1"/>
          </p:nvPr>
        </p:nvSpPr>
        <p:spPr/>
        <p:txBody>
          <a:bodyPr/>
          <a:lstStyle/>
          <a:p>
            <a:r>
              <a:rPr lang="en-US" dirty="0" smtClean="0">
                <a:solidFill>
                  <a:srgbClr val="FF0000"/>
                </a:solidFill>
              </a:rPr>
              <a:t>ADR 1007</a:t>
            </a:r>
            <a:r>
              <a:rPr lang="en-US" dirty="0" smtClean="0"/>
              <a:t>.</a:t>
            </a:r>
          </a:p>
          <a:p>
            <a:r>
              <a:rPr lang="en-US" dirty="0" smtClean="0"/>
              <a:t>Enhancement </a:t>
            </a:r>
            <a:r>
              <a:rPr lang="en-US" dirty="0" smtClean="0"/>
              <a:t>– extending the use of Gain Set I.</a:t>
            </a:r>
          </a:p>
          <a:p>
            <a:r>
              <a:rPr lang="en-US" dirty="0" smtClean="0"/>
              <a:t>Operation.</a:t>
            </a:r>
          </a:p>
          <a:p>
            <a:r>
              <a:rPr lang="en-US" dirty="0" smtClean="0"/>
              <a:t>Assist to de-conflict.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132</a:t>
            </a:fld>
            <a:endParaRPr lang="en-US" dirty="0"/>
          </a:p>
        </p:txBody>
      </p:sp>
    </p:spTree>
    <p:extLst>
      <p:ext uri="{BB962C8B-B14F-4D97-AF65-F5344CB8AC3E}">
        <p14:creationId xmlns:p14="http://schemas.microsoft.com/office/powerpoint/2010/main" val="330381704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Assessment of Maturity</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133</a:t>
            </a:fld>
            <a:endParaRPr lang="en-US" dirty="0"/>
          </a:p>
        </p:txBody>
      </p:sp>
    </p:spTree>
    <p:extLst>
      <p:ext uri="{BB962C8B-B14F-4D97-AF65-F5344CB8AC3E}">
        <p14:creationId xmlns:p14="http://schemas.microsoft.com/office/powerpoint/2010/main" val="425166548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smtClean="0">
                <a:solidFill>
                  <a:srgbClr val="FFFFFF"/>
                </a:solidFill>
                <a:latin typeface="Arial"/>
                <a:ea typeface="Arial"/>
                <a:cs typeface="Arial"/>
                <a:sym typeface="Arial"/>
              </a:rPr>
              <a:t>Full </a:t>
            </a:r>
            <a:r>
              <a:rPr lang="en" sz="2800" b="0" i="0" u="none" strike="noStrike" cap="none" dirty="0">
                <a:solidFill>
                  <a:srgbClr val="FFFFFF"/>
                </a:solidFill>
                <a:latin typeface="Arial"/>
                <a:ea typeface="Arial"/>
                <a:cs typeface="Arial"/>
                <a:sym typeface="Arial"/>
              </a:rPr>
              <a:t>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t>134</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852433940"/>
              </p:ext>
            </p:extLst>
          </p:nvPr>
        </p:nvGraphicFramePr>
        <p:xfrm>
          <a:off x="457200" y="1022193"/>
          <a:ext cx="8229600" cy="5550999"/>
        </p:xfrm>
        <a:graphic>
          <a:graphicData uri="http://schemas.openxmlformats.org/drawingml/2006/table">
            <a:tbl>
              <a:tblPr>
                <a:noFill/>
              </a:tblPr>
              <a:tblGrid>
                <a:gridCol w="3619500">
                  <a:extLst>
                    <a:ext uri="{9D8B030D-6E8A-4147-A177-3AD203B41FA5}">
                      <a16:colId xmlns:a16="http://schemas.microsoft.com/office/drawing/2014/main" val="20000"/>
                    </a:ext>
                  </a:extLst>
                </a:gridCol>
                <a:gridCol w="4610100">
                  <a:extLst>
                    <a:ext uri="{9D8B030D-6E8A-4147-A177-3AD203B41FA5}">
                      <a16:colId xmlns:a16="http://schemas.microsoft.com/office/drawing/2014/main" val="20001"/>
                    </a:ext>
                  </a:extLst>
                </a:gridCol>
              </a:tblGrid>
              <a:tr h="529773">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4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29773">
                <a:tc>
                  <a:txBody>
                    <a:bodyPr/>
                    <a:lstStyle/>
                    <a:p>
                      <a:pPr marL="0" marR="0" lvl="0" indent="0" algn="l" rtl="0">
                        <a:lnSpc>
                          <a:spcPct val="100000"/>
                        </a:lnSpc>
                        <a:spcBef>
                          <a:spcPts val="0"/>
                        </a:spcBef>
                        <a:spcAft>
                          <a:spcPts val="0"/>
                        </a:spcAft>
                        <a:buClr>
                          <a:srgbClr val="000000"/>
                        </a:buClr>
                        <a:buSzPct val="25000"/>
                        <a:buFont typeface="Arial"/>
                        <a:buNone/>
                      </a:pPr>
                      <a:r>
                        <a:rPr lang="en" sz="1100" b="0" i="0" u="none" strike="noStrike" cap="none" dirty="0" smtClean="0">
                          <a:solidFill>
                            <a:schemeClr val="tx1"/>
                          </a:solidFill>
                          <a:latin typeface="+mn-lt"/>
                          <a:ea typeface="Arial"/>
                          <a:cs typeface="Arial"/>
                          <a:sym typeface="Arial"/>
                        </a:rPr>
                        <a:t>Validation, Q&amp;A, and anomaly resolution activities are ongoing</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PLPTs have been completed. Validation in the form of near real time monitoring and periodic summary will continue. Anomaly resolution is ongoing.</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529773">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smtClean="0">
                          <a:solidFill>
                            <a:schemeClr val="tx1"/>
                          </a:solidFill>
                          <a:latin typeface="+mn-lt"/>
                          <a:ea typeface="Arial"/>
                          <a:cs typeface="Arial"/>
                          <a:sym typeface="Arial"/>
                        </a:rPr>
                        <a:t>Incremental product improvements may still be occurring</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ADRs and WRs</a:t>
                      </a:r>
                      <a:r>
                        <a:rPr lang="en-US" sz="1100" u="none" strike="noStrike" cap="none" baseline="0" dirty="0" smtClean="0"/>
                        <a:t> continue to be generated and resolved, as expected in normal operation.</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529773">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100" b="0" i="0" u="none" strike="noStrike" cap="none" dirty="0" smtClean="0">
                          <a:solidFill>
                            <a:schemeClr val="tx1"/>
                          </a:solidFill>
                          <a:latin typeface="+mn-lt"/>
                          <a:ea typeface="Arial"/>
                          <a:cs typeface="Arial"/>
                          <a:sym typeface="Arial"/>
                        </a:rPr>
                        <a:t>Users are engaged and user feedback is assessed</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[User feedback]</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r h="529773">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 sz="1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4"/>
                  </a:ext>
                </a:extLst>
              </a:tr>
              <a:tr h="849082">
                <a:tc>
                  <a:txBody>
                    <a:bodyPr/>
                    <a:lstStyle/>
                    <a:p>
                      <a:pPr marL="0" marR="0" lvl="0" indent="0" algn="l" rtl="0">
                        <a:lnSpc>
                          <a:spcPct val="100000"/>
                        </a:lnSpc>
                        <a:spcBef>
                          <a:spcPts val="0"/>
                        </a:spcBef>
                        <a:spcAft>
                          <a:spcPts val="0"/>
                        </a:spcAft>
                        <a:buClr>
                          <a:schemeClr val="lt1"/>
                        </a:buClr>
                        <a:buSzPct val="100000"/>
                        <a:buFont typeface="Arial"/>
                        <a:buNone/>
                      </a:pPr>
                      <a:r>
                        <a:rPr lang="en-US" sz="1100" b="0" i="0" u="none" strike="noStrike" cap="none" dirty="0" smtClean="0">
                          <a:solidFill>
                            <a:schemeClr val="tx1"/>
                          </a:solidFill>
                          <a:effectLst/>
                          <a:latin typeface="+mn-lt"/>
                          <a:ea typeface="+mn-ea"/>
                          <a:cs typeface="+mn-cs"/>
                          <a:sym typeface="Arial"/>
                        </a:rPr>
                        <a:t>Product performance for all products is defined and documented over a wide range of representative conditions via ongoing ground-truth and validation efforts</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100" b="0" i="0" u="none" strike="noStrike" cap="none" dirty="0" smtClean="0">
                          <a:solidFill>
                            <a:schemeClr val="tx1"/>
                          </a:solidFill>
                          <a:effectLst/>
                          <a:latin typeface="+mn-lt"/>
                          <a:ea typeface="+mn-ea"/>
                          <a:cs typeface="+mn-cs"/>
                          <a:sym typeface="Arial"/>
                        </a:rPr>
                        <a:t>All</a:t>
                      </a:r>
                      <a:r>
                        <a:rPr lang="en-US" sz="1100" b="0" i="0" u="none" strike="noStrike" cap="none" baseline="0" dirty="0" smtClean="0">
                          <a:solidFill>
                            <a:schemeClr val="tx1"/>
                          </a:solidFill>
                          <a:effectLst/>
                          <a:latin typeface="+mn-lt"/>
                          <a:ea typeface="+mn-ea"/>
                          <a:cs typeface="+mn-cs"/>
                          <a:sym typeface="Arial"/>
                        </a:rPr>
                        <a:t> aspects of performance for all ABI L1b products </a:t>
                      </a:r>
                      <a:r>
                        <a:rPr lang="en-US" sz="1100" b="0" i="0" u="none" strike="noStrike" cap="none" dirty="0" smtClean="0">
                          <a:solidFill>
                            <a:schemeClr val="tx1"/>
                          </a:solidFill>
                          <a:effectLst/>
                          <a:latin typeface="+mn-lt"/>
                          <a:ea typeface="+mn-ea"/>
                          <a:cs typeface="+mn-cs"/>
                          <a:sym typeface="Arial"/>
                        </a:rPr>
                        <a:t>have been defined in MRD (include waivers) </a:t>
                      </a:r>
                      <a:r>
                        <a:rPr lang="en-US" sz="1100" b="0" i="0" u="none" strike="noStrike" cap="none" baseline="0" dirty="0" smtClean="0">
                          <a:solidFill>
                            <a:schemeClr val="tx1"/>
                          </a:solidFill>
                          <a:effectLst/>
                          <a:latin typeface="+mn-lt"/>
                          <a:ea typeface="+mn-ea"/>
                          <a:cs typeface="+mn-cs"/>
                          <a:sym typeface="Arial"/>
                        </a:rPr>
                        <a:t>and prelaunch baseline, evaluated with a series of PLPTs at Provisional and recently </a:t>
                      </a:r>
                      <a:r>
                        <a:rPr lang="en-US" sz="1100" b="0" i="0" u="none" strike="noStrike" cap="none" dirty="0" smtClean="0">
                          <a:solidFill>
                            <a:schemeClr val="tx1"/>
                          </a:solidFill>
                          <a:effectLst/>
                          <a:latin typeface="+mn-lt"/>
                          <a:ea typeface="+mn-ea"/>
                          <a:cs typeface="+mn-cs"/>
                          <a:sym typeface="Arial"/>
                        </a:rPr>
                        <a:t>over a wide range of representative conditions via ongoing validation efforts.</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r h="849082">
                <a:tc>
                  <a:txBody>
                    <a:bodyPr/>
                    <a:lstStyle/>
                    <a:p>
                      <a:pPr marL="0" marR="0" lvl="0" indent="0" algn="l" rtl="0">
                        <a:lnSpc>
                          <a:spcPct val="100000"/>
                        </a:lnSpc>
                        <a:spcBef>
                          <a:spcPts val="0"/>
                        </a:spcBef>
                        <a:spcAft>
                          <a:spcPts val="0"/>
                        </a:spcAft>
                        <a:buClr>
                          <a:srgbClr val="000000"/>
                        </a:buClr>
                        <a:buSzPct val="25000"/>
                        <a:buFont typeface="Arial"/>
                        <a:buNone/>
                      </a:pPr>
                      <a:r>
                        <a:rPr lang="en-US" sz="1100" b="0" i="0" u="none" strike="noStrike" cap="none" dirty="0" smtClean="0">
                          <a:solidFill>
                            <a:schemeClr val="tx1"/>
                          </a:solidFill>
                          <a:effectLst/>
                          <a:latin typeface="+mn-lt"/>
                          <a:ea typeface="+mn-ea"/>
                          <a:cs typeface="+mn-cs"/>
                          <a:sym typeface="Arial"/>
                        </a:rPr>
                        <a:t>Products are operationally optimized, as necessary, considering mission parameters of cost, schedule, and technical competence as compared to user expectations</a:t>
                      </a:r>
                      <a:endParaRPr lang="en" sz="11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ABI L1b products have been </a:t>
                      </a:r>
                      <a:r>
                        <a:rPr lang="en-US" sz="1100" u="none" strike="noStrike" cap="none" baseline="0" dirty="0" smtClean="0"/>
                        <a:t>produced operational by the GS according to spec.</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6"/>
                  </a:ext>
                </a:extLst>
              </a:tr>
              <a:tr h="6096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100" b="0" i="0" u="none" strike="noStrike" cap="none" dirty="0" smtClean="0">
                          <a:solidFill>
                            <a:schemeClr val="tx1"/>
                          </a:solidFill>
                          <a:effectLst/>
                          <a:latin typeface="+mn-lt"/>
                          <a:ea typeface="+mn-ea"/>
                          <a:cs typeface="+mn-cs"/>
                          <a:sym typeface="Arial"/>
                        </a:rPr>
                        <a:t>All known product anomalies are documented and shared with the user community</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ReadMe and the PS-PVR</a:t>
                      </a:r>
                      <a:r>
                        <a:rPr lang="en-US" sz="1100" u="none" strike="noStrike" cap="none" baseline="0" dirty="0" smtClean="0"/>
                        <a:t> presentation are documented and shared with user community.</a:t>
                      </a:r>
                      <a:endParaRPr sz="1100" u="none" strike="noStrike" cap="none" dirty="0"/>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7"/>
                  </a:ext>
                </a:extLst>
              </a:tr>
              <a:tr h="529773">
                <a:tc>
                  <a:txBody>
                    <a:bodyPr/>
                    <a:lstStyle/>
                    <a:p>
                      <a:pPr marL="0" marR="0" lvl="0" indent="0" algn="l" rtl="0">
                        <a:lnSpc>
                          <a:spcPct val="100000"/>
                        </a:lnSpc>
                        <a:spcBef>
                          <a:spcPts val="0"/>
                        </a:spcBef>
                        <a:spcAft>
                          <a:spcPts val="0"/>
                        </a:spcAft>
                        <a:buClr>
                          <a:schemeClr val="lt1"/>
                        </a:buClr>
                        <a:buSzPct val="100000"/>
                        <a:buFont typeface="Arial"/>
                        <a:buNone/>
                      </a:pPr>
                      <a:r>
                        <a:rPr lang="en-US" sz="1100" b="0" i="0" u="none" strike="noStrike" cap="none" dirty="0" smtClean="0">
                          <a:solidFill>
                            <a:schemeClr val="tx1"/>
                          </a:solidFill>
                          <a:effectLst/>
                          <a:latin typeface="+mn-lt"/>
                          <a:ea typeface="+mn-ea"/>
                          <a:cs typeface="+mn-cs"/>
                          <a:sym typeface="Arial"/>
                        </a:rPr>
                        <a:t>Product is operational</a:t>
                      </a:r>
                      <a:endParaRPr lang="en" sz="1100" b="0" i="0" u="none" strike="noStrike" cap="none" dirty="0" smtClean="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100" u="none" strike="noStrike" cap="none" dirty="0" smtClean="0"/>
                        <a:t>ABI L1b products have been operational</a:t>
                      </a:r>
                      <a:r>
                        <a:rPr lang="en-US" sz="1100" u="none" strike="noStrike" cap="none" baseline="0" dirty="0" smtClean="0"/>
                        <a:t> for one year.</a:t>
                      </a:r>
                      <a:endParaRPr sz="1100" u="none" strike="noStrike" cap="none" dirty="0"/>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1500523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Summary and Recommendations</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135</a:t>
            </a:fld>
            <a:endParaRPr lang="en-US" dirty="0"/>
          </a:p>
        </p:txBody>
      </p:sp>
    </p:spTree>
    <p:extLst>
      <p:ext uri="{BB962C8B-B14F-4D97-AF65-F5344CB8AC3E}">
        <p14:creationId xmlns:p14="http://schemas.microsoft.com/office/powerpoint/2010/main" val="33954822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a:bodyPr>
          <a:lstStyle/>
          <a:p>
            <a:pPr marL="461963" indent="-461963"/>
            <a:r>
              <a:rPr lang="en-US" dirty="0" smtClean="0"/>
              <a:t>Summarize ABI L1b product performance</a:t>
            </a:r>
          </a:p>
          <a:p>
            <a:pPr marL="919163" lvl="1" indent="-461963"/>
            <a:r>
              <a:rPr lang="en-US" dirty="0" smtClean="0"/>
              <a:t>High level performance summarized in spreadsheet, updated periodically, addressing all relevant requirements.</a:t>
            </a:r>
          </a:p>
          <a:p>
            <a:pPr marL="919163" lvl="1" indent="-461963"/>
            <a:r>
              <a:rPr lang="en-US" dirty="0" smtClean="0"/>
              <a:t>Reviewed selected performance. Demonstrated overall compliance with requirement and prelaunch baseline and existing caveats.</a:t>
            </a:r>
          </a:p>
          <a:p>
            <a:pPr marL="461963" indent="-461963"/>
            <a:r>
              <a:rPr lang="en-US" dirty="0"/>
              <a:t>Overviewed the </a:t>
            </a:r>
            <a:r>
              <a:rPr lang="en-US" dirty="0" smtClean="0"/>
              <a:t>Post-Launch </a:t>
            </a:r>
            <a:r>
              <a:rPr lang="en-US" dirty="0"/>
              <a:t>Product Tests (PLPT)</a:t>
            </a:r>
          </a:p>
          <a:p>
            <a:pPr marL="919163" lvl="1" indent="-461963"/>
            <a:r>
              <a:rPr lang="en-US" dirty="0"/>
              <a:t>One slide for each PLPT.</a:t>
            </a:r>
          </a:p>
          <a:p>
            <a:pPr marL="919163" lvl="1" indent="-461963"/>
            <a:r>
              <a:rPr lang="en-US" dirty="0"/>
              <a:t>More details </a:t>
            </a:r>
            <a:r>
              <a:rPr lang="en-US" dirty="0" smtClean="0"/>
              <a:t>for critical tests in separate files.</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136</a:t>
            </a:fld>
            <a:endParaRPr lang="en-US" dirty="0"/>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427478640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492556"/>
            <a:ext cx="7543800" cy="685801"/>
          </a:xfrm>
        </p:spPr>
        <p:txBody>
          <a:bodyPr>
            <a:normAutofit fontScale="90000"/>
          </a:bodyPr>
          <a:lstStyle/>
          <a:p>
            <a:r>
              <a:rPr lang="en-US" b="1" dirty="0" smtClean="0">
                <a:latin typeface="Times New Roman" panose="02020603050405020304" pitchFamily="18" charset="0"/>
                <a:cs typeface="Times New Roman" panose="02020603050405020304" pitchFamily="18" charset="0"/>
              </a:rPr>
              <a:t>Summary and Recommendations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457200" y="1600200"/>
            <a:ext cx="8229600" cy="4670770"/>
          </a:xfrm>
        </p:spPr>
        <p:txBody>
          <a:bodyPr>
            <a:normAutofit fontScale="92500" lnSpcReduction="10000"/>
          </a:bodyPr>
          <a:lstStyle/>
          <a:p>
            <a:pPr marL="461963" indent="-461963"/>
            <a:r>
              <a:rPr lang="en-US" dirty="0" smtClean="0"/>
              <a:t>Reviewed the progress </a:t>
            </a:r>
            <a:r>
              <a:rPr lang="en-US" dirty="0"/>
              <a:t>since </a:t>
            </a:r>
            <a:r>
              <a:rPr lang="en-US" dirty="0" smtClean="0"/>
              <a:t>Provisional Maturity</a:t>
            </a:r>
          </a:p>
          <a:p>
            <a:pPr marL="919163" lvl="1" indent="-461963"/>
            <a:r>
              <a:rPr lang="en-US" dirty="0" smtClean="0"/>
              <a:t>Status </a:t>
            </a:r>
            <a:r>
              <a:rPr lang="en-US" dirty="0"/>
              <a:t>at </a:t>
            </a:r>
            <a:r>
              <a:rPr lang="en-US" dirty="0" smtClean="0"/>
              <a:t>Provisional</a:t>
            </a:r>
          </a:p>
          <a:p>
            <a:pPr marL="919163" lvl="1" indent="-461963"/>
            <a:r>
              <a:rPr lang="en-US" smtClean="0"/>
              <a:t>Calibration </a:t>
            </a:r>
            <a:r>
              <a:rPr lang="en-US" dirty="0"/>
              <a:t>anomalies </a:t>
            </a:r>
            <a:r>
              <a:rPr lang="en-US" dirty="0" smtClean="0"/>
              <a:t>resolved</a:t>
            </a:r>
          </a:p>
          <a:p>
            <a:pPr marL="919163" lvl="1" indent="-461963"/>
            <a:r>
              <a:rPr lang="en-US" dirty="0" smtClean="0"/>
              <a:t>Calibration </a:t>
            </a:r>
            <a:r>
              <a:rPr lang="en-US" dirty="0"/>
              <a:t>anomalies being </a:t>
            </a:r>
            <a:r>
              <a:rPr lang="en-US" dirty="0" smtClean="0"/>
              <a:t>resolved</a:t>
            </a:r>
          </a:p>
          <a:p>
            <a:pPr marL="919163" lvl="1" indent="-461963"/>
            <a:r>
              <a:rPr lang="en-US" dirty="0" smtClean="0"/>
              <a:t>Open </a:t>
            </a:r>
            <a:r>
              <a:rPr lang="en-US" dirty="0"/>
              <a:t>Algorithm Discrepancy Report (ADR) </a:t>
            </a:r>
            <a:endParaRPr lang="en-US" dirty="0" smtClean="0"/>
          </a:p>
          <a:p>
            <a:pPr marL="919163" lvl="1" indent="-461963"/>
            <a:r>
              <a:rPr lang="en-US" dirty="0" smtClean="0"/>
              <a:t>Assessment </a:t>
            </a:r>
            <a:r>
              <a:rPr lang="en-US" dirty="0"/>
              <a:t>of current </a:t>
            </a:r>
            <a:r>
              <a:rPr lang="en-US" dirty="0" smtClean="0"/>
              <a:t>status</a:t>
            </a:r>
          </a:p>
          <a:p>
            <a:pPr marL="461963" indent="-461963"/>
            <a:r>
              <a:rPr lang="en-US" dirty="0"/>
              <a:t>Assessed the Full Validation Maturity per GOES-R Program</a:t>
            </a:r>
          </a:p>
          <a:p>
            <a:pPr marL="461963" indent="-461963"/>
            <a:r>
              <a:rPr lang="en-US" dirty="0"/>
              <a:t>Outlined future support for ABI operation</a:t>
            </a:r>
          </a:p>
          <a:p>
            <a:pPr marL="404813" indent="-461963"/>
            <a:r>
              <a:rPr lang="en-US" dirty="0"/>
              <a:t>CWG recommend that the </a:t>
            </a:r>
            <a:r>
              <a:rPr lang="en-US" dirty="0" smtClean="0"/>
              <a:t>GOES-17 </a:t>
            </a:r>
            <a:r>
              <a:rPr lang="en-US" dirty="0"/>
              <a:t>ABI L1b products be designated the Full Validation Maturity as defined by the GOES-R Program</a:t>
            </a:r>
            <a:r>
              <a:rPr lang="en-US" dirty="0" smtClean="0"/>
              <a:t>.</a:t>
            </a:r>
            <a:endParaRPr lang="en-US" dirty="0"/>
          </a:p>
        </p:txBody>
      </p:sp>
      <p:sp>
        <p:nvSpPr>
          <p:cNvPr id="4" name="Slide Number Placeholder 3"/>
          <p:cNvSpPr>
            <a:spLocks noGrp="1"/>
          </p:cNvSpPr>
          <p:nvPr>
            <p:ph type="sldNum" sz="quarter" idx="12"/>
          </p:nvPr>
        </p:nvSpPr>
        <p:spPr/>
        <p:txBody>
          <a:bodyPr/>
          <a:lstStyle/>
          <a:p>
            <a:fld id="{00A5B682-E80C-4840-BE0A-ADFF0F4BA11A}" type="slidenum">
              <a:rPr lang="en-US" smtClean="0"/>
              <a:pPr/>
              <a:t>137</a:t>
            </a:fld>
            <a:endParaRPr lang="en-US" dirty="0"/>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36414226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IR Accuracy</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14</a:t>
            </a:fld>
            <a:endParaRPr lang="en-US" dirty="0"/>
          </a:p>
        </p:txBody>
      </p:sp>
      <p:sp>
        <p:nvSpPr>
          <p:cNvPr id="8" name="TextBox 7"/>
          <p:cNvSpPr txBox="1"/>
          <p:nvPr/>
        </p:nvSpPr>
        <p:spPr>
          <a:xfrm>
            <a:off x="914400" y="4953000"/>
            <a:ext cx="7315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G16 did not benefit from all bias correction at Full Validation</a:t>
            </a:r>
          </a:p>
          <a:p>
            <a:pPr marL="742950" lvl="1" indent="-285750">
              <a:buFont typeface="Arial" panose="020B0604020202020204" pitchFamily="34" charset="0"/>
              <a:buChar char="•"/>
            </a:pPr>
            <a:r>
              <a:rPr lang="en-US" dirty="0" smtClean="0"/>
              <a:t>Bias &lt; 0.1K now for nearly all channels.</a:t>
            </a:r>
          </a:p>
          <a:p>
            <a:pPr marL="285750" indent="-285750">
              <a:buFont typeface="Arial" panose="020B0604020202020204" pitchFamily="34" charset="0"/>
              <a:buChar char="•"/>
            </a:pPr>
            <a:r>
              <a:rPr lang="en-US" dirty="0" smtClean="0"/>
              <a:t>G17 LHP anomaly does not affect bias.</a:t>
            </a:r>
          </a:p>
          <a:p>
            <a:pPr marL="742950" lvl="1" indent="-285750">
              <a:buFont typeface="Arial" panose="020B0604020202020204" pitchFamily="34" charset="0"/>
              <a:buChar char="•"/>
            </a:pPr>
            <a:r>
              <a:rPr lang="en-US" dirty="0" smtClean="0"/>
              <a:t>But the uncertainty of bias is larger in general.</a:t>
            </a:r>
          </a:p>
          <a:p>
            <a:pPr marL="742950" lvl="1" indent="-285750">
              <a:buFont typeface="Arial" panose="020B0604020202020204" pitchFamily="34" charset="0"/>
              <a:buChar char="•"/>
            </a:pPr>
            <a:r>
              <a:rPr lang="en-US" dirty="0" smtClean="0"/>
              <a:t>SRF has not been updated.</a:t>
            </a:r>
          </a:p>
        </p:txBody>
      </p:sp>
      <p:graphicFrame>
        <p:nvGraphicFramePr>
          <p:cNvPr id="9" name="Chart 8"/>
          <p:cNvGraphicFramePr>
            <a:graphicFrameLocks/>
          </p:cNvGraphicFramePr>
          <p:nvPr>
            <p:extLst>
              <p:ext uri="{D42A27DB-BD31-4B8C-83A1-F6EECF244321}">
                <p14:modId xmlns:p14="http://schemas.microsoft.com/office/powerpoint/2010/main" val="71540662"/>
              </p:ext>
            </p:extLst>
          </p:nvPr>
        </p:nvGraphicFramePr>
        <p:xfrm>
          <a:off x="457200" y="1181100"/>
          <a:ext cx="8229600" cy="38481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977122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15</a:t>
            </a:fld>
            <a:endParaRPr lang="en-US" dirty="0"/>
          </a:p>
        </p:txBody>
      </p:sp>
      <p:sp>
        <p:nvSpPr>
          <p:cNvPr id="14" name="Title 1"/>
          <p:cNvSpPr>
            <a:spLocks noGrp="1"/>
          </p:cNvSpPr>
          <p:nvPr>
            <p:ph type="title"/>
          </p:nvPr>
        </p:nvSpPr>
        <p:spPr>
          <a:xfrm>
            <a:off x="1181100" y="228600"/>
            <a:ext cx="6819900" cy="685800"/>
          </a:xfrm>
        </p:spPr>
        <p:txBody>
          <a:bodyPr>
            <a:noAutofit/>
          </a:bodyPr>
          <a:lstStyle/>
          <a:p>
            <a:r>
              <a:rPr lang="en-US" sz="2800" b="1" dirty="0" smtClean="0"/>
              <a:t>IR Accuracy Stability</a:t>
            </a:r>
            <a:endParaRPr lang="en-US" sz="2800" b="1" dirty="0"/>
          </a:p>
        </p:txBody>
      </p:sp>
      <p:sp>
        <p:nvSpPr>
          <p:cNvPr id="12" name="TextBox 11"/>
          <p:cNvSpPr txBox="1"/>
          <p:nvPr/>
        </p:nvSpPr>
        <p:spPr>
          <a:xfrm>
            <a:off x="474452" y="5981987"/>
            <a:ext cx="8229601" cy="369332"/>
          </a:xfrm>
          <a:prstGeom prst="rect">
            <a:avLst/>
          </a:prstGeom>
          <a:noFill/>
        </p:spPr>
        <p:txBody>
          <a:bodyPr wrap="square" rtlCol="0">
            <a:spAutoFit/>
          </a:bodyPr>
          <a:lstStyle/>
          <a:p>
            <a:pPr algn="ctr"/>
            <a:r>
              <a:rPr lang="en-US" dirty="0" smtClean="0"/>
              <a:t>More results are at </a:t>
            </a:r>
            <a:r>
              <a:rPr lang="en-US" dirty="0" smtClean="0">
                <a:hlinkClick r:id="rId2"/>
              </a:rPr>
              <a:t>https</a:t>
            </a:r>
            <a:r>
              <a:rPr lang="en-US" dirty="0">
                <a:hlinkClick r:id="rId2"/>
              </a:rPr>
              <a:t>://www.star.nesdis.noaa.gov/GOESCal/index.php</a:t>
            </a:r>
            <a:endParaRPr lang="en-US" dirty="0"/>
          </a:p>
        </p:txBody>
      </p:sp>
      <p:pic>
        <p:nvPicPr>
          <p:cNvPr id="15" name="Content Placeholder 1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08555" y="1171592"/>
            <a:ext cx="5543513" cy="4805363"/>
          </a:xfrm>
          <a:prstGeom prst="rect">
            <a:avLst/>
          </a:prstGeom>
        </p:spPr>
      </p:pic>
    </p:spTree>
    <p:extLst>
      <p:ext uri="{BB962C8B-B14F-4D97-AF65-F5344CB8AC3E}">
        <p14:creationId xmlns:p14="http://schemas.microsoft.com/office/powerpoint/2010/main" val="1794446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INR Performance Summary</a:t>
            </a:r>
            <a:endParaRPr lang="en-US" dirty="0"/>
          </a:p>
        </p:txBody>
      </p:sp>
      <p:sp>
        <p:nvSpPr>
          <p:cNvPr id="3" name="Content Placeholder 2"/>
          <p:cNvSpPr>
            <a:spLocks noGrp="1"/>
          </p:cNvSpPr>
          <p:nvPr>
            <p:ph idx="1"/>
          </p:nvPr>
        </p:nvSpPr>
        <p:spPr/>
        <p:txBody>
          <a:bodyPr>
            <a:normAutofit fontScale="92500"/>
          </a:bodyPr>
          <a:lstStyle/>
          <a:p>
            <a:r>
              <a:rPr lang="en-US" dirty="0" smtClean="0"/>
              <a:t>All meet </a:t>
            </a:r>
            <a:r>
              <a:rPr lang="en-US" dirty="0"/>
              <a:t>the </a:t>
            </a:r>
            <a:r>
              <a:rPr lang="en-US" dirty="0" smtClean="0"/>
              <a:t>MRD, often with large margin.</a:t>
            </a:r>
          </a:p>
          <a:p>
            <a:r>
              <a:rPr lang="en-US" dirty="0" smtClean="0"/>
              <a:t>Most performed consistently with the Baseline.</a:t>
            </a:r>
          </a:p>
          <a:p>
            <a:pPr lvl="1"/>
            <a:r>
              <a:rPr lang="en-US" dirty="0" smtClean="0"/>
              <a:t>CCR: 064-390 failed the Baseline.</a:t>
            </a:r>
          </a:p>
          <a:p>
            <a:pPr lvl="1"/>
            <a:r>
              <a:rPr lang="en-US" dirty="0" smtClean="0"/>
              <a:t>WIFR: Only 064 &amp; 086 meet the Baseline.</a:t>
            </a:r>
          </a:p>
          <a:p>
            <a:r>
              <a:rPr lang="en-US" dirty="0" smtClean="0"/>
              <a:t>In general, perform </a:t>
            </a:r>
            <a:r>
              <a:rPr lang="en-US" dirty="0"/>
              <a:t>better than at Provisional and comparable with G16 at </a:t>
            </a:r>
            <a:r>
              <a:rPr lang="en-US" dirty="0" smtClean="0"/>
              <a:t>Full Validation.</a:t>
            </a:r>
          </a:p>
          <a:p>
            <a:r>
              <a:rPr lang="en-US" dirty="0" smtClean="0"/>
              <a:t>Little noticeable impacts </a:t>
            </a:r>
            <a:r>
              <a:rPr lang="en-US" dirty="0"/>
              <a:t>of LHP </a:t>
            </a:r>
            <a:r>
              <a:rPr lang="en-US" dirty="0" smtClean="0"/>
              <a:t>anomaly on INR performance.</a:t>
            </a:r>
          </a:p>
          <a:p>
            <a:r>
              <a:rPr lang="en-US" dirty="0" smtClean="0"/>
              <a:t>Benefited from GOES-16 and continue to improve.</a:t>
            </a:r>
          </a:p>
          <a:p>
            <a:r>
              <a:rPr lang="en-US" dirty="0" smtClean="0"/>
              <a:t>More </a:t>
            </a:r>
            <a:r>
              <a:rPr lang="en-US" dirty="0"/>
              <a:t>details </a:t>
            </a:r>
            <a:r>
              <a:rPr lang="en-US" dirty="0" smtClean="0"/>
              <a:t>(during eclipse, other WIFR, MTF, etc.) </a:t>
            </a:r>
            <a:r>
              <a:rPr lang="en-US" dirty="0"/>
              <a:t>were provided separately and can be discussed at request</a:t>
            </a:r>
            <a:r>
              <a:rPr lang="en-US" dirty="0" smtClean="0"/>
              <a:t>.</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16</a:t>
            </a:fld>
            <a:endParaRPr lang="en-US" dirty="0"/>
          </a:p>
        </p:txBody>
      </p:sp>
    </p:spTree>
    <p:extLst>
      <p:ext uri="{BB962C8B-B14F-4D97-AF65-F5344CB8AC3E}">
        <p14:creationId xmlns:p14="http://schemas.microsoft.com/office/powerpoint/2010/main" val="128512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Navigation Accuracy</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17</a:t>
            </a:fld>
            <a:endParaRPr lang="en-US" dirty="0"/>
          </a:p>
        </p:txBody>
      </p:sp>
      <p:graphicFrame>
        <p:nvGraphicFramePr>
          <p:cNvPr id="7" name="Chart 6" title="Chart"/>
          <p:cNvGraphicFramePr>
            <a:graphicFrameLocks/>
          </p:cNvGraphicFramePr>
          <p:nvPr>
            <p:extLst>
              <p:ext uri="{D42A27DB-BD31-4B8C-83A1-F6EECF244321}">
                <p14:modId xmlns:p14="http://schemas.microsoft.com/office/powerpoint/2010/main" val="1789132976"/>
              </p:ext>
            </p:extLst>
          </p:nvPr>
        </p:nvGraphicFramePr>
        <p:xfrm>
          <a:off x="757236" y="1072119"/>
          <a:ext cx="7629525" cy="4185681"/>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379911" y="1714500"/>
            <a:ext cx="684968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289610" y="1726036"/>
            <a:ext cx="1485900" cy="369332"/>
          </a:xfrm>
          <a:prstGeom prst="rect">
            <a:avLst/>
          </a:prstGeom>
          <a:noFill/>
        </p:spPr>
        <p:txBody>
          <a:bodyPr wrap="square" rtlCol="0">
            <a:spAutoFit/>
          </a:bodyPr>
          <a:lstStyle/>
          <a:p>
            <a:r>
              <a:rPr lang="en-US" dirty="0" smtClean="0"/>
              <a:t>Requirement</a:t>
            </a:r>
            <a:endParaRPr lang="en-US" dirty="0"/>
          </a:p>
        </p:txBody>
      </p:sp>
      <p:sp>
        <p:nvSpPr>
          <p:cNvPr id="3" name="TextBox 2"/>
          <p:cNvSpPr txBox="1"/>
          <p:nvPr/>
        </p:nvSpPr>
        <p:spPr>
          <a:xfrm>
            <a:off x="441277" y="5257800"/>
            <a:ext cx="822960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Meet the MRD and the Baseline with large margin. </a:t>
            </a:r>
          </a:p>
          <a:p>
            <a:pPr marL="285750" indent="-285750">
              <a:buFont typeface="Arial" panose="020B0604020202020204" pitchFamily="34" charset="0"/>
              <a:buChar char="•"/>
            </a:pPr>
            <a:r>
              <a:rPr lang="en-US" dirty="0" smtClean="0"/>
              <a:t>Perform better than at Provisional and comparable with G16 at Full.</a:t>
            </a:r>
          </a:p>
          <a:p>
            <a:pPr marL="285750" indent="-285750">
              <a:buFont typeface="Arial" panose="020B0604020202020204" pitchFamily="34" charset="0"/>
              <a:buChar char="•"/>
            </a:pPr>
            <a:r>
              <a:rPr lang="en-US" dirty="0" smtClean="0"/>
              <a:t>GOES-16 Provisional results are not shown (2-3 times of MRD for many channels)</a:t>
            </a:r>
            <a:endParaRPr lang="en-US" dirty="0"/>
          </a:p>
        </p:txBody>
      </p:sp>
    </p:spTree>
    <p:extLst>
      <p:ext uri="{BB962C8B-B14F-4D97-AF65-F5344CB8AC3E}">
        <p14:creationId xmlns:p14="http://schemas.microsoft.com/office/powerpoint/2010/main" val="1063428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Channel-To-Channel Registration (CCR)</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18</a:t>
            </a:fld>
            <a:endParaRPr lang="en-US" dirty="0"/>
          </a:p>
        </p:txBody>
      </p:sp>
      <p:graphicFrame>
        <p:nvGraphicFramePr>
          <p:cNvPr id="9" name="Chart 8" title="Chart"/>
          <p:cNvGraphicFramePr>
            <a:graphicFrameLocks/>
          </p:cNvGraphicFramePr>
          <p:nvPr>
            <p:extLst>
              <p:ext uri="{D42A27DB-BD31-4B8C-83A1-F6EECF244321}">
                <p14:modId xmlns:p14="http://schemas.microsoft.com/office/powerpoint/2010/main" val="1342562385"/>
              </p:ext>
            </p:extLst>
          </p:nvPr>
        </p:nvGraphicFramePr>
        <p:xfrm>
          <a:off x="117849" y="1143000"/>
          <a:ext cx="8924925" cy="36576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465510" y="4839811"/>
            <a:ext cx="8229601"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With minor exceptions, all meet </a:t>
            </a:r>
            <a:r>
              <a:rPr lang="en-US" dirty="0"/>
              <a:t>the MRD </a:t>
            </a:r>
            <a:r>
              <a:rPr lang="en-US" dirty="0" smtClean="0"/>
              <a:t>(and </a:t>
            </a:r>
            <a:r>
              <a:rPr lang="en-US" dirty="0"/>
              <a:t>the Baseline) with large margin. </a:t>
            </a:r>
          </a:p>
          <a:p>
            <a:pPr marL="285750" indent="-285750">
              <a:buFont typeface="Arial" panose="020B0604020202020204" pitchFamily="34" charset="0"/>
              <a:buChar char="•"/>
            </a:pPr>
            <a:r>
              <a:rPr lang="en-US" dirty="0"/>
              <a:t>Perform better than at Provisional and comparable with G16 at Full.</a:t>
            </a:r>
          </a:p>
          <a:p>
            <a:pPr marL="285750" indent="-285750">
              <a:buFont typeface="Arial" panose="020B0604020202020204" pitchFamily="34" charset="0"/>
              <a:buChar char="•"/>
            </a:pPr>
            <a:r>
              <a:rPr lang="en-US" dirty="0" smtClean="0"/>
              <a:t>Exception: 064-390 meet the MRD but not the Baseline.</a:t>
            </a:r>
          </a:p>
          <a:p>
            <a:pPr marL="742950" lvl="1" indent="-285750">
              <a:buFont typeface="Arial" panose="020B0604020202020204" pitchFamily="34" charset="0"/>
              <a:buChar char="•"/>
            </a:pPr>
            <a:r>
              <a:rPr lang="en-US" dirty="0" smtClean="0"/>
              <a:t>Similar to G16 at Full and G17 at Provisional.</a:t>
            </a:r>
          </a:p>
          <a:p>
            <a:pPr marL="285750" indent="-285750">
              <a:buFont typeface="Arial" panose="020B0604020202020204" pitchFamily="34" charset="0"/>
              <a:buChar char="•"/>
            </a:pPr>
            <a:r>
              <a:rPr lang="en-US" dirty="0" smtClean="0"/>
              <a:t>No noticeable impact of LHP anomaly.</a:t>
            </a:r>
            <a:endParaRPr lang="en-US" dirty="0"/>
          </a:p>
        </p:txBody>
      </p:sp>
    </p:spTree>
    <p:extLst>
      <p:ext uri="{BB962C8B-B14F-4D97-AF65-F5344CB8AC3E}">
        <p14:creationId xmlns:p14="http://schemas.microsoft.com/office/powerpoint/2010/main" val="15424821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Frame-To-Frame Registration (FFR)</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19</a:t>
            </a:fld>
            <a:endParaRPr lang="en-US" dirty="0"/>
          </a:p>
        </p:txBody>
      </p:sp>
      <p:sp>
        <p:nvSpPr>
          <p:cNvPr id="5" name="TextBox 4"/>
          <p:cNvSpPr txBox="1"/>
          <p:nvPr/>
        </p:nvSpPr>
        <p:spPr>
          <a:xfrm>
            <a:off x="457199" y="5156022"/>
            <a:ext cx="822960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meet the Baseline, with substantial margins.</a:t>
            </a:r>
          </a:p>
          <a:p>
            <a:pPr marL="285750" indent="-285750">
              <a:buFont typeface="Arial" panose="020B0604020202020204" pitchFamily="34" charset="0"/>
              <a:buChar char="•"/>
            </a:pPr>
            <a:r>
              <a:rPr lang="en-US" dirty="0" smtClean="0"/>
              <a:t>Comparable to G16 at the same stage.</a:t>
            </a:r>
            <a:r>
              <a:rPr lang="en-US" dirty="0"/>
              <a:t> No noticeable impact </a:t>
            </a:r>
            <a:r>
              <a:rPr lang="en-US" dirty="0" smtClean="0"/>
              <a:t>by </a:t>
            </a:r>
            <a:r>
              <a:rPr lang="en-US" dirty="0"/>
              <a:t>LHP anomaly.</a:t>
            </a:r>
          </a:p>
          <a:p>
            <a:pPr marL="285750" indent="-285750">
              <a:buFont typeface="Arial" panose="020B0604020202020204" pitchFamily="34" charset="0"/>
              <a:buChar char="•"/>
            </a:pPr>
            <a:r>
              <a:rPr lang="en-US" dirty="0" smtClean="0"/>
              <a:t>Perform better than at Provisional.</a:t>
            </a:r>
          </a:p>
        </p:txBody>
      </p:sp>
      <p:graphicFrame>
        <p:nvGraphicFramePr>
          <p:cNvPr id="13" name="Chart 12" title="Chart"/>
          <p:cNvGraphicFramePr>
            <a:graphicFrameLocks/>
          </p:cNvGraphicFramePr>
          <p:nvPr>
            <p:extLst>
              <p:ext uri="{D42A27DB-BD31-4B8C-83A1-F6EECF244321}">
                <p14:modId xmlns:p14="http://schemas.microsoft.com/office/powerpoint/2010/main" val="4031037887"/>
              </p:ext>
            </p:extLst>
          </p:nvPr>
        </p:nvGraphicFramePr>
        <p:xfrm>
          <a:off x="476249" y="1228873"/>
          <a:ext cx="8229601" cy="3619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387243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Acknowledgements</a:t>
            </a:r>
            <a:endParaRPr lang="en-US" b="1" dirty="0"/>
          </a:p>
        </p:txBody>
      </p:sp>
      <p:sp>
        <p:nvSpPr>
          <p:cNvPr id="3" name="Content Placeholder 2"/>
          <p:cNvSpPr>
            <a:spLocks noGrp="1"/>
          </p:cNvSpPr>
          <p:nvPr>
            <p:ph idx="1"/>
          </p:nvPr>
        </p:nvSpPr>
        <p:spPr>
          <a:xfrm>
            <a:off x="457200" y="1371600"/>
            <a:ext cx="8229600" cy="4914900"/>
          </a:xfrm>
        </p:spPr>
        <p:txBody>
          <a:bodyPr>
            <a:normAutofit fontScale="92500" lnSpcReduction="20000"/>
          </a:bodyPr>
          <a:lstStyle/>
          <a:p>
            <a:r>
              <a:rPr lang="en-US" sz="2400" dirty="0" smtClean="0"/>
              <a:t>Current CWG Members</a:t>
            </a:r>
            <a:r>
              <a:rPr lang="en-US" sz="2400" dirty="0"/>
              <a:t>: </a:t>
            </a:r>
            <a:r>
              <a:rPr lang="en-US" sz="2400" dirty="0" smtClean="0"/>
              <a:t>F. Yu, V</a:t>
            </a:r>
            <a:r>
              <a:rPr lang="en-US" sz="2400" dirty="0"/>
              <a:t>. </a:t>
            </a:r>
            <a:r>
              <a:rPr lang="en-US" sz="2400" dirty="0" smtClean="0"/>
              <a:t>Kondratovich, H. Yoo, H. Qian, and S. Guo.</a:t>
            </a:r>
          </a:p>
          <a:p>
            <a:r>
              <a:rPr lang="en-US" sz="2400" dirty="0" smtClean="0"/>
              <a:t>Former CWG Members: C. Cao, F. Padula, A. Pearlman, D. Pogorzala, R. Datla, X. Shao, M. Grotenhuis, M. Chu, B. Efremova, R. Iacovazzi, L. Zhu, J. Choi, and R. Mirza-</a:t>
            </a:r>
            <a:r>
              <a:rPr lang="en-US" sz="2400" dirty="0" err="1" smtClean="0"/>
              <a:t>Saliq</a:t>
            </a:r>
            <a:r>
              <a:rPr lang="en-US" sz="2400" dirty="0" smtClean="0"/>
              <a:t>, and Z. Wang.</a:t>
            </a:r>
          </a:p>
          <a:p>
            <a:r>
              <a:rPr lang="en-US" sz="2400" dirty="0" smtClean="0"/>
              <a:t>External Members: T. Schmit, M. Gunshor, D. Lindsey, Steve Miller, M. Coakley, M. Black, J. Douglas, K. Mitchell.</a:t>
            </a:r>
          </a:p>
          <a:p>
            <a:r>
              <a:rPr lang="en-US" sz="2400" dirty="0" smtClean="0"/>
              <a:t>Instrument and Ground Vendors: W</a:t>
            </a:r>
            <a:r>
              <a:rPr lang="en-US" sz="2400" dirty="0"/>
              <a:t>. Harting, J</a:t>
            </a:r>
            <a:r>
              <a:rPr lang="en-US" sz="2400" dirty="0" smtClean="0"/>
              <a:t>. Van Naarden, D. Gall, L. Roop, M. Wilson, and A. Tipping.</a:t>
            </a:r>
          </a:p>
          <a:p>
            <a:r>
              <a:rPr lang="en-US" sz="2400" dirty="0" smtClean="0"/>
              <a:t>GOES-R Program for technical, administrative, and financial support: C. Rollins, A. Reth, </a:t>
            </a:r>
            <a:r>
              <a:rPr lang="en-US" sz="2400" dirty="0"/>
              <a:t>Z</a:t>
            </a:r>
            <a:r>
              <a:rPr lang="en-US" sz="2400" dirty="0" smtClean="0"/>
              <a:t>. Li, M. Weinreb, J. Fulbright, E. Kline, K. Pitts, W. Lebair, J. Kronenwetter, M. Seybold, E. Grigsby, S. Goodman, C</a:t>
            </a:r>
            <a:r>
              <a:rPr lang="en-US" sz="2400" dirty="0"/>
              <a:t>. Keeler, </a:t>
            </a:r>
            <a:r>
              <a:rPr lang="en-US" sz="2400" dirty="0" smtClean="0"/>
              <a:t>A. Krimchansky.</a:t>
            </a:r>
          </a:p>
          <a:p>
            <a:r>
              <a:rPr lang="en-US" sz="2400" dirty="0" smtClean="0"/>
              <a:t>STAR Colleagues for feedback, web, administrative, contract, financial support: J. Daniels, AWG leads, L. Brown, S. Kalluri, etc.</a:t>
            </a:r>
          </a:p>
          <a:p>
            <a:r>
              <a:rPr lang="en-US" sz="2400" dirty="0" smtClean="0"/>
              <a:t>And many more.</a:t>
            </a:r>
            <a:endParaRPr lang="en-US" sz="2400"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a:t>
            </a:fld>
            <a:endParaRPr lang="en-US" dirty="0"/>
          </a:p>
        </p:txBody>
      </p:sp>
    </p:spTree>
    <p:extLst>
      <p:ext uri="{BB962C8B-B14F-4D97-AF65-F5344CB8AC3E}">
        <p14:creationId xmlns:p14="http://schemas.microsoft.com/office/powerpoint/2010/main" val="16627494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Within Frame Registration (WIFR)</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20</a:t>
            </a:fld>
            <a:endParaRPr lang="en-US" dirty="0"/>
          </a:p>
        </p:txBody>
      </p:sp>
      <p:sp>
        <p:nvSpPr>
          <p:cNvPr id="5" name="TextBox 4"/>
          <p:cNvSpPr txBox="1"/>
          <p:nvPr/>
        </p:nvSpPr>
        <p:spPr>
          <a:xfrm>
            <a:off x="473689" y="5156022"/>
            <a:ext cx="8229601"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All meet the MRD. 064 &amp; 086 also perform consistently with the Baseline.</a:t>
            </a:r>
          </a:p>
          <a:p>
            <a:pPr marL="285750" indent="-285750">
              <a:buFont typeface="Arial" panose="020B0604020202020204" pitchFamily="34" charset="0"/>
              <a:buChar char="•"/>
            </a:pPr>
            <a:r>
              <a:rPr lang="en-US" dirty="0" smtClean="0"/>
              <a:t>Comparable to G16 at the same stage.</a:t>
            </a:r>
            <a:r>
              <a:rPr lang="en-US" dirty="0"/>
              <a:t> No noticeable impact </a:t>
            </a:r>
            <a:r>
              <a:rPr lang="en-US" dirty="0" smtClean="0"/>
              <a:t>by </a:t>
            </a:r>
            <a:r>
              <a:rPr lang="en-US" dirty="0"/>
              <a:t>LHP anomaly.</a:t>
            </a:r>
          </a:p>
          <a:p>
            <a:pPr marL="285750" indent="-285750">
              <a:buFont typeface="Arial" panose="020B0604020202020204" pitchFamily="34" charset="0"/>
              <a:buChar char="•"/>
            </a:pPr>
            <a:r>
              <a:rPr lang="en-US" dirty="0" smtClean="0"/>
              <a:t>Consistent with Provisional performance.</a:t>
            </a:r>
          </a:p>
        </p:txBody>
      </p:sp>
      <p:graphicFrame>
        <p:nvGraphicFramePr>
          <p:cNvPr id="8" name="Chart 7" title="Chart"/>
          <p:cNvGraphicFramePr>
            <a:graphicFrameLocks/>
          </p:cNvGraphicFramePr>
          <p:nvPr>
            <p:extLst>
              <p:ext uri="{D42A27DB-BD31-4B8C-83A1-F6EECF244321}">
                <p14:modId xmlns:p14="http://schemas.microsoft.com/office/powerpoint/2010/main" val="449917169"/>
              </p:ext>
            </p:extLst>
          </p:nvPr>
        </p:nvGraphicFramePr>
        <p:xfrm>
          <a:off x="473690" y="1191399"/>
          <a:ext cx="8229601" cy="3209925"/>
        </p:xfrm>
        <a:graphic>
          <a:graphicData uri="http://schemas.openxmlformats.org/drawingml/2006/chart">
            <c:chart xmlns:c="http://schemas.openxmlformats.org/drawingml/2006/chart" xmlns:r="http://schemas.openxmlformats.org/officeDocument/2006/relationships" r:id="rId2"/>
          </a:graphicData>
        </a:graphic>
      </p:graphicFrame>
      <p:cxnSp>
        <p:nvCxnSpPr>
          <p:cNvPr id="4" name="Straight Connector 3"/>
          <p:cNvCxnSpPr/>
          <p:nvPr/>
        </p:nvCxnSpPr>
        <p:spPr>
          <a:xfrm>
            <a:off x="1181100" y="2362200"/>
            <a:ext cx="7391400" cy="0"/>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1856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143000" y="174544"/>
            <a:ext cx="690861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INR Stability – Linear Trend</a:t>
            </a:r>
            <a:endParaRPr lang="en-US" sz="3200" b="1" dirty="0"/>
          </a:p>
        </p:txBody>
      </p:sp>
      <p:sp>
        <p:nvSpPr>
          <p:cNvPr id="11" name="Slide Number Placeholder 10"/>
          <p:cNvSpPr>
            <a:spLocks noGrp="1"/>
          </p:cNvSpPr>
          <p:nvPr>
            <p:ph type="sldNum" sz="quarter" idx="12"/>
          </p:nvPr>
        </p:nvSpPr>
        <p:spPr/>
        <p:txBody>
          <a:bodyPr/>
          <a:lstStyle/>
          <a:p>
            <a:fld id="{00A5B682-E80C-4840-BE0A-ADFF0F4BA11A}" type="slidenum">
              <a:rPr lang="en-US" smtClean="0"/>
              <a:pPr/>
              <a:t>21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74" y="952500"/>
            <a:ext cx="2552638" cy="2743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3003" y="952500"/>
            <a:ext cx="2556689" cy="274755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8462" y="952499"/>
            <a:ext cx="2552640" cy="27432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374" y="3703559"/>
            <a:ext cx="2552638" cy="27432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6782" y="3706091"/>
            <a:ext cx="2559832" cy="2750931"/>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28462" y="3703557"/>
            <a:ext cx="2552640" cy="2743202"/>
          </a:xfrm>
          <a:prstGeom prst="rect">
            <a:avLst/>
          </a:prstGeom>
        </p:spPr>
      </p:pic>
      <p:sp>
        <p:nvSpPr>
          <p:cNvPr id="13" name="Title 1"/>
          <p:cNvSpPr txBox="1">
            <a:spLocks/>
          </p:cNvSpPr>
          <p:nvPr/>
        </p:nvSpPr>
        <p:spPr>
          <a:xfrm>
            <a:off x="457199" y="5448300"/>
            <a:ext cx="8252691"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ABI/G17 </a:t>
            </a:r>
            <a:r>
              <a:rPr lang="en-US" sz="2000" b="1" dirty="0"/>
              <a:t>Linear Trending Plots – Ch.2,7,13, Last Period</a:t>
            </a: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8" name="Footer Placeholder 7"/>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5907012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199" y="5448300"/>
            <a:ext cx="8229601"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t>ABI/G17 1-Year Daily Residuals And The Sum Of Harmonics</a:t>
            </a:r>
            <a:endParaRPr lang="en-US" sz="2000" b="1" dirty="0"/>
          </a:p>
        </p:txBody>
      </p:sp>
      <p:sp>
        <p:nvSpPr>
          <p:cNvPr id="8" name="Date Placeholder 7"/>
          <p:cNvSpPr>
            <a:spLocks noGrp="1"/>
          </p:cNvSpPr>
          <p:nvPr>
            <p:ph type="dt" sz="half" idx="10"/>
          </p:nvPr>
        </p:nvSpPr>
        <p:spPr/>
        <p:txBody>
          <a:bodyPr/>
          <a:lstStyle/>
          <a:p>
            <a:r>
              <a:rPr lang="en-US" smtClean="0"/>
              <a:t>02/19/2020</a:t>
            </a:r>
            <a:endParaRPr lang="en-US" dirty="0"/>
          </a:p>
        </p:txBody>
      </p:sp>
      <p:sp>
        <p:nvSpPr>
          <p:cNvPr id="10" name="Footer Placeholder 9"/>
          <p:cNvSpPr>
            <a:spLocks noGrp="1"/>
          </p:cNvSpPr>
          <p:nvPr>
            <p:ph type="ftr" sz="quarter" idx="11"/>
          </p:nvPr>
        </p:nvSpPr>
        <p:spPr/>
        <p:txBody>
          <a:bodyPr/>
          <a:lstStyle/>
          <a:p>
            <a:r>
              <a:rPr lang="en-US" smtClean="0"/>
              <a:t>Full Validation PS-PVR for GOES-17 ABI L1b Products</a:t>
            </a:r>
            <a:endParaRPr lang="en-US" dirty="0"/>
          </a:p>
        </p:txBody>
      </p:sp>
      <p:sp>
        <p:nvSpPr>
          <p:cNvPr id="11" name="Slide Number Placeholder 10"/>
          <p:cNvSpPr>
            <a:spLocks noGrp="1"/>
          </p:cNvSpPr>
          <p:nvPr>
            <p:ph type="sldNum" sz="quarter" idx="12"/>
          </p:nvPr>
        </p:nvSpPr>
        <p:spPr/>
        <p:txBody>
          <a:bodyPr/>
          <a:lstStyle/>
          <a:p>
            <a:fld id="{00A5B682-E80C-4840-BE0A-ADFF0F4BA11A}" type="slidenum">
              <a:rPr lang="en-US" smtClean="0"/>
              <a:pPr/>
              <a:t>22</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452" t="10663" r="1648" b="10668"/>
          <a:stretch/>
        </p:blipFill>
        <p:spPr>
          <a:xfrm>
            <a:off x="304800" y="914400"/>
            <a:ext cx="4048932" cy="434340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452" t="10663" r="1648" b="10668"/>
          <a:stretch/>
        </p:blipFill>
        <p:spPr>
          <a:xfrm>
            <a:off x="4637868" y="914400"/>
            <a:ext cx="4048932" cy="4343400"/>
          </a:xfrm>
          <a:prstGeom prst="rect">
            <a:avLst/>
          </a:prstGeom>
        </p:spPr>
      </p:pic>
      <p:sp>
        <p:nvSpPr>
          <p:cNvPr id="9" name="Title 1"/>
          <p:cNvSpPr txBox="1">
            <a:spLocks/>
          </p:cNvSpPr>
          <p:nvPr/>
        </p:nvSpPr>
        <p:spPr>
          <a:xfrm>
            <a:off x="1143000" y="174544"/>
            <a:ext cx="6908610" cy="4873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INR Stability – Seasonal Variation</a:t>
            </a:r>
            <a:endParaRPr lang="en-US" sz="3200" b="1" dirty="0"/>
          </a:p>
        </p:txBody>
      </p:sp>
    </p:spTree>
    <p:extLst>
      <p:ext uri="{BB962C8B-B14F-4D97-AF65-F5344CB8AC3E}">
        <p14:creationId xmlns:p14="http://schemas.microsoft.com/office/powerpoint/2010/main" val="1927450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Post-Launch Product Tests (PLPT)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23</a:t>
            </a:fld>
            <a:endParaRPr lang="en-US" dirty="0"/>
          </a:p>
        </p:txBody>
      </p:sp>
    </p:spTree>
    <p:extLst>
      <p:ext uri="{BB962C8B-B14F-4D97-AF65-F5344CB8AC3E}">
        <p14:creationId xmlns:p14="http://schemas.microsoft.com/office/powerpoint/2010/main" val="5643589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PLPT </a:t>
            </a:r>
            <a:r>
              <a:rPr lang="en-US" sz="3600" b="1" dirty="0"/>
              <a:t>for </a:t>
            </a:r>
            <a:r>
              <a:rPr lang="en-US" sz="3600" b="1" dirty="0" smtClean="0"/>
              <a:t>GOES-16 </a:t>
            </a:r>
            <a:r>
              <a:rPr lang="en-US" sz="3600" b="1" dirty="0"/>
              <a:t>ABI</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graphicFrame>
        <p:nvGraphicFramePr>
          <p:cNvPr id="6" name="Content Placeholder 7"/>
          <p:cNvGraphicFramePr>
            <a:graphicFrameLocks noGrp="1"/>
          </p:cNvGraphicFramePr>
          <p:nvPr>
            <p:ph idx="1"/>
            <p:extLst/>
          </p:nvPr>
        </p:nvGraphicFramePr>
        <p:xfrm>
          <a:off x="685800" y="1709946"/>
          <a:ext cx="3703320" cy="411481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ABI-L1b-PLPT-001</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chemeClr val="tx1"/>
                          </a:solidFill>
                          <a:latin typeface="Times New Roman"/>
                        </a:rPr>
                        <a:t>IR Validation IASI </a:t>
                      </a:r>
                      <a:r>
                        <a:rPr lang="en-US" sz="1100" b="0" i="0" u="none" strike="noStrike" dirty="0" smtClean="0">
                          <a:solidFill>
                            <a:schemeClr val="tx1"/>
                          </a:solidFill>
                          <a:latin typeface="Times New Roman"/>
                        </a:rPr>
                        <a:t>CrIS</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IR Validation CRTM</a:t>
                      </a: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ABI-L1b-PLPT-004</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chemeClr val="tx1"/>
                          </a:solidFill>
                          <a:latin typeface="Times New Roman"/>
                        </a:rPr>
                        <a:t>VNIR Validation VIIRS</a:t>
                      </a: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Sonora</a:t>
                      </a: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RVS</a:t>
                      </a: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ABI-L1b-PLPT-007</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Monitoring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AD Converter</a:t>
                      </a: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Low Light SNR</a:t>
                      </a: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ABI-L1b-PLPT-010</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chemeClr val="tx1"/>
                          </a:solidFill>
                          <a:latin typeface="Times New Roman"/>
                        </a:rPr>
                        <a:t>Image Navigation</a:t>
                      </a: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ABI-L1b-PLPT-011</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chemeClr val="tx1"/>
                          </a:solidFill>
                          <a:latin typeface="Times New Roman"/>
                        </a:rPr>
                        <a:t>Image Registration</a:t>
                      </a: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Image Stitching</a:t>
                      </a: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VNIR Validation DCC</a:t>
                      </a: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Detector Uniformity Stability NSS</a:t>
                      </a: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Validation SNO NSS</a:t>
                      </a: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L2 Validation Support NSS</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extLst>
                  <a:ext uri="{0D108BD9-81ED-4DB2-BD59-A6C34878D82A}">
                    <a16:rowId xmlns:a16="http://schemas.microsoft.com/office/drawing/2014/main" val="10017"/>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ABI-L1b-PLPT-018</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chemeClr val="tx1"/>
                          </a:solidFill>
                          <a:latin typeface="Times New Roman"/>
                        </a:rPr>
                        <a:t>Detector </a:t>
                      </a:r>
                      <a:r>
                        <a:rPr lang="en-US" sz="1100" b="0" i="0" u="none" strike="noStrike" dirty="0" smtClean="0">
                          <a:solidFill>
                            <a:schemeClr val="tx1"/>
                          </a:solidFill>
                          <a:latin typeface="Times New Roman"/>
                        </a:rPr>
                        <a:t>Uniformity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8"/>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ABI-L1b-PLPT-019</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chemeClr val="tx1"/>
                          </a:solidFill>
                          <a:latin typeface="Times New Roman"/>
                        </a:rPr>
                        <a:t>Initial Solar Calibration</a:t>
                      </a:r>
                    </a:p>
                  </a:txBody>
                  <a:tcPr marL="7144" marR="7144" marT="7144" marB="0" anchor="ctr"/>
                </a:tc>
                <a:extLst>
                  <a:ext uri="{0D108BD9-81ED-4DB2-BD59-A6C34878D82A}">
                    <a16:rowId xmlns:a16="http://schemas.microsoft.com/office/drawing/2014/main" val="10019"/>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IR Spatial Uniformity</a:t>
                      </a:r>
                    </a:p>
                  </a:txBody>
                  <a:tcPr marL="7144" marR="7144" marT="7144" marB="0" anchor="ctr"/>
                </a:tc>
                <a:extLst>
                  <a:ext uri="{0D108BD9-81ED-4DB2-BD59-A6C34878D82A}">
                    <a16:rowId xmlns:a16="http://schemas.microsoft.com/office/drawing/2014/main" val="10020"/>
                  </a:ext>
                </a:extLst>
              </a:tr>
            </a:tbl>
          </a:graphicData>
        </a:graphic>
      </p:graphicFrame>
      <p:sp>
        <p:nvSpPr>
          <p:cNvPr id="3" name="Date Placeholder 2"/>
          <p:cNvSpPr>
            <a:spLocks noGrp="1"/>
          </p:cNvSpPr>
          <p:nvPr>
            <p:ph type="dt" sz="half" idx="10"/>
          </p:nvPr>
        </p:nvSpPr>
        <p:spPr/>
        <p:txBody>
          <a:bodyPr/>
          <a:lstStyle/>
          <a:p>
            <a:r>
              <a:rPr lang="en-US" altLang="en-US" smtClean="0"/>
              <a:t>02/19/2020</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1718953858"/>
              </p:ext>
            </p:extLst>
          </p:nvPr>
        </p:nvGraphicFramePr>
        <p:xfrm>
          <a:off x="4800146" y="1709946"/>
          <a:ext cx="3703320" cy="3349271"/>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OOB Response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Polarization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Ghosting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ABI-L1b-PLPT-027</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Field Campaign – Aircraft</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ABI-L1b-PLPT-028</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Field Campaign – Surface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a:t>
                      </a:r>
                      <a:r>
                        <a:rPr lang="en-US" sz="1100" b="0" i="0" u="none" strike="noStrike" baseline="0" dirty="0" smtClean="0">
                          <a:solidFill>
                            <a:schemeClr val="tx1"/>
                          </a:solidFill>
                          <a:latin typeface="Times New Roman"/>
                        </a:rPr>
                        <a:t> Verification – Rayleigh</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VNIR</a:t>
                      </a:r>
                      <a:r>
                        <a:rPr lang="en-US" sz="1100" b="0" i="0" u="none" strike="noStrike" baseline="0" dirty="0" smtClean="0">
                          <a:solidFill>
                            <a:schemeClr val="tx1"/>
                          </a:solidFill>
                          <a:latin typeface="Times New Roman"/>
                        </a:rPr>
                        <a:t> Verification – Uyuni</a:t>
                      </a:r>
                      <a:endParaRPr lang="en-US" sz="1100" b="0" i="0" u="none" strike="noStrike" dirty="0" smtClean="0">
                        <a:solidFill>
                          <a:schemeClr val="tx1"/>
                        </a:solidFill>
                        <a:latin typeface="Times New Roman"/>
                      </a:endParaRP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BDS</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IR </a:t>
                      </a:r>
                      <a:r>
                        <a:rPr lang="en-US" sz="1100" b="0" i="0" u="none" strike="noStrike" dirty="0" err="1" smtClean="0">
                          <a:solidFill>
                            <a:schemeClr val="tx1"/>
                          </a:solidFill>
                          <a:latin typeface="Times New Roman"/>
                        </a:rPr>
                        <a:t>NEdT</a:t>
                      </a:r>
                      <a:r>
                        <a:rPr lang="en-US" sz="1100" b="0" i="0" u="none" strike="noStrike" dirty="0" smtClean="0">
                          <a:solidFill>
                            <a:schemeClr val="tx1"/>
                          </a:solidFill>
                          <a:latin typeface="Times New Roman"/>
                        </a:rPr>
                        <a:t> &amp; Dynamic</a:t>
                      </a:r>
                      <a:r>
                        <a:rPr lang="en-US" sz="1100" b="0" i="0" u="none" strike="noStrike" baseline="0" dirty="0" smtClean="0">
                          <a:solidFill>
                            <a:schemeClr val="tx1"/>
                          </a:solidFill>
                          <a:latin typeface="Times New Roman"/>
                        </a:rPr>
                        <a:t> Range</a:t>
                      </a:r>
                    </a:p>
                  </a:txBody>
                  <a:tcPr marL="7144" marR="7144" marT="7144" marB="0" anchor="ctr"/>
                </a:tc>
                <a:extLst>
                  <a:ext uri="{0D108BD9-81ED-4DB2-BD59-A6C34878D82A}">
                    <a16:rowId xmlns:a16="http://schemas.microsoft.com/office/drawing/2014/main" val="1896743711"/>
                  </a:ext>
                </a:extLst>
              </a:tr>
            </a:tbl>
          </a:graphicData>
        </a:graphic>
      </p:graphicFrame>
      <p:sp>
        <p:nvSpPr>
          <p:cNvPr id="8" name="Footer Placeholder 7"/>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36403739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2556"/>
            <a:ext cx="8229600" cy="685801"/>
          </a:xfrm>
        </p:spPr>
        <p:txBody>
          <a:bodyPr>
            <a:normAutofit/>
          </a:bodyPr>
          <a:lstStyle/>
          <a:p>
            <a:r>
              <a:rPr lang="en-US" sz="3600" b="1" dirty="0" smtClean="0"/>
              <a:t>PLPT </a:t>
            </a:r>
            <a:r>
              <a:rPr lang="en-US" sz="3600" b="1" dirty="0"/>
              <a:t>for </a:t>
            </a:r>
            <a:r>
              <a:rPr lang="en-US" sz="3600" b="1" dirty="0" smtClean="0"/>
              <a:t>GOES-17 </a:t>
            </a:r>
            <a:r>
              <a:rPr lang="en-US" sz="3600" b="1" dirty="0"/>
              <a:t>ABI</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graphicFrame>
        <p:nvGraphicFramePr>
          <p:cNvPr id="6" name="Content Placeholder 7"/>
          <p:cNvGraphicFramePr>
            <a:graphicFrameLocks noGrp="1"/>
          </p:cNvGraphicFramePr>
          <p:nvPr>
            <p:ph idx="1"/>
            <p:extLst>
              <p:ext uri="{D42A27DB-BD31-4B8C-83A1-F6EECF244321}">
                <p14:modId xmlns:p14="http://schemas.microsoft.com/office/powerpoint/2010/main" val="1504470993"/>
              </p:ext>
            </p:extLst>
          </p:nvPr>
        </p:nvGraphicFramePr>
        <p:xfrm>
          <a:off x="685800" y="1709946"/>
          <a:ext cx="3703320" cy="411481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5">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IR Validation IASI </a:t>
                      </a:r>
                      <a:r>
                        <a:rPr lang="en-US" sz="1100" b="1" i="0" u="none" strike="noStrike" dirty="0" smtClean="0">
                          <a:solidFill>
                            <a:schemeClr val="tx1"/>
                          </a:solidFill>
                          <a:latin typeface="Times New Roman"/>
                        </a:rPr>
                        <a:t>CrIS</a:t>
                      </a:r>
                      <a:endParaRPr lang="en-US" sz="1100" b="1"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ABI-L1b-PLPT-002</a:t>
                      </a: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IR Validation CRTM</a:t>
                      </a: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ABI-L1b-PLPT-003</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ZRDQ Performance</a:t>
                      </a: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ABI-L1b-PLPT-004</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VNIR Validation VIIRS</a:t>
                      </a: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ABI-L1b-PLPT-005</a:t>
                      </a: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VNIR Validation Sonora</a:t>
                      </a: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ABI-L1b-PLPT-006</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VNIR Validation RVS</a:t>
                      </a: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ABI-L1b-PLPT-007</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Monitoring</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ABI-L1b-PLPT-008</a:t>
                      </a: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a:solidFill>
                            <a:srgbClr val="000000"/>
                          </a:solidFill>
                          <a:latin typeface="Times New Roman"/>
                        </a:rPr>
                        <a:t>AD Converter</a:t>
                      </a: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ABI-L1b-PLPT-009</a:t>
                      </a: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Low Light SNR</a:t>
                      </a: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ABI-L1b-PLPT-010</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Navigation</a:t>
                      </a: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ABI-L1b-PLPT-011</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chemeClr val="tx1"/>
                          </a:solidFill>
                          <a:latin typeface="Times New Roman"/>
                        </a:rPr>
                        <a:t>Image Registration</a:t>
                      </a: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ABI-L1b-PLPT-012</a:t>
                      </a:r>
                    </a:p>
                  </a:txBody>
                  <a:tcPr marL="7144" marR="7144" marT="7144" marB="0" anchor="ctr"/>
                </a:tc>
                <a:tc>
                  <a:txBody>
                    <a:bodyPr/>
                    <a:lstStyle/>
                    <a:p>
                      <a:pPr marL="0" algn="ctr" fontAlgn="ctr">
                        <a:lnSpc>
                          <a:spcPct val="100000"/>
                        </a:lnSpc>
                        <a:spcBef>
                          <a:spcPts val="0"/>
                        </a:spcBef>
                        <a:spcAft>
                          <a:spcPts val="0"/>
                        </a:spcAft>
                      </a:pPr>
                      <a:r>
                        <a:rPr lang="en-US" sz="1100" b="1" i="0" u="none" strike="noStrike" dirty="0">
                          <a:solidFill>
                            <a:srgbClr val="000000"/>
                          </a:solidFill>
                          <a:latin typeface="Times New Roman"/>
                        </a:rPr>
                        <a:t>Image Stitching</a:t>
                      </a: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a:solidFill>
                            <a:srgbClr val="000000"/>
                          </a:solidFill>
                          <a:latin typeface="Times New Roman"/>
                        </a:rPr>
                        <a:t>ABI-L1b-PLPT-013</a:t>
                      </a: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a:solidFill>
                            <a:srgbClr val="000000"/>
                          </a:solidFill>
                          <a:latin typeface="Times New Roman"/>
                        </a:rPr>
                        <a:t>VNIR Validation DCC</a:t>
                      </a: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ABI-L1b-PLPT-014</a:t>
                      </a:r>
                    </a:p>
                  </a:txBody>
                  <a:tcPr marL="7144" marR="7144" marT="7144" marB="0" anchor="ctr"/>
                </a:tc>
                <a:tc>
                  <a:txBody>
                    <a:bodyPr/>
                    <a:lstStyle/>
                    <a:p>
                      <a:pPr marL="0" algn="ctr" fontAlgn="t">
                        <a:lnSpc>
                          <a:spcPct val="100000"/>
                        </a:lnSpc>
                        <a:spcBef>
                          <a:spcPts val="0"/>
                        </a:spcBef>
                        <a:spcAft>
                          <a:spcPts val="0"/>
                        </a:spcAft>
                      </a:pPr>
                      <a:r>
                        <a:rPr lang="en-US" sz="1100" b="0" i="0" u="none" strike="sngStrike" dirty="0">
                          <a:solidFill>
                            <a:srgbClr val="000000"/>
                          </a:solidFill>
                          <a:latin typeface="Times New Roman"/>
                        </a:rPr>
                        <a:t>Detector Uniformity Stability NSS</a:t>
                      </a: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ABI-L1b-PLPT-015</a:t>
                      </a:r>
                    </a:p>
                  </a:txBody>
                  <a:tcPr marL="7144" marR="7144" marT="7144" marB="0" anchor="ctr"/>
                </a:tc>
                <a:tc>
                  <a:txBody>
                    <a:bodyPr/>
                    <a:lstStyle/>
                    <a:p>
                      <a:pPr marL="0" algn="ctr" fontAlgn="t">
                        <a:lnSpc>
                          <a:spcPct val="100000"/>
                        </a:lnSpc>
                        <a:spcBef>
                          <a:spcPts val="0"/>
                        </a:spcBef>
                        <a:spcAft>
                          <a:spcPts val="0"/>
                        </a:spcAft>
                      </a:pPr>
                      <a:r>
                        <a:rPr lang="en-US" sz="1100" b="0" i="0" u="none" strike="sngStrike" dirty="0">
                          <a:solidFill>
                            <a:srgbClr val="000000"/>
                          </a:solidFill>
                          <a:latin typeface="Times New Roman"/>
                        </a:rPr>
                        <a:t>Validation SNO NSS</a:t>
                      </a: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ABI-L1b-PLPT-016</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L2 Validation Support NSS</a:t>
                      </a:r>
                    </a:p>
                  </a:txBody>
                  <a:tcPr marL="7144" marR="7144" marT="7144" marB="0" anchor="ctr"/>
                </a:tc>
                <a:extLst>
                  <a:ext uri="{0D108BD9-81ED-4DB2-BD59-A6C34878D82A}">
                    <a16:rowId xmlns:a16="http://schemas.microsoft.com/office/drawing/2014/main" val="10016"/>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ABI-L1b-PLPT-017</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Lunar NSS</a:t>
                      </a:r>
                    </a:p>
                  </a:txBody>
                  <a:tcPr marL="7144" marR="7144" marT="7144" marB="0" anchor="ctr"/>
                </a:tc>
                <a:extLst>
                  <a:ext uri="{0D108BD9-81ED-4DB2-BD59-A6C34878D82A}">
                    <a16:rowId xmlns:a16="http://schemas.microsoft.com/office/drawing/2014/main" val="10017"/>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ABI-L1b-PLPT-018</a:t>
                      </a: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a:solidFill>
                            <a:schemeClr val="tx1"/>
                          </a:solidFill>
                          <a:latin typeface="Times New Roman"/>
                        </a:rPr>
                        <a:t>Detector </a:t>
                      </a:r>
                      <a:r>
                        <a:rPr lang="en-US" sz="1100" b="0" i="0" u="none" strike="noStrike" dirty="0" smtClean="0">
                          <a:solidFill>
                            <a:schemeClr val="tx1"/>
                          </a:solidFill>
                          <a:latin typeface="Times New Roman"/>
                        </a:rPr>
                        <a:t>Uniformity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8"/>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ABI-L1b-PLPT-019</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chemeClr val="tx1"/>
                          </a:solidFill>
                          <a:latin typeface="Times New Roman"/>
                        </a:rPr>
                        <a:t>Initial Solar Calibration</a:t>
                      </a:r>
                    </a:p>
                  </a:txBody>
                  <a:tcPr marL="7144" marR="7144" marT="7144" marB="0" anchor="ctr"/>
                </a:tc>
                <a:extLst>
                  <a:ext uri="{0D108BD9-81ED-4DB2-BD59-A6C34878D82A}">
                    <a16:rowId xmlns:a16="http://schemas.microsoft.com/office/drawing/2014/main" val="10019"/>
                  </a:ext>
                </a:extLst>
              </a:tr>
              <a:tr h="191387">
                <a:tc>
                  <a:txBody>
                    <a:bodyPr/>
                    <a:lstStyle/>
                    <a:p>
                      <a:pPr marL="0" algn="ctr" fontAlgn="t">
                        <a:lnSpc>
                          <a:spcPct val="100000"/>
                        </a:lnSpc>
                        <a:spcBef>
                          <a:spcPts val="0"/>
                        </a:spcBef>
                        <a:spcAft>
                          <a:spcPts val="0"/>
                        </a:spcAft>
                      </a:pPr>
                      <a:r>
                        <a:rPr lang="en-US" sz="1100" b="0" i="0" u="none" strike="noStrike" dirty="0">
                          <a:solidFill>
                            <a:srgbClr val="000000"/>
                          </a:solidFill>
                          <a:latin typeface="Times New Roman"/>
                        </a:rPr>
                        <a:t>ABI-L1b-PLPT-020</a:t>
                      </a:r>
                    </a:p>
                  </a:txBody>
                  <a:tcPr marL="7144" marR="7144" marT="7144" marB="0" anchor="ctr"/>
                </a:tc>
                <a:tc>
                  <a:txBody>
                    <a:bodyPr/>
                    <a:lstStyle/>
                    <a:p>
                      <a:pPr marL="0" algn="ctr" fontAlgn="t">
                        <a:lnSpc>
                          <a:spcPct val="100000"/>
                        </a:lnSpc>
                        <a:spcBef>
                          <a:spcPts val="0"/>
                        </a:spcBef>
                        <a:spcAft>
                          <a:spcPts val="0"/>
                        </a:spcAft>
                      </a:pPr>
                      <a:r>
                        <a:rPr lang="en-US" sz="1100" b="1" i="0" u="none" strike="noStrike" dirty="0">
                          <a:solidFill>
                            <a:srgbClr val="000000"/>
                          </a:solidFill>
                          <a:latin typeface="Times New Roman"/>
                        </a:rPr>
                        <a:t>IR Spatial Uniformity</a:t>
                      </a:r>
                    </a:p>
                  </a:txBody>
                  <a:tcPr marL="7144" marR="7144" marT="7144" marB="0" anchor="ctr"/>
                </a:tc>
                <a:extLst>
                  <a:ext uri="{0D108BD9-81ED-4DB2-BD59-A6C34878D82A}">
                    <a16:rowId xmlns:a16="http://schemas.microsoft.com/office/drawing/2014/main" val="10020"/>
                  </a:ext>
                </a:extLst>
              </a:tr>
            </a:tbl>
          </a:graphicData>
        </a:graphic>
      </p:graphicFrame>
      <p:sp>
        <p:nvSpPr>
          <p:cNvPr id="3" name="Date Placeholder 2"/>
          <p:cNvSpPr>
            <a:spLocks noGrp="1"/>
          </p:cNvSpPr>
          <p:nvPr>
            <p:ph type="dt" sz="half" idx="10"/>
          </p:nvPr>
        </p:nvSpPr>
        <p:spPr/>
        <p:txBody>
          <a:bodyPr/>
          <a:lstStyle/>
          <a:p>
            <a:r>
              <a:rPr lang="en-US" altLang="en-US" smtClean="0"/>
              <a:t>02/19/2020</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2827014359"/>
              </p:ext>
            </p:extLst>
          </p:nvPr>
        </p:nvGraphicFramePr>
        <p:xfrm>
          <a:off x="4800146" y="1709946"/>
          <a:ext cx="3703320" cy="3732045"/>
        </p:xfrm>
        <a:graphic>
          <a:graphicData uri="http://schemas.openxmlformats.org/drawingml/2006/table">
            <a:tbl>
              <a:tblPr firstRow="1" bandRow="1">
                <a:tableStyleId>{5C22544A-7EE6-4342-B048-85BDC9FD1C3A}</a:tableStyleId>
              </a:tblPr>
              <a:tblGrid>
                <a:gridCol w="1234440">
                  <a:extLst>
                    <a:ext uri="{9D8B030D-6E8A-4147-A177-3AD203B41FA5}">
                      <a16:colId xmlns:a16="http://schemas.microsoft.com/office/drawing/2014/main" val="20000"/>
                    </a:ext>
                  </a:extLst>
                </a:gridCol>
                <a:gridCol w="2468880">
                  <a:extLst>
                    <a:ext uri="{9D8B030D-6E8A-4147-A177-3AD203B41FA5}">
                      <a16:colId xmlns:a16="http://schemas.microsoft.com/office/drawing/2014/main" val="20001"/>
                    </a:ext>
                  </a:extLst>
                </a:gridCol>
              </a:tblGrid>
              <a:tr h="287079">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Test ID</a:t>
                      </a:r>
                    </a:p>
                  </a:txBody>
                  <a:tcPr marL="7144" marR="7144" marT="7144" marB="0" anchor="ctr"/>
                </a:tc>
                <a:tc>
                  <a:txBody>
                    <a:bodyPr/>
                    <a:lstStyle/>
                    <a:p>
                      <a:pPr marL="0" algn="ctr" fontAlgn="b">
                        <a:lnSpc>
                          <a:spcPct val="100000"/>
                        </a:lnSpc>
                        <a:spcBef>
                          <a:spcPts val="0"/>
                        </a:spcBef>
                        <a:spcAft>
                          <a:spcPts val="0"/>
                        </a:spcAft>
                      </a:pPr>
                      <a:r>
                        <a:rPr lang="en-US" sz="1100" b="1" i="0" u="none" strike="noStrike" dirty="0">
                          <a:solidFill>
                            <a:srgbClr val="000000"/>
                          </a:solidFill>
                          <a:latin typeface="Times New Roman"/>
                        </a:rPr>
                        <a:t>Short Title</a:t>
                      </a:r>
                    </a:p>
                  </a:txBody>
                  <a:tcPr marL="7144" marR="7144" marT="7144" marB="0" anchor="ctr"/>
                </a:tc>
                <a:extLst>
                  <a:ext uri="{0D108BD9-81ED-4DB2-BD59-A6C34878D82A}">
                    <a16:rowId xmlns:a16="http://schemas.microsoft.com/office/drawing/2014/main" val="1000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SRF Verification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OOB Response</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Polarization</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3"/>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ABI-L1b-PLPT-024</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Cal-to-Cal</a:t>
                      </a:r>
                      <a:r>
                        <a:rPr lang="en-US" sz="1100" b="0" i="0" u="none" strike="noStrike" baseline="0" dirty="0" smtClean="0">
                          <a:solidFill>
                            <a:schemeClr val="tx1"/>
                          </a:solidFill>
                          <a:latin typeface="Times New Roman"/>
                        </a:rPr>
                        <a:t> Repeatability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4"/>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ABI-L1b-PLPT-025</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Linearity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5"/>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ABI-L1b-PLPT-026</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Ghosting</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6"/>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ABI-L1b-PLPT-027</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Field Campaign – Aircraft</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7"/>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ABI-L1b-PLPT-028</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Field Campaign – Surface</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08"/>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ABI-L1b-PLPT-029</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Rayleigh</a:t>
                      </a:r>
                      <a:endParaRPr lang="en-US" sz="1100" b="0" i="1"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09"/>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ABI-L1b-PLPT-030</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n-US" sz="1100" b="0" i="1" u="none" strike="noStrike" dirty="0" smtClean="0">
                          <a:solidFill>
                            <a:schemeClr val="tx1"/>
                          </a:solidFill>
                          <a:latin typeface="Times New Roman"/>
                        </a:rPr>
                        <a:t>VNIR</a:t>
                      </a:r>
                      <a:r>
                        <a:rPr lang="en-US" sz="1100" b="0" i="1" u="none" strike="noStrike" baseline="0" dirty="0" smtClean="0">
                          <a:solidFill>
                            <a:schemeClr val="tx1"/>
                          </a:solidFill>
                          <a:latin typeface="Times New Roman"/>
                        </a:rPr>
                        <a:t> Verification – Uyuni</a:t>
                      </a:r>
                      <a:endParaRPr lang="en-US" sz="1100" b="0" i="1" u="none" strike="noStrike" dirty="0" smtClean="0">
                        <a:solidFill>
                          <a:schemeClr val="tx1"/>
                        </a:solidFill>
                        <a:latin typeface="Times New Roman"/>
                      </a:endParaRPr>
                    </a:p>
                  </a:txBody>
                  <a:tcPr marL="7144" marR="7144" marT="7144" marB="0" anchor="ctr"/>
                </a:tc>
                <a:extLst>
                  <a:ext uri="{0D108BD9-81ED-4DB2-BD59-A6C34878D82A}">
                    <a16:rowId xmlns:a16="http://schemas.microsoft.com/office/drawing/2014/main" val="10010"/>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ABI-L1b-PLPT-031</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sngStrike" dirty="0" smtClean="0">
                          <a:solidFill>
                            <a:schemeClr val="tx1"/>
                          </a:solidFill>
                          <a:latin typeface="Times New Roman"/>
                        </a:rPr>
                        <a:t>BDS</a:t>
                      </a:r>
                      <a:endParaRPr lang="en-US" sz="1100" b="0" i="0" u="none" strike="sngStrike" dirty="0">
                        <a:solidFill>
                          <a:schemeClr val="tx1"/>
                        </a:solidFill>
                        <a:latin typeface="Times New Roman"/>
                      </a:endParaRPr>
                    </a:p>
                  </a:txBody>
                  <a:tcPr marL="7144" marR="7144" marT="7144" marB="0" anchor="ctr"/>
                </a:tc>
                <a:extLst>
                  <a:ext uri="{0D108BD9-81ED-4DB2-BD59-A6C34878D82A}">
                    <a16:rowId xmlns:a16="http://schemas.microsoft.com/office/drawing/2014/main" val="10011"/>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ABI-L1b-PLPT-032</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VNIR SNR &amp; Dynamic Range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2"/>
                  </a:ext>
                </a:extLst>
              </a:tr>
              <a:tr h="191387">
                <a:tc>
                  <a:txBody>
                    <a:bodyPr/>
                    <a:lstStyle/>
                    <a:p>
                      <a:pPr marL="0" algn="ctr" fontAlgn="ctr">
                        <a:lnSpc>
                          <a:spcPct val="100000"/>
                        </a:lnSpc>
                        <a:spcBef>
                          <a:spcPts val="0"/>
                        </a:spcBef>
                        <a:spcAft>
                          <a:spcPts val="0"/>
                        </a:spcAft>
                      </a:pPr>
                      <a:r>
                        <a:rPr lang="en-US" sz="1100" b="0" i="0" u="none" strike="noStrike" dirty="0" smtClean="0">
                          <a:solidFill>
                            <a:srgbClr val="000000"/>
                          </a:solidFill>
                          <a:latin typeface="Times New Roman"/>
                        </a:rPr>
                        <a:t>ABI-L1b-PLPT-033</a:t>
                      </a:r>
                      <a:endParaRPr lang="en-US" sz="1100" b="0" i="0" u="none" strike="noStrike" dirty="0">
                        <a:solidFill>
                          <a:srgbClr val="000000"/>
                        </a:solidFill>
                        <a:latin typeface="Times New Roman"/>
                      </a:endParaRPr>
                    </a:p>
                  </a:txBody>
                  <a:tcPr marL="7144" marR="7144" marT="7144" marB="0" anchor="ctr"/>
                </a:tc>
                <a:tc>
                  <a:txBody>
                    <a:bodyPr/>
                    <a:lstStyle/>
                    <a:p>
                      <a:pPr marL="0" algn="ctr" fontAlgn="ctr">
                        <a:lnSpc>
                          <a:spcPct val="100000"/>
                        </a:lnSpc>
                        <a:spcBef>
                          <a:spcPts val="0"/>
                        </a:spcBef>
                        <a:spcAft>
                          <a:spcPts val="0"/>
                        </a:spcAft>
                      </a:pPr>
                      <a:r>
                        <a:rPr lang="en-US" sz="1100" b="0" i="0" u="none" strike="noStrike" dirty="0" smtClean="0">
                          <a:solidFill>
                            <a:schemeClr val="tx1"/>
                          </a:solidFill>
                          <a:latin typeface="Times New Roman"/>
                        </a:rPr>
                        <a:t>IR Cal Stability</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3"/>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ABI-L1b-PLPT-034</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MTF</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4"/>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ABI-L1b-PLPT-035</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Coherent Noise</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0015"/>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ABI-L1b-PLPT-036</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IR </a:t>
                      </a:r>
                      <a:r>
                        <a:rPr lang="en-US" sz="1100" b="0" i="0" u="none" strike="noStrike" dirty="0" err="1" smtClean="0">
                          <a:solidFill>
                            <a:schemeClr val="tx1"/>
                          </a:solidFill>
                          <a:latin typeface="Times New Roman"/>
                        </a:rPr>
                        <a:t>NEdT</a:t>
                      </a:r>
                      <a:r>
                        <a:rPr lang="en-US" sz="1100" b="0" i="0" u="none" strike="noStrike" dirty="0" smtClean="0">
                          <a:solidFill>
                            <a:schemeClr val="tx1"/>
                          </a:solidFill>
                          <a:latin typeface="Times New Roman"/>
                        </a:rPr>
                        <a:t> &amp; Dynamic</a:t>
                      </a:r>
                      <a:r>
                        <a:rPr lang="en-US" sz="1100" b="0" i="0" u="none" strike="noStrike" baseline="0" dirty="0" smtClean="0">
                          <a:solidFill>
                            <a:schemeClr val="tx1"/>
                          </a:solidFill>
                          <a:latin typeface="Times New Roman"/>
                        </a:rPr>
                        <a:t> Range</a:t>
                      </a:r>
                    </a:p>
                  </a:txBody>
                  <a:tcPr marL="7144" marR="7144" marT="7144" marB="0" anchor="ctr"/>
                </a:tc>
                <a:extLst>
                  <a:ext uri="{0D108BD9-81ED-4DB2-BD59-A6C34878D82A}">
                    <a16:rowId xmlns:a16="http://schemas.microsoft.com/office/drawing/2014/main" val="1896743711"/>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ABI-L1b-PLPT-037</a:t>
                      </a:r>
                      <a:endParaRPr lang="en-US" sz="1100" b="0" i="0" u="none" strike="noStrike" dirty="0">
                        <a:solidFill>
                          <a:srgbClr val="000000"/>
                        </a:solidFill>
                        <a:latin typeface="Times New Roman"/>
                      </a:endParaRPr>
                    </a:p>
                  </a:txBody>
                  <a:tcPr marL="7144" marR="7144" marT="7144" marB="0" anchor="ctr"/>
                </a:tc>
                <a:tc>
                  <a:txBody>
                    <a:bodyPr/>
                    <a:lstStyle/>
                    <a:p>
                      <a:pPr marL="0" algn="ctr" fontAlgn="t">
                        <a:lnSpc>
                          <a:spcPct val="100000"/>
                        </a:lnSpc>
                        <a:spcBef>
                          <a:spcPts val="0"/>
                        </a:spcBef>
                        <a:spcAft>
                          <a:spcPts val="0"/>
                        </a:spcAft>
                      </a:pPr>
                      <a:r>
                        <a:rPr lang="en-US" sz="1100" b="0" i="0" u="none" strike="noStrike" dirty="0" smtClean="0">
                          <a:solidFill>
                            <a:schemeClr val="tx1"/>
                          </a:solidFill>
                          <a:latin typeface="Times New Roman"/>
                        </a:rPr>
                        <a:t>Stray Light During Solar Calibration</a:t>
                      </a:r>
                      <a:endParaRPr lang="en-US" sz="1100" b="0" i="0" u="none" strike="noStrike" dirty="0">
                        <a:solidFill>
                          <a:schemeClr val="tx1"/>
                        </a:solidFill>
                        <a:latin typeface="Times New Roman"/>
                      </a:endParaRPr>
                    </a:p>
                  </a:txBody>
                  <a:tcPr marL="7144" marR="7144" marT="7144" marB="0" anchor="ctr"/>
                </a:tc>
                <a:extLst>
                  <a:ext uri="{0D108BD9-81ED-4DB2-BD59-A6C34878D82A}">
                    <a16:rowId xmlns:a16="http://schemas.microsoft.com/office/drawing/2014/main" val="1418770506"/>
                  </a:ext>
                </a:extLst>
              </a:tr>
              <a:tr h="191387">
                <a:tc>
                  <a:txBody>
                    <a:bodyPr/>
                    <a:lstStyle/>
                    <a:p>
                      <a:pPr marL="0" algn="ctr" fontAlgn="t">
                        <a:lnSpc>
                          <a:spcPct val="100000"/>
                        </a:lnSpc>
                        <a:spcBef>
                          <a:spcPts val="0"/>
                        </a:spcBef>
                        <a:spcAft>
                          <a:spcPts val="0"/>
                        </a:spcAft>
                      </a:pPr>
                      <a:r>
                        <a:rPr lang="en-US" sz="1100" b="0" i="0" u="none" strike="noStrike" dirty="0" smtClean="0">
                          <a:solidFill>
                            <a:srgbClr val="000000"/>
                          </a:solidFill>
                          <a:latin typeface="Times New Roman"/>
                        </a:rPr>
                        <a:t>ABI-L1b-PLPT-038</a:t>
                      </a:r>
                      <a:endParaRPr lang="en-US" sz="1100" b="0" i="0" u="none" strike="noStrike" dirty="0">
                        <a:solidFill>
                          <a:srgbClr val="000000"/>
                        </a:solidFill>
                        <a:latin typeface="Times New Roman"/>
                      </a:endParaRPr>
                    </a:p>
                  </a:txBody>
                  <a:tcPr marL="7144" marR="7144" marT="7144" marB="0" anchor="ctr"/>
                </a:tc>
                <a:tc>
                  <a:txBody>
                    <a:bodyPr/>
                    <a:lstStyle/>
                    <a:p>
                      <a:pPr marL="0" marR="0" indent="0" algn="ctr" defTabSz="457200" rtl="0" eaLnBrk="1" fontAlgn="t" latinLnBrk="0" hangingPunct="1">
                        <a:lnSpc>
                          <a:spcPct val="100000"/>
                        </a:lnSpc>
                        <a:spcBef>
                          <a:spcPts val="0"/>
                        </a:spcBef>
                        <a:spcAft>
                          <a:spcPts val="0"/>
                        </a:spcAft>
                        <a:buClrTx/>
                        <a:buSzTx/>
                        <a:buFontTx/>
                        <a:buNone/>
                        <a:tabLst/>
                        <a:defRPr/>
                      </a:pPr>
                      <a:r>
                        <a:rPr lang="en-US" sz="1100" b="0" i="0" u="none" strike="noStrike" dirty="0" smtClean="0">
                          <a:solidFill>
                            <a:schemeClr val="tx1"/>
                          </a:solidFill>
                          <a:latin typeface="Times New Roman"/>
                        </a:rPr>
                        <a:t>Lunar Calibration</a:t>
                      </a:r>
                    </a:p>
                  </a:txBody>
                  <a:tcPr marL="7144" marR="7144" marT="7144" marB="0" anchor="ctr"/>
                </a:tc>
                <a:extLst>
                  <a:ext uri="{0D108BD9-81ED-4DB2-BD59-A6C34878D82A}">
                    <a16:rowId xmlns:a16="http://schemas.microsoft.com/office/drawing/2014/main" val="10016"/>
                  </a:ext>
                </a:extLst>
              </a:tr>
            </a:tbl>
          </a:graphicData>
        </a:graphic>
      </p:graphicFrame>
      <p:sp>
        <p:nvSpPr>
          <p:cNvPr id="8" name="Footer Placeholder 7"/>
          <p:cNvSpPr>
            <a:spLocks noGrp="1"/>
          </p:cNvSpPr>
          <p:nvPr>
            <p:ph type="ftr" sz="quarter" idx="11"/>
          </p:nvPr>
        </p:nvSpPr>
        <p:spPr/>
        <p:txBody>
          <a:bodyPr/>
          <a:lstStyle/>
          <a:p>
            <a:r>
              <a:rPr lang="en-US" smtClean="0"/>
              <a:t>Full Validation PS-PVR for GOES-17 ABI L1b Products</a:t>
            </a:r>
            <a:endParaRPr lang="en-US" dirty="0"/>
          </a:p>
        </p:txBody>
      </p:sp>
      <p:sp>
        <p:nvSpPr>
          <p:cNvPr id="9" name="TextBox 8"/>
          <p:cNvSpPr txBox="1"/>
          <p:nvPr/>
        </p:nvSpPr>
        <p:spPr>
          <a:xfrm>
            <a:off x="6234544" y="5446304"/>
            <a:ext cx="2270183" cy="1200329"/>
          </a:xfrm>
          <a:prstGeom prst="rect">
            <a:avLst/>
          </a:prstGeom>
          <a:noFill/>
        </p:spPr>
        <p:txBody>
          <a:bodyPr wrap="square" numCol="1" rtlCol="0">
            <a:spAutoFit/>
          </a:bodyPr>
          <a:lstStyle/>
          <a:p>
            <a:r>
              <a:rPr lang="en-US" b="1" dirty="0" smtClean="0">
                <a:latin typeface="Times New Roman" panose="02020603050405020304" pitchFamily="18" charset="0"/>
                <a:cs typeface="Times New Roman" panose="02020603050405020304" pitchFamily="18" charset="0"/>
              </a:rPr>
              <a:t>Critical tests</a:t>
            </a:r>
            <a:r>
              <a:rPr lang="en-US" dirty="0" smtClean="0">
                <a:latin typeface="Times New Roman" panose="02020603050405020304" pitchFamily="18" charset="0"/>
                <a:cs typeface="Times New Roman" panose="02020603050405020304" pitchFamily="18" charset="0"/>
              </a:rPr>
              <a:t>.</a:t>
            </a:r>
          </a:p>
          <a:p>
            <a:r>
              <a:rPr lang="en-US" i="1" dirty="0" smtClean="0">
                <a:latin typeface="Times New Roman" panose="02020603050405020304" pitchFamily="18" charset="0"/>
                <a:cs typeface="Times New Roman" panose="02020603050405020304" pitchFamily="18" charset="0"/>
              </a:rPr>
              <a:t>Consolidated tests</a:t>
            </a:r>
            <a:r>
              <a:rPr lang="en-US" dirty="0" smtClean="0">
                <a:latin typeface="Times New Roman" panose="02020603050405020304" pitchFamily="18" charset="0"/>
                <a:cs typeface="Times New Roman" panose="02020603050405020304" pitchFamily="18" charset="0"/>
              </a:rPr>
              <a:t>.</a:t>
            </a:r>
          </a:p>
          <a:p>
            <a:r>
              <a:rPr lang="en-US" strike="sngStrike" dirty="0" smtClean="0">
                <a:latin typeface="Times New Roman" panose="02020603050405020304" pitchFamily="18" charset="0"/>
                <a:cs typeface="Times New Roman" panose="02020603050405020304" pitchFamily="18" charset="0"/>
              </a:rPr>
              <a:t>Eliminated tests.</a:t>
            </a:r>
          </a:p>
          <a:p>
            <a:r>
              <a:rPr lang="en-US" dirty="0" smtClean="0">
                <a:latin typeface="Times New Roman" panose="02020603050405020304" pitchFamily="18" charset="0"/>
                <a:cs typeface="Times New Roman" panose="02020603050405020304" pitchFamily="18" charset="0"/>
              </a:rPr>
              <a:t>Nominal tests.</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632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ABI-L1b-PLPT-001</a:t>
            </a:r>
            <a:r>
              <a:rPr lang="en-US" sz="3600" dirty="0"/>
              <a:t/>
            </a:r>
            <a:br>
              <a:rPr lang="en-US" sz="3600" dirty="0"/>
            </a:br>
            <a:r>
              <a:rPr lang="en-US" sz="3600" dirty="0" smtClean="0">
                <a:solidFill>
                  <a:schemeClr val="tx1"/>
                </a:solidFill>
              </a:rPr>
              <a:t>IR Validations</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0407" y="3662553"/>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1379" y="32385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26</a:t>
            </a:fld>
            <a:endParaRPr lang="en-US" dirty="0"/>
          </a:p>
        </p:txBody>
      </p:sp>
      <p:graphicFrame>
        <p:nvGraphicFramePr>
          <p:cNvPr id="22" name="Table 21"/>
          <p:cNvGraphicFramePr>
            <a:graphicFrameLocks noGrp="1"/>
          </p:cNvGraphicFramePr>
          <p:nvPr>
            <p:extLst/>
          </p:nvPr>
        </p:nvGraphicFramePr>
        <p:xfrm>
          <a:off x="6730157" y="6439376"/>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9" name="Rectangle 18"/>
          <p:cNvSpPr/>
          <p:nvPr/>
        </p:nvSpPr>
        <p:spPr>
          <a:xfrm>
            <a:off x="244424" y="3393367"/>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1" name="Rectangle 20"/>
          <p:cNvSpPr/>
          <p:nvPr/>
        </p:nvSpPr>
        <p:spPr>
          <a:xfrm>
            <a:off x="220313" y="1295400"/>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a:t>Validate </a:t>
            </a:r>
            <a:r>
              <a:rPr lang="en-US" sz="1400" dirty="0" smtClean="0"/>
              <a:t>radiometric calibration accuracy of the thermal </a:t>
            </a:r>
            <a:r>
              <a:rPr lang="en-US" sz="1400" dirty="0"/>
              <a:t>emissive </a:t>
            </a:r>
            <a:r>
              <a:rPr lang="en-US" sz="1400" dirty="0" smtClean="0"/>
              <a:t>bands</a:t>
            </a:r>
          </a:p>
          <a:p>
            <a:pPr algn="just"/>
            <a:endParaRPr lang="en-US" sz="1400" dirty="0" smtClean="0"/>
          </a:p>
          <a:p>
            <a:pPr algn="ctr"/>
            <a:r>
              <a:rPr lang="en-US" sz="2000" b="1" i="1" dirty="0" smtClean="0"/>
              <a:t>Related Requirements</a:t>
            </a:r>
          </a:p>
          <a:p>
            <a:pPr marL="169863" lvl="0" indent="-169863">
              <a:buFont typeface="Arial" panose="020B0604020202020204" pitchFamily="34" charset="0"/>
              <a:buChar char="•"/>
            </a:pPr>
            <a:r>
              <a:rPr lang="en-US" sz="1400" dirty="0" smtClean="0"/>
              <a:t>MRD 737, 1493, 1503, 1513, 2130, 519</a:t>
            </a:r>
            <a:endParaRPr lang="en-US" sz="1400" dirty="0"/>
          </a:p>
        </p:txBody>
      </p:sp>
      <p:sp>
        <p:nvSpPr>
          <p:cNvPr id="23" name="Rectangle 22"/>
          <p:cNvSpPr/>
          <p:nvPr/>
        </p:nvSpPr>
        <p:spPr>
          <a:xfrm>
            <a:off x="4640060" y="1154515"/>
            <a:ext cx="4342419" cy="2215991"/>
          </a:xfrm>
          <a:prstGeom prst="rect">
            <a:avLst/>
          </a:prstGeom>
          <a:ln w="12700" cmpd="sng">
            <a:noFill/>
          </a:ln>
        </p:spPr>
        <p:txBody>
          <a:bodyPr wrap="square">
            <a:spAutoFit/>
          </a:bodyPr>
          <a:lstStyle/>
          <a:p>
            <a:pPr algn="ctr"/>
            <a:r>
              <a:rPr lang="en-US" sz="2000" b="1" i="1" dirty="0" smtClean="0"/>
              <a:t>Methodology</a:t>
            </a:r>
          </a:p>
          <a:p>
            <a:pPr algn="just"/>
            <a:r>
              <a:rPr lang="en-US" sz="1400" dirty="0" smtClean="0"/>
              <a:t>Validate the IR calibration accuracy at various temporal scales</a:t>
            </a:r>
          </a:p>
          <a:p>
            <a:pPr marL="285750" indent="-285750" algn="just">
              <a:buFont typeface="Arial" panose="020B0604020202020204" pitchFamily="34" charset="0"/>
              <a:buChar char="•"/>
            </a:pPr>
            <a:r>
              <a:rPr lang="en-US" sz="1200" dirty="0" smtClean="0"/>
              <a:t>GEO-LEO Inter-Calibration for absolute calibration accuracy assessment</a:t>
            </a:r>
          </a:p>
          <a:p>
            <a:pPr marL="285750" indent="-285750" algn="just">
              <a:buFont typeface="Arial" panose="020B0604020202020204" pitchFamily="34" charset="0"/>
              <a:buChar char="•"/>
            </a:pPr>
            <a:r>
              <a:rPr lang="en-US" sz="1200" dirty="0" smtClean="0"/>
              <a:t>Relative calibration accuracy: </a:t>
            </a:r>
          </a:p>
          <a:p>
            <a:pPr marL="742950" lvl="1" indent="-285750" algn="just">
              <a:buFont typeface="Courier New" panose="02070309020205020404" pitchFamily="49" charset="0"/>
              <a:buChar char="o"/>
            </a:pPr>
            <a:r>
              <a:rPr lang="en-US" sz="1000" dirty="0" smtClean="0"/>
              <a:t>Diurnal variation:  GEO-GEO Inter-comparison and GEO-LEO Inter-calibration</a:t>
            </a:r>
          </a:p>
          <a:p>
            <a:pPr marL="742950" lvl="1" indent="-285750" algn="just">
              <a:buFont typeface="Courier New" panose="02070309020205020404" pitchFamily="49" charset="0"/>
              <a:buChar char="o"/>
            </a:pPr>
            <a:r>
              <a:rPr lang="en-US" sz="1000" dirty="0" smtClean="0"/>
              <a:t>Swath-to-Swath/MESO-to-MESO variation: MESO radiance variations</a:t>
            </a:r>
          </a:p>
          <a:p>
            <a:pPr algn="just"/>
            <a:endParaRPr lang="en-US" sz="1400" dirty="0" smtClean="0"/>
          </a:p>
        </p:txBody>
      </p:sp>
      <p:sp>
        <p:nvSpPr>
          <p:cNvPr id="25" name="Rectangle 24"/>
          <p:cNvSpPr/>
          <p:nvPr/>
        </p:nvSpPr>
        <p:spPr>
          <a:xfrm>
            <a:off x="4566960" y="3227096"/>
            <a:ext cx="4509536" cy="3108543"/>
          </a:xfrm>
          <a:prstGeom prst="rect">
            <a:avLst/>
          </a:prstGeom>
          <a:ln w="12700" cmpd="sng">
            <a:noFill/>
          </a:ln>
        </p:spPr>
        <p:txBody>
          <a:bodyPr wrap="square">
            <a:spAutoFit/>
          </a:bodyPr>
          <a:lstStyle/>
          <a:p>
            <a:pPr algn="ctr"/>
            <a:r>
              <a:rPr lang="en-US" sz="2000" b="1" i="1" dirty="0" smtClean="0"/>
              <a:t>Conclusion</a:t>
            </a:r>
            <a:endParaRPr lang="en-US" sz="2000" dirty="0"/>
          </a:p>
          <a:p>
            <a:pPr marL="285750" indent="-285750" algn="just">
              <a:buFont typeface="Arial" panose="020B0604020202020204" pitchFamily="34" charset="0"/>
              <a:buChar char="•"/>
            </a:pPr>
            <a:r>
              <a:rPr lang="en-US" sz="1200" dirty="0" smtClean="0"/>
              <a:t>During </a:t>
            </a:r>
            <a:r>
              <a:rPr lang="en-US" sz="1200" dirty="0" err="1" smtClean="0"/>
              <a:t>gainset</a:t>
            </a:r>
            <a:r>
              <a:rPr lang="en-US" sz="1200" dirty="0" smtClean="0"/>
              <a:t> = 1 period, G17 ABI IR radiance overall is well-calibrated and stable</a:t>
            </a:r>
          </a:p>
          <a:p>
            <a:pPr marL="742950" lvl="1" indent="-285750" algn="just">
              <a:buFont typeface="Courier New" panose="02070309020205020404" pitchFamily="49" charset="0"/>
              <a:buChar char="o"/>
            </a:pPr>
            <a:r>
              <a:rPr lang="en-US" sz="1000" dirty="0" smtClean="0"/>
              <a:t>The mean bias for the full-disk images to </a:t>
            </a:r>
            <a:r>
              <a:rPr lang="en-US" sz="1000" dirty="0" err="1" smtClean="0"/>
              <a:t>CrIS</a:t>
            </a:r>
            <a:r>
              <a:rPr lang="en-US" sz="1000" dirty="0" smtClean="0"/>
              <a:t>/IASI is less than 0.1K for most IR bands, except for B16</a:t>
            </a:r>
          </a:p>
          <a:p>
            <a:pPr marL="742950" lvl="1" indent="-285750" algn="just">
              <a:buFont typeface="Courier New" panose="02070309020205020404" pitchFamily="49" charset="0"/>
              <a:buChar char="o"/>
            </a:pPr>
            <a:r>
              <a:rPr lang="en-US" sz="1000" dirty="0" smtClean="0"/>
              <a:t>B16 Tb bias is ~0.35K at 300K.  The new SRF at 81K will reduce the Tb bias</a:t>
            </a:r>
          </a:p>
          <a:p>
            <a:pPr marL="742950" lvl="1" indent="-285750" algn="just">
              <a:buFont typeface="Courier New" panose="02070309020205020404" pitchFamily="49" charset="0"/>
              <a:buChar char="o"/>
            </a:pPr>
            <a:r>
              <a:rPr lang="en-US" sz="1000" dirty="0" smtClean="0"/>
              <a:t>Small seasonal variation, coincident with the spacecraft orientation periods, can be observed at certain IR bands. </a:t>
            </a:r>
          </a:p>
          <a:p>
            <a:pPr marL="285750" indent="-285750" algn="just">
              <a:buFont typeface="Courier New" panose="02070309020205020404" pitchFamily="49" charset="0"/>
              <a:buChar char="o"/>
            </a:pPr>
            <a:r>
              <a:rPr lang="en-US" sz="1200" dirty="0" smtClean="0"/>
              <a:t>The </a:t>
            </a:r>
            <a:r>
              <a:rPr lang="en-US" sz="1200" dirty="0" err="1" smtClean="0"/>
              <a:t>pCal</a:t>
            </a:r>
            <a:r>
              <a:rPr lang="en-US" sz="1200" dirty="0" smtClean="0"/>
              <a:t> algorithm significantly improves the radiometric calibration accuracy at the unstable IR FPM temperature period when earth radiance is available</a:t>
            </a:r>
          </a:p>
          <a:p>
            <a:pPr marL="742950" lvl="1" indent="-285750" algn="just">
              <a:buFont typeface="Courier New" panose="02070309020205020404" pitchFamily="49" charset="0"/>
              <a:buChar char="o"/>
            </a:pPr>
            <a:r>
              <a:rPr lang="en-US" sz="1000" dirty="0" smtClean="0"/>
              <a:t>Reduced diurnal variation</a:t>
            </a:r>
          </a:p>
          <a:p>
            <a:pPr marL="285750" indent="-285750" algn="just">
              <a:buFont typeface="Courier New" panose="02070309020205020404" pitchFamily="49" charset="0"/>
              <a:buChar char="o"/>
            </a:pPr>
            <a:r>
              <a:rPr lang="en-US" sz="1200" dirty="0" smtClean="0"/>
              <a:t>Dark current variations after the star-looks results in lower MESO radiance</a:t>
            </a:r>
          </a:p>
          <a:p>
            <a:pPr marL="742950" lvl="1" indent="-285750" algn="just">
              <a:buFont typeface="Courier New" panose="02070309020205020404" pitchFamily="49" charset="0"/>
              <a:buChar char="o"/>
            </a:pPr>
            <a:r>
              <a:rPr lang="en-US" sz="1100" dirty="0" smtClean="0"/>
              <a:t>Mode 6 Swath-to-Swath/MESO-to-MESO variations meet the waived requirements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12" y="3929627"/>
            <a:ext cx="2507668" cy="1466626"/>
          </a:xfrm>
          <a:prstGeom prst="rect">
            <a:avLst/>
          </a:prstGeom>
        </p:spPr>
      </p:pic>
      <p:sp>
        <p:nvSpPr>
          <p:cNvPr id="4" name="TextBox 3"/>
          <p:cNvSpPr txBox="1"/>
          <p:nvPr/>
        </p:nvSpPr>
        <p:spPr>
          <a:xfrm>
            <a:off x="244424" y="3760515"/>
            <a:ext cx="3796937" cy="276999"/>
          </a:xfrm>
          <a:prstGeom prst="rect">
            <a:avLst/>
          </a:prstGeom>
          <a:noFill/>
        </p:spPr>
        <p:txBody>
          <a:bodyPr wrap="none" rtlCol="0">
            <a:spAutoFit/>
          </a:bodyPr>
          <a:lstStyle/>
          <a:p>
            <a:r>
              <a:rPr lang="en-US" sz="1200" dirty="0" smtClean="0"/>
              <a:t>IR Bias of the full-disk images under the “Best” Conditions</a:t>
            </a:r>
            <a:endParaRPr lang="en-US" sz="1200" dirty="0"/>
          </a:p>
        </p:txBody>
      </p:sp>
      <p:pic>
        <p:nvPicPr>
          <p:cNvPr id="18" name="Picture 17"/>
          <p:cNvPicPr preferRelativeResize="0">
            <a:picLocks/>
          </p:cNvPicPr>
          <p:nvPr/>
        </p:nvPicPr>
        <p:blipFill rotWithShape="1">
          <a:blip r:embed="rId4"/>
          <a:srcRect l="3561" t="6090" r="5942" b="2558"/>
          <a:stretch/>
        </p:blipFill>
        <p:spPr>
          <a:xfrm>
            <a:off x="2355866" y="5423692"/>
            <a:ext cx="2106475" cy="1320484"/>
          </a:xfrm>
          <a:prstGeom prst="rect">
            <a:avLst/>
          </a:prstGeom>
        </p:spPr>
      </p:pic>
      <p:sp>
        <p:nvSpPr>
          <p:cNvPr id="20" name="TextBox 19"/>
          <p:cNvSpPr txBox="1"/>
          <p:nvPr/>
        </p:nvSpPr>
        <p:spPr>
          <a:xfrm>
            <a:off x="339426" y="5724511"/>
            <a:ext cx="2008129" cy="646331"/>
          </a:xfrm>
          <a:prstGeom prst="rect">
            <a:avLst/>
          </a:prstGeom>
          <a:noFill/>
        </p:spPr>
        <p:txBody>
          <a:bodyPr wrap="square" rtlCol="0">
            <a:spAutoFit/>
          </a:bodyPr>
          <a:lstStyle/>
          <a:p>
            <a:r>
              <a:rPr lang="en-US" sz="1200" dirty="0" smtClean="0"/>
              <a:t>GEO-GEO Inter-comparison showing reduced diurnal variation</a:t>
            </a:r>
            <a:endParaRPr lang="en-US" sz="1200" dirty="0"/>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8258" y="4106846"/>
            <a:ext cx="2045807" cy="648645"/>
          </a:xfrm>
          <a:prstGeom prst="rect">
            <a:avLst/>
          </a:prstGeom>
        </p:spPr>
      </p:pic>
      <p:sp>
        <p:nvSpPr>
          <p:cNvPr id="26" name="TextBox 25"/>
          <p:cNvSpPr txBox="1"/>
          <p:nvPr/>
        </p:nvSpPr>
        <p:spPr>
          <a:xfrm>
            <a:off x="2528891" y="4707631"/>
            <a:ext cx="2008129" cy="276999"/>
          </a:xfrm>
          <a:prstGeom prst="rect">
            <a:avLst/>
          </a:prstGeom>
          <a:noFill/>
        </p:spPr>
        <p:txBody>
          <a:bodyPr wrap="square" rtlCol="0">
            <a:spAutoFit/>
          </a:bodyPr>
          <a:lstStyle/>
          <a:p>
            <a:r>
              <a:rPr lang="en-US" sz="1200" dirty="0" smtClean="0"/>
              <a:t>Swath-to-Swath Variation</a:t>
            </a:r>
            <a:endParaRPr lang="en-US" sz="1200" dirty="0"/>
          </a:p>
        </p:txBody>
      </p:sp>
    </p:spTree>
    <p:extLst>
      <p:ext uri="{BB962C8B-B14F-4D97-AF65-F5344CB8AC3E}">
        <p14:creationId xmlns:p14="http://schemas.microsoft.com/office/powerpoint/2010/main" val="27885016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ABI-L1b-PLPT-004</a:t>
            </a:r>
            <a:r>
              <a:rPr lang="en-US" sz="3600" dirty="0"/>
              <a:t/>
            </a:r>
            <a:br>
              <a:rPr lang="en-US" sz="3600" dirty="0"/>
            </a:br>
            <a:r>
              <a:rPr lang="en-US" sz="3600" dirty="0" smtClean="0">
                <a:solidFill>
                  <a:schemeClr val="tx1"/>
                </a:solidFill>
              </a:rPr>
              <a:t>VNIR Validation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139272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723549"/>
          </a:xfrm>
          <a:prstGeom prst="rect">
            <a:avLst/>
          </a:prstGeom>
          <a:ln w="12700" cmpd="sng">
            <a:noFill/>
          </a:ln>
        </p:spPr>
        <p:txBody>
          <a:bodyPr wrap="square">
            <a:spAutoFit/>
          </a:bodyPr>
          <a:lstStyle/>
          <a:p>
            <a:pPr algn="ctr"/>
            <a:r>
              <a:rPr lang="en-US" sz="2000" b="1" i="1" dirty="0" smtClean="0"/>
              <a:t>Objective</a:t>
            </a:r>
          </a:p>
          <a:p>
            <a:pPr algn="just"/>
            <a:r>
              <a:rPr lang="en-US" sz="1400" dirty="0"/>
              <a:t>Validate radiance accuracy of the VNIR </a:t>
            </a:r>
            <a:r>
              <a:rPr lang="en-US" sz="1400" dirty="0" smtClean="0"/>
              <a:t>bands </a:t>
            </a:r>
            <a:r>
              <a:rPr lang="en-US" sz="1400" dirty="0"/>
              <a:t>using temporally and spatially coincident SNPP VIIRS VNIR data collected at the same viewing geometry</a:t>
            </a:r>
          </a:p>
          <a:p>
            <a:pPr algn="just"/>
            <a:endParaRPr lang="en-US" sz="1200" dirty="0"/>
          </a:p>
          <a:p>
            <a:pPr algn="ctr"/>
            <a:r>
              <a:rPr lang="en-US" b="1" i="1" dirty="0"/>
              <a:t>Related Requirements</a:t>
            </a:r>
          </a:p>
          <a:p>
            <a:pPr marL="169863" lvl="0" indent="-169863">
              <a:buFont typeface="Arial" panose="020B0604020202020204" pitchFamily="34" charset="0"/>
              <a:buChar char="•"/>
            </a:pPr>
            <a:r>
              <a:rPr lang="en-US" sz="1400" dirty="0"/>
              <a:t>MRD 737, 2120, and </a:t>
            </a:r>
            <a:r>
              <a:rPr lang="en-US" sz="1400" dirty="0" smtClean="0"/>
              <a:t>2130</a:t>
            </a:r>
            <a:endParaRPr lang="en-US" sz="14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27</a:t>
            </a:fld>
            <a:endParaRPr lang="en-US" dirty="0"/>
          </a:p>
        </p:txBody>
      </p:sp>
      <p:graphicFrame>
        <p:nvGraphicFramePr>
          <p:cNvPr id="22" name="Table 21"/>
          <p:cNvGraphicFramePr>
            <a:graphicFrameLocks noGrp="1"/>
          </p:cNvGraphicFramePr>
          <p:nvPr>
            <p:extLst/>
          </p:nvPr>
        </p:nvGraphicFramePr>
        <p:xfrm>
          <a:off x="7439717" y="6497621"/>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304698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smtClean="0"/>
              <a:t>After the series of calibration algorithms and parameters updates, the mean radiometric calibration difference to SNPP/VIIRS is less than 5% for the G17 VNIR bands.</a:t>
            </a:r>
          </a:p>
          <a:p>
            <a:pPr marL="742950" lvl="1" indent="-285750" algn="just">
              <a:buFont typeface="Courier New" panose="02070309020205020404" pitchFamily="49" charset="0"/>
              <a:buChar char="o"/>
            </a:pPr>
            <a:r>
              <a:rPr lang="en-US" sz="1000" dirty="0" smtClean="0"/>
              <a:t>Reduced reflectance difference to NPP/VIIRS at B04-B06 with </a:t>
            </a:r>
            <a:r>
              <a:rPr lang="en-US" sz="1000" dirty="0" err="1" smtClean="0"/>
              <a:t>RevG</a:t>
            </a:r>
            <a:r>
              <a:rPr lang="en-US" sz="1000" dirty="0" smtClean="0"/>
              <a:t> algorithm implemented 4/8/2019</a:t>
            </a:r>
          </a:p>
          <a:p>
            <a:pPr marL="742950" lvl="1" indent="-285750" algn="just">
              <a:buFont typeface="Courier New" panose="02070309020205020404" pitchFamily="49" charset="0"/>
              <a:buChar char="o"/>
            </a:pPr>
            <a:r>
              <a:rPr lang="en-US" sz="1000" dirty="0" smtClean="0"/>
              <a:t>B02 radiance is greatly reduced and comparable to SNPP/VIIRS after the solar-calibration LUT update on 04/27/2019</a:t>
            </a:r>
          </a:p>
          <a:p>
            <a:pPr marL="742950" lvl="1" indent="-285750" algn="just">
              <a:buFont typeface="Courier New" panose="02070309020205020404" pitchFamily="49" charset="0"/>
              <a:buChar char="o"/>
            </a:pPr>
            <a:r>
              <a:rPr lang="en-US" sz="1000" dirty="0" smtClean="0"/>
              <a:t>No strong striping after the lunar intrusion look-up-table updates on 05/05/2019</a:t>
            </a:r>
          </a:p>
          <a:p>
            <a:pPr marL="285750" indent="-285750" algn="just">
              <a:buFont typeface="Arial" panose="020B0604020202020204" pitchFamily="34" charset="0"/>
              <a:buChar char="•"/>
            </a:pPr>
            <a:r>
              <a:rPr lang="en-US" sz="1400" dirty="0" smtClean="0"/>
              <a:t>Mean difference to G16 ABI is within 5% for each VNIR band </a:t>
            </a:r>
          </a:p>
          <a:p>
            <a:pPr marL="742950" lvl="1" indent="-285750" algn="just">
              <a:buFont typeface="Arial" panose="020B0604020202020204" pitchFamily="34" charset="0"/>
              <a:buChar char="•"/>
            </a:pPr>
            <a:r>
              <a:rPr lang="en-US" sz="1000" dirty="0" smtClean="0"/>
              <a:t>Different version of </a:t>
            </a:r>
            <a:r>
              <a:rPr lang="en-US" sz="1000" dirty="0" err="1" smtClean="0"/>
              <a:t>Esun</a:t>
            </a:r>
            <a:r>
              <a:rPr lang="en-US" sz="1000" dirty="0" smtClean="0"/>
              <a:t> values for G16 and G17</a:t>
            </a:r>
          </a:p>
          <a:p>
            <a:pPr marL="742950" lvl="1" indent="-285750" algn="just">
              <a:buFont typeface="Arial" panose="020B0604020202020204" pitchFamily="34" charset="0"/>
              <a:buChar char="•"/>
            </a:pPr>
            <a:endParaRPr lang="en-US" sz="1400" dirty="0" smtClean="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2369880"/>
          </a:xfrm>
          <a:prstGeom prst="rect">
            <a:avLst/>
          </a:prstGeom>
          <a:ln w="12700" cmpd="sng">
            <a:noFill/>
          </a:ln>
        </p:spPr>
        <p:txBody>
          <a:bodyPr wrap="square">
            <a:spAutoFit/>
          </a:bodyPr>
          <a:lstStyle/>
          <a:p>
            <a:pPr algn="ctr"/>
            <a:r>
              <a:rPr lang="en-US" sz="2000" b="1" i="1" dirty="0" smtClean="0"/>
              <a:t>Method</a:t>
            </a:r>
          </a:p>
          <a:p>
            <a:pPr algn="just"/>
            <a:r>
              <a:rPr lang="en-US" sz="1600" dirty="0" smtClean="0"/>
              <a:t>GSICS Ray-matching </a:t>
            </a:r>
            <a:r>
              <a:rPr lang="en-US" sz="1600" dirty="0"/>
              <a:t>method</a:t>
            </a:r>
          </a:p>
          <a:p>
            <a:pPr marL="285750" indent="-285750" algn="just">
              <a:buFont typeface="Arial" panose="020B0604020202020204" pitchFamily="34" charset="0"/>
              <a:buChar char="•"/>
            </a:pPr>
            <a:r>
              <a:rPr lang="en-US" sz="1400" dirty="0"/>
              <a:t>Time difference: &lt;5 minutes </a:t>
            </a:r>
            <a:endParaRPr lang="en-US" sz="1400" dirty="0" smtClean="0"/>
          </a:p>
          <a:p>
            <a:pPr marL="285750" indent="-285750" algn="just">
              <a:buFont typeface="Arial" panose="020B0604020202020204" pitchFamily="34" charset="0"/>
              <a:buChar char="•"/>
            </a:pPr>
            <a:r>
              <a:rPr lang="en-US" sz="1400" dirty="0" smtClean="0"/>
              <a:t>Cosine </a:t>
            </a:r>
            <a:r>
              <a:rPr lang="en-US" sz="1400" dirty="0"/>
              <a:t>of viewing zenith angle difference &lt; 1%</a:t>
            </a:r>
          </a:p>
          <a:p>
            <a:pPr marL="285750" indent="-285750" algn="just">
              <a:buFont typeface="Arial" panose="020B0604020202020204" pitchFamily="34" charset="0"/>
              <a:buChar char="•"/>
            </a:pPr>
            <a:r>
              <a:rPr lang="en-US" sz="1400" dirty="0"/>
              <a:t>Time: 17:00UTC-19:00UTC</a:t>
            </a:r>
          </a:p>
          <a:p>
            <a:pPr marL="285750" indent="-285750" algn="just">
              <a:buFont typeface="Arial" panose="020B0604020202020204" pitchFamily="34" charset="0"/>
              <a:buChar char="•"/>
            </a:pPr>
            <a:r>
              <a:rPr lang="en-US" sz="1400" dirty="0"/>
              <a:t>Geolocation range: 1</a:t>
            </a:r>
            <a:r>
              <a:rPr lang="en-US" sz="1400" baseline="30000" dirty="0"/>
              <a:t>o</a:t>
            </a:r>
            <a:r>
              <a:rPr lang="en-US" sz="1400" dirty="0"/>
              <a:t>S &lt; latitude &lt; 1</a:t>
            </a:r>
            <a:r>
              <a:rPr lang="en-US" sz="1400" baseline="30000" dirty="0"/>
              <a:t>o</a:t>
            </a:r>
            <a:r>
              <a:rPr lang="en-US" sz="1400" dirty="0"/>
              <a:t>N</a:t>
            </a:r>
          </a:p>
          <a:p>
            <a:pPr marL="285750" indent="-285750" algn="just">
              <a:buFont typeface="Arial" panose="020B0604020202020204" pitchFamily="34" charset="0"/>
              <a:buChar char="•"/>
            </a:pPr>
            <a:r>
              <a:rPr lang="en-US" altLang="en-US" sz="1400" dirty="0">
                <a:latin typeface="Calibri" panose="020F0502020204030204" pitchFamily="34" charset="0"/>
                <a:ea typeface="Times New Roman" panose="02020603050405020304" pitchFamily="18" charset="0"/>
                <a:cs typeface="Times New Roman" panose="02020603050405020304" pitchFamily="18" charset="0"/>
              </a:rPr>
              <a:t>Azimuth angle difference: &lt; </a:t>
            </a:r>
            <a:r>
              <a:rPr lang="en-US" altLang="en-US" sz="1400" dirty="0" smtClean="0">
                <a:latin typeface="Calibri" panose="020F0502020204030204" pitchFamily="34" charset="0"/>
                <a:ea typeface="Times New Roman" panose="02020603050405020304" pitchFamily="18" charset="0"/>
                <a:cs typeface="Times New Roman" panose="02020603050405020304" pitchFamily="18" charset="0"/>
              </a:rPr>
              <a:t>60°</a:t>
            </a:r>
          </a:p>
          <a:p>
            <a:pPr marL="285750" indent="-285750" algn="just">
              <a:buFont typeface="Arial" panose="020B0604020202020204" pitchFamily="34" charset="0"/>
              <a:buChar char="•"/>
            </a:pPr>
            <a:r>
              <a:rPr lang="en-US" sz="1400" dirty="0" smtClean="0">
                <a:latin typeface="Calibri" panose="020F0502020204030204" pitchFamily="34" charset="0"/>
                <a:cs typeface="Times New Roman" panose="02020603050405020304" pitchFamily="18" charset="0"/>
              </a:rPr>
              <a:t>Avoid of sun-glint impact</a:t>
            </a:r>
          </a:p>
          <a:p>
            <a:pPr marL="285750" indent="-285750" algn="just">
              <a:buFont typeface="Arial" panose="020B0604020202020204" pitchFamily="34" charset="0"/>
              <a:buChar char="•"/>
            </a:pPr>
            <a:r>
              <a:rPr lang="en-US" sz="1400" dirty="0" smtClean="0">
                <a:latin typeface="Calibri" panose="020F0502020204030204" pitchFamily="34" charset="0"/>
                <a:cs typeface="Times New Roman" panose="02020603050405020304" pitchFamily="18" charset="0"/>
              </a:rPr>
              <a:t>SRF adjustment</a:t>
            </a:r>
          </a:p>
          <a:p>
            <a:pPr marL="285750" indent="-285750" algn="just">
              <a:buFont typeface="Arial" panose="020B0604020202020204" pitchFamily="34" charset="0"/>
              <a:buChar char="•"/>
            </a:pPr>
            <a:r>
              <a:rPr lang="en-US" sz="1400" dirty="0" smtClean="0">
                <a:latin typeface="Calibri" panose="020F0502020204030204" pitchFamily="34" charset="0"/>
                <a:cs typeface="Times New Roman" panose="02020603050405020304" pitchFamily="18" charset="0"/>
              </a:rPr>
              <a:t>Uniform scenes</a:t>
            </a:r>
            <a:endParaRPr lang="en-US" sz="1400" dirty="0">
              <a:latin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880" y="4219251"/>
            <a:ext cx="3744695" cy="2137100"/>
          </a:xfrm>
          <a:prstGeom prst="rect">
            <a:avLst/>
          </a:prstGeom>
        </p:spPr>
      </p:pic>
    </p:spTree>
    <p:extLst>
      <p:ext uri="{BB962C8B-B14F-4D97-AF65-F5344CB8AC3E}">
        <p14:creationId xmlns:p14="http://schemas.microsoft.com/office/powerpoint/2010/main" val="4061986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ABI-L1b-PLPT-006</a:t>
            </a:r>
            <a:r>
              <a:rPr lang="en-US" sz="3600" dirty="0"/>
              <a:t/>
            </a:r>
            <a:br>
              <a:rPr lang="en-US" sz="3600" dirty="0"/>
            </a:br>
            <a:r>
              <a:rPr lang="en-US" sz="3600" dirty="0" smtClean="0">
                <a:solidFill>
                  <a:schemeClr val="tx1"/>
                </a:solidFill>
              </a:rPr>
              <a:t>VNIR Spatial Uniformity</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9310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569660"/>
          </a:xfrm>
          <a:prstGeom prst="rect">
            <a:avLst/>
          </a:prstGeom>
          <a:ln w="12700" cmpd="sng">
            <a:noFill/>
          </a:ln>
        </p:spPr>
        <p:txBody>
          <a:bodyPr wrap="square">
            <a:spAutoFit/>
          </a:bodyPr>
          <a:lstStyle/>
          <a:p>
            <a:pPr algn="ctr"/>
            <a:r>
              <a:rPr lang="en-US" sz="2000" b="1" i="1" dirty="0" smtClean="0"/>
              <a:t>Objective</a:t>
            </a:r>
          </a:p>
          <a:p>
            <a:pPr algn="just"/>
            <a:r>
              <a:rPr lang="en-US" sz="1400" dirty="0"/>
              <a:t>Determine and validate scan mirror angle-dependent reflectivity corrections for the VNIR bands.</a:t>
            </a:r>
          </a:p>
          <a:p>
            <a:pPr algn="just"/>
            <a:endParaRPr lang="en-US" sz="1400" dirty="0"/>
          </a:p>
          <a:p>
            <a:pPr algn="ctr"/>
            <a:r>
              <a:rPr lang="en-US" sz="2000" b="1" i="1" dirty="0"/>
              <a:t>Related Requirements</a:t>
            </a:r>
          </a:p>
          <a:p>
            <a:pPr marL="169863" lvl="0" indent="-169863">
              <a:buFont typeface="Arial" panose="020B0604020202020204" pitchFamily="34" charset="0"/>
              <a:buChar char="•"/>
            </a:pPr>
            <a:r>
              <a:rPr lang="en-US" sz="1400" dirty="0"/>
              <a:t>MRD 2120</a:t>
            </a:r>
          </a:p>
        </p:txBody>
      </p:sp>
      <p:sp>
        <p:nvSpPr>
          <p:cNvPr id="6" name="Footer Placeholder 5"/>
          <p:cNvSpPr>
            <a:spLocks noGrp="1"/>
          </p:cNvSpPr>
          <p:nvPr>
            <p:ph type="ftr" sz="quarter" idx="11"/>
          </p:nvPr>
        </p:nvSpPr>
        <p:spPr/>
        <p:txBody>
          <a:bodyPr/>
          <a:lstStyle/>
          <a:p>
            <a:r>
              <a:rPr lang="en-US" dirty="0"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28</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12365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a:t>Lunar chasing events were successfully conducted on 07/30/2018 and 10/20/2018</a:t>
            </a:r>
          </a:p>
          <a:p>
            <a:pPr marL="285750" indent="-285750" algn="just">
              <a:buFont typeface="Arial" panose="020B0604020202020204" pitchFamily="34" charset="0"/>
              <a:buChar char="•"/>
            </a:pPr>
            <a:r>
              <a:rPr lang="en-US" sz="1400" dirty="0" smtClean="0"/>
              <a:t>After the straylight corrections at the lunar irradiance measurement, the East-West response versus scan-angle, as represented as the normalized ratio between the observed and simulated lunar irradiance, is less than 1% at all the VNIR bands.</a:t>
            </a:r>
            <a:endParaRPr lang="en-US" sz="1400" dirty="0"/>
          </a:p>
          <a:p>
            <a:pPr marL="285750" indent="-285750" algn="just">
              <a:buFont typeface="Arial" panose="020B0604020202020204" pitchFamily="34" charset="0"/>
              <a:buChar char="•"/>
            </a:pPr>
            <a:endParaRPr lang="en-US" sz="14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15" name="TextBox 14"/>
          <p:cNvSpPr txBox="1"/>
          <p:nvPr/>
        </p:nvSpPr>
        <p:spPr>
          <a:xfrm>
            <a:off x="4781736" y="2558464"/>
            <a:ext cx="4163292" cy="646331"/>
          </a:xfrm>
          <a:prstGeom prst="rect">
            <a:avLst/>
          </a:prstGeom>
          <a:noFill/>
        </p:spPr>
        <p:txBody>
          <a:bodyPr wrap="square" rtlCol="0">
            <a:spAutoFit/>
          </a:bodyPr>
          <a:lstStyle/>
          <a:p>
            <a:r>
              <a:rPr lang="en-US" sz="1200" dirty="0" smtClean="0"/>
              <a:t>Use of GIRO model to compensate for lunar irradiance variation for the lunar images collected as it transited across the ABI field of regard</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419483"/>
            <a:ext cx="1371600" cy="1234441"/>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4006" y="1465138"/>
            <a:ext cx="1301444" cy="1171299"/>
          </a:xfrm>
          <a:prstGeom prst="rect">
            <a:avLst/>
          </a:prstGeom>
        </p:spPr>
      </p:pic>
      <p:pic>
        <p:nvPicPr>
          <p:cNvPr id="44" name="Picture 43"/>
          <p:cNvPicPr>
            <a:picLocks noChangeAspect="1"/>
          </p:cNvPicPr>
          <p:nvPr/>
        </p:nvPicPr>
        <p:blipFill>
          <a:blip r:embed="rId5"/>
          <a:stretch>
            <a:fillRect/>
          </a:stretch>
        </p:blipFill>
        <p:spPr>
          <a:xfrm>
            <a:off x="8231033" y="1078932"/>
            <a:ext cx="450324" cy="487409"/>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310" y="4093121"/>
            <a:ext cx="3067590" cy="2546251"/>
          </a:xfrm>
          <a:prstGeom prst="rect">
            <a:avLst/>
          </a:prstGeom>
        </p:spPr>
      </p:pic>
      <p:sp>
        <p:nvSpPr>
          <p:cNvPr id="2" name="Date Placeholder 1"/>
          <p:cNvSpPr>
            <a:spLocks noGrp="1"/>
          </p:cNvSpPr>
          <p:nvPr>
            <p:ph type="dt" sz="half" idx="10"/>
          </p:nvPr>
        </p:nvSpPr>
        <p:spPr/>
        <p:txBody>
          <a:bodyPr/>
          <a:lstStyle/>
          <a:p>
            <a:r>
              <a:rPr lang="en-US" smtClean="0"/>
              <a:t>02/19/2020</a:t>
            </a:r>
            <a:endParaRPr lang="en-US" dirty="0"/>
          </a:p>
        </p:txBody>
      </p:sp>
    </p:spTree>
    <p:extLst>
      <p:ext uri="{BB962C8B-B14F-4D97-AF65-F5344CB8AC3E}">
        <p14:creationId xmlns:p14="http://schemas.microsoft.com/office/powerpoint/2010/main" val="826398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ABI-L1b-PLPT-007</a:t>
            </a:r>
            <a:r>
              <a:rPr lang="en-US" sz="3600" dirty="0"/>
              <a:t/>
            </a:r>
            <a:br>
              <a:rPr lang="en-US" sz="3600" dirty="0"/>
            </a:br>
            <a:r>
              <a:rPr lang="en-US" sz="3600" dirty="0" smtClean="0">
                <a:solidFill>
                  <a:schemeClr val="tx1"/>
                </a:solidFill>
              </a:rPr>
              <a:t>Instrument </a:t>
            </a:r>
            <a:r>
              <a:rPr lang="en-US" sz="3600" dirty="0">
                <a:solidFill>
                  <a:schemeClr val="tx1"/>
                </a:solidFill>
              </a:rPr>
              <a:t>Performance </a:t>
            </a:r>
            <a:r>
              <a:rPr lang="en-US" sz="3600" dirty="0" smtClean="0">
                <a:solidFill>
                  <a:schemeClr val="tx1"/>
                </a:solidFill>
              </a:rPr>
              <a:t>Monitoring</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29</a:t>
            </a:fld>
            <a:endParaRPr lang="en-US" dirty="0"/>
          </a:p>
        </p:txBody>
      </p:sp>
      <p:graphicFrame>
        <p:nvGraphicFramePr>
          <p:cNvPr id="22" name="Table 21"/>
          <p:cNvGraphicFramePr>
            <a:graphicFrameLocks noGrp="1"/>
          </p:cNvGraphicFramePr>
          <p:nvPr>
            <p:extLst/>
          </p:nvPr>
        </p:nvGraphicFramePr>
        <p:xfrm>
          <a:off x="6400800" y="62484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66700" y="1485900"/>
            <a:ext cx="4152900" cy="2277547"/>
          </a:xfrm>
          <a:prstGeom prst="rect">
            <a:avLst/>
          </a:prstGeom>
        </p:spPr>
        <p:txBody>
          <a:bodyPr wrap="square">
            <a:spAutoFit/>
          </a:bodyPr>
          <a:lstStyle/>
          <a:p>
            <a:pPr algn="just"/>
            <a:r>
              <a:rPr lang="en-US" sz="1400" dirty="0"/>
              <a:t>Perform automated monitoring of G17 ABI instrument performance in all 16 </a:t>
            </a:r>
            <a:r>
              <a:rPr lang="en-US" sz="1400" dirty="0" smtClean="0"/>
              <a:t>bands, Engineering </a:t>
            </a:r>
            <a:r>
              <a:rPr lang="en-US" sz="1400" dirty="0"/>
              <a:t>Telemetry </a:t>
            </a:r>
            <a:r>
              <a:rPr lang="en-US" sz="1400" dirty="0" smtClean="0"/>
              <a:t>and Solar Calibration in </a:t>
            </a:r>
            <a:r>
              <a:rPr lang="en-US" sz="1400" dirty="0"/>
              <a:t>near-real time at the STAR designated GOES Calibration web site.</a:t>
            </a:r>
          </a:p>
          <a:p>
            <a:pPr algn="just"/>
            <a:endParaRPr lang="en-US" sz="1200" dirty="0"/>
          </a:p>
          <a:p>
            <a:pPr algn="ctr"/>
            <a:r>
              <a:rPr lang="en-US" b="1" i="1" dirty="0"/>
              <a:t>Related Requirements</a:t>
            </a:r>
          </a:p>
          <a:p>
            <a:pPr marL="169863" lvl="0" indent="-169863" algn="just">
              <a:buFont typeface="Arial" panose="020B0604020202020204" pitchFamily="34" charset="0"/>
              <a:buChar char="•"/>
            </a:pPr>
            <a:r>
              <a:rPr lang="en-US" sz="1400" dirty="0"/>
              <a:t>MRD737 (Long-term radiance drift); MRD2120 (Solar calibration absolute accuracy); MRD-2121 and MRD-2158 (Calibration-to-calibration radiance precision); and MRD-2130 (Product monitoring).</a:t>
            </a:r>
          </a:p>
        </p:txBody>
      </p:sp>
      <p:sp>
        <p:nvSpPr>
          <p:cNvPr id="21" name="Rectangle 20"/>
          <p:cNvSpPr/>
          <p:nvPr/>
        </p:nvSpPr>
        <p:spPr>
          <a:xfrm>
            <a:off x="5562600" y="3505200"/>
            <a:ext cx="4158956" cy="261610"/>
          </a:xfrm>
          <a:prstGeom prst="rect">
            <a:avLst/>
          </a:prstGeom>
          <a:ln w="12700" cmpd="sng">
            <a:noFill/>
          </a:ln>
        </p:spPr>
        <p:txBody>
          <a:bodyPr wrap="square">
            <a:spAutoFit/>
          </a:bodyPr>
          <a:lstStyle/>
          <a:p>
            <a:pPr algn="just"/>
            <a:r>
              <a:rPr lang="en-US" sz="1100" dirty="0" smtClean="0"/>
              <a:t>Flow chart of ABI IPM processing  </a:t>
            </a:r>
            <a:endParaRPr lang="en-US" sz="1100" b="1" dirty="0"/>
          </a:p>
        </p:txBody>
      </p:sp>
      <p:pic>
        <p:nvPicPr>
          <p:cNvPr id="23" name="image8.png"/>
          <p:cNvPicPr>
            <a:picLocks noChangeAspect="1"/>
          </p:cNvPicPr>
          <p:nvPr/>
        </p:nvPicPr>
        <p:blipFill>
          <a:blip r:embed="rId3"/>
          <a:srcRect/>
          <a:stretch>
            <a:fillRect/>
          </a:stretch>
        </p:blipFill>
        <p:spPr>
          <a:xfrm>
            <a:off x="4686300" y="1524000"/>
            <a:ext cx="3798324" cy="2034060"/>
          </a:xfrm>
          <a:prstGeom prst="rect">
            <a:avLst/>
          </a:prstGeom>
          <a:ln/>
        </p:spPr>
      </p:pic>
      <p:sp>
        <p:nvSpPr>
          <p:cNvPr id="24" name="Rectangle 23"/>
          <p:cNvSpPr/>
          <p:nvPr/>
        </p:nvSpPr>
        <p:spPr>
          <a:xfrm>
            <a:off x="190500" y="4114800"/>
            <a:ext cx="4305300" cy="1477328"/>
          </a:xfrm>
          <a:prstGeom prst="rect">
            <a:avLst/>
          </a:prstGeom>
          <a:ln w="12700" cmpd="sng">
            <a:noFill/>
          </a:ln>
        </p:spPr>
        <p:txBody>
          <a:bodyPr wrap="square">
            <a:spAutoFit/>
          </a:bodyPr>
          <a:lstStyle/>
          <a:p>
            <a:r>
              <a:rPr lang="en-US" sz="1200" dirty="0" smtClean="0"/>
              <a:t>CWG GOES-17 </a:t>
            </a:r>
            <a:r>
              <a:rPr lang="en-US" sz="1200" dirty="0"/>
              <a:t>ABI IPM results can be found at the following links:</a:t>
            </a:r>
          </a:p>
          <a:p>
            <a:pPr marL="171450" indent="-171450">
              <a:buFont typeface="Wingdings" panose="05000000000000000000" pitchFamily="2" charset="2"/>
              <a:buChar char="Ø"/>
            </a:pPr>
            <a:r>
              <a:rPr lang="en-US" sz="800" b="1" dirty="0"/>
              <a:t>Instrument </a:t>
            </a:r>
            <a:r>
              <a:rPr lang="en-US" sz="800" b="1" dirty="0" smtClean="0"/>
              <a:t>Calibration Performance </a:t>
            </a:r>
          </a:p>
          <a:p>
            <a:r>
              <a:rPr lang="en-US" sz="800" b="1" dirty="0"/>
              <a:t>        </a:t>
            </a:r>
            <a:r>
              <a:rPr lang="en-US" sz="700" i="1" dirty="0">
                <a:solidFill>
                  <a:schemeClr val="accent5"/>
                </a:solidFill>
                <a:hlinkClick r:id="rId4"/>
              </a:rPr>
              <a:t>https://</a:t>
            </a:r>
            <a:r>
              <a:rPr lang="en-US" sz="700" i="1" dirty="0" smtClean="0">
                <a:solidFill>
                  <a:schemeClr val="accent5"/>
                </a:solidFill>
                <a:hlinkClick r:id="rId4"/>
              </a:rPr>
              <a:t>www.star.nesdis.noaa.gov/GOESCal/G17_ABI_INST_CAL_VNIR_daily_INT.php</a:t>
            </a:r>
            <a:endParaRPr lang="en-US" sz="700" i="1" dirty="0" smtClean="0">
              <a:solidFill>
                <a:schemeClr val="accent5"/>
              </a:solidFill>
            </a:endParaRPr>
          </a:p>
          <a:p>
            <a:r>
              <a:rPr lang="en-US" sz="700" i="1" dirty="0" smtClean="0">
                <a:solidFill>
                  <a:schemeClr val="accent5"/>
                </a:solidFill>
              </a:rPr>
              <a:t>        </a:t>
            </a:r>
            <a:r>
              <a:rPr lang="en-US" sz="700" i="1" u="sng" dirty="0" smtClean="0">
                <a:solidFill>
                  <a:schemeClr val="accent5"/>
                </a:solidFill>
              </a:rPr>
              <a:t>https</a:t>
            </a:r>
            <a:r>
              <a:rPr lang="en-US" sz="700" i="1" u="sng" dirty="0">
                <a:solidFill>
                  <a:schemeClr val="accent5"/>
                </a:solidFill>
              </a:rPr>
              <a:t>://www.star.nesdis.noaa.gov/GOESCal/G17_ABI_INST_CAL_daily_INT.php</a:t>
            </a:r>
          </a:p>
          <a:p>
            <a:pPr marL="171450" indent="-171450">
              <a:buFont typeface="Wingdings" panose="05000000000000000000" pitchFamily="2" charset="2"/>
              <a:buChar char="Ø"/>
            </a:pPr>
            <a:r>
              <a:rPr lang="en-US" sz="800" b="1" dirty="0"/>
              <a:t>Engineering </a:t>
            </a:r>
            <a:r>
              <a:rPr lang="en-US" sz="800" b="1" dirty="0" smtClean="0"/>
              <a:t>Telemetry Performance</a:t>
            </a:r>
            <a:r>
              <a:rPr lang="en-US" sz="800" dirty="0" smtClean="0"/>
              <a:t> </a:t>
            </a:r>
            <a:r>
              <a:rPr lang="en-US" sz="700" i="1" u="sng" dirty="0">
                <a:solidFill>
                  <a:schemeClr val="accent5"/>
                </a:solidFill>
              </a:rPr>
              <a:t>https://</a:t>
            </a:r>
            <a:r>
              <a:rPr lang="en-US" sz="700" i="1" u="sng" dirty="0" smtClean="0">
                <a:solidFill>
                  <a:schemeClr val="accent5"/>
                </a:solidFill>
              </a:rPr>
              <a:t>www.star.nesdis.noaa.gov/GOESCal/G17_ABI_INST_CAL_ENG_daily_INT.php</a:t>
            </a:r>
            <a:endParaRPr lang="en-US" sz="900" i="1" u="sng" dirty="0" smtClean="0">
              <a:solidFill>
                <a:schemeClr val="accent5"/>
              </a:solidFill>
            </a:endParaRPr>
          </a:p>
          <a:p>
            <a:pPr marL="171450" indent="-171450">
              <a:buFont typeface="Wingdings" panose="05000000000000000000" pitchFamily="2" charset="2"/>
              <a:buChar char="Ø"/>
            </a:pPr>
            <a:r>
              <a:rPr lang="en-US" sz="800" b="1" dirty="0" smtClean="0"/>
              <a:t>Solar </a:t>
            </a:r>
            <a:r>
              <a:rPr lang="en-US" sz="800" b="1" dirty="0"/>
              <a:t>Calibration Performance </a:t>
            </a:r>
            <a:r>
              <a:rPr lang="en-US" sz="700" i="1" u="sng" dirty="0" smtClean="0">
                <a:solidFill>
                  <a:schemeClr val="accent5"/>
                </a:solidFill>
              </a:rPr>
              <a:t>https://www.star.nesdis.noaa.gov/GOESCal/G17_ABI_Solar_Cal_static.php</a:t>
            </a:r>
          </a:p>
          <a:p>
            <a:pPr marL="171450" indent="-171450">
              <a:buFont typeface="Wingdings" panose="05000000000000000000" pitchFamily="2" charset="2"/>
              <a:buChar char="Ø"/>
            </a:pPr>
            <a:endParaRPr lang="en-US" sz="1200" dirty="0"/>
          </a:p>
          <a:p>
            <a:endParaRPr lang="en-US" sz="1000" i="1" u="sng" dirty="0">
              <a:solidFill>
                <a:schemeClr val="accent1">
                  <a:lumMod val="75000"/>
                </a:schemeClr>
              </a:solidFill>
            </a:endParaRPr>
          </a:p>
        </p:txBody>
      </p:sp>
      <p:sp>
        <p:nvSpPr>
          <p:cNvPr id="25" name="Rectangle 24"/>
          <p:cNvSpPr/>
          <p:nvPr/>
        </p:nvSpPr>
        <p:spPr>
          <a:xfrm>
            <a:off x="4686300" y="4076700"/>
            <a:ext cx="4343400" cy="2246769"/>
          </a:xfrm>
          <a:prstGeom prst="rect">
            <a:avLst/>
          </a:prstGeom>
        </p:spPr>
        <p:txBody>
          <a:bodyPr wrap="square">
            <a:spAutoFit/>
          </a:bodyPr>
          <a:lstStyle/>
          <a:p>
            <a:pPr marL="228600" indent="-228600">
              <a:buFont typeface="Wingdings" panose="05000000000000000000" pitchFamily="2" charset="2"/>
              <a:buChar char="Ø"/>
            </a:pPr>
            <a:r>
              <a:rPr lang="en-US" sz="1400" dirty="0" smtClean="0"/>
              <a:t>CWG provides automated </a:t>
            </a:r>
            <a:r>
              <a:rPr lang="en-US" sz="1400" dirty="0"/>
              <a:t>monitoring of G17 ABI instrument performance in all 16 </a:t>
            </a:r>
            <a:r>
              <a:rPr lang="en-US" sz="1400" dirty="0" smtClean="0"/>
              <a:t>bands, </a:t>
            </a:r>
            <a:r>
              <a:rPr lang="en-US" sz="1400" dirty="0"/>
              <a:t>Engineering Telemetry and Solar Calibration in near-real </a:t>
            </a:r>
            <a:r>
              <a:rPr lang="en-US" sz="1400" dirty="0" smtClean="0"/>
              <a:t>time. </a:t>
            </a:r>
          </a:p>
          <a:p>
            <a:pPr marL="228600" indent="-228600">
              <a:buFont typeface="Wingdings" panose="05000000000000000000" pitchFamily="2" charset="2"/>
              <a:buChar char="Ø"/>
            </a:pPr>
            <a:r>
              <a:rPr lang="en-US" sz="1400" dirty="0" smtClean="0"/>
              <a:t>This IPM provides valuable and timely supports for the calibration work in CWG group, helping in resolving the issues in the algorithm/LUTs update, major </a:t>
            </a:r>
            <a:r>
              <a:rPr lang="en-US" sz="1400" dirty="0"/>
              <a:t>anomaly </a:t>
            </a:r>
            <a:r>
              <a:rPr lang="en-US" sz="1400" dirty="0" smtClean="0"/>
              <a:t>events, </a:t>
            </a:r>
            <a:r>
              <a:rPr lang="en-US" sz="1400" dirty="0"/>
              <a:t>missing </a:t>
            </a:r>
            <a:r>
              <a:rPr lang="en-US" sz="1400" dirty="0" smtClean="0"/>
              <a:t>dataset etc. </a:t>
            </a:r>
            <a:endParaRPr lang="en-US" sz="1400" dirty="0"/>
          </a:p>
          <a:p>
            <a:pPr marL="228600" indent="-228600">
              <a:buFont typeface="Wingdings" panose="05000000000000000000" pitchFamily="2" charset="2"/>
              <a:buChar char="Ø"/>
            </a:pPr>
            <a:r>
              <a:rPr lang="en-US" sz="1400" dirty="0" smtClean="0"/>
              <a:t>Monitored </a:t>
            </a:r>
            <a:r>
              <a:rPr lang="en-US" sz="1400" dirty="0"/>
              <a:t>data represents at least 95% of INST-CAL data available for </a:t>
            </a:r>
            <a:r>
              <a:rPr lang="en-US" sz="1400" dirty="0" smtClean="0"/>
              <a:t>processing</a:t>
            </a:r>
            <a:r>
              <a:rPr lang="en-US" sz="1400" dirty="0"/>
              <a:t> </a:t>
            </a:r>
            <a:r>
              <a:rPr lang="en-US" sz="1400" dirty="0" smtClean="0"/>
              <a:t>and all G17 solar calibration.</a:t>
            </a:r>
            <a:endParaRPr lang="en-US" sz="1200"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438400" y="5295900"/>
            <a:ext cx="876300" cy="1011972"/>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26907" y="5334000"/>
            <a:ext cx="1006593" cy="5334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5334000"/>
            <a:ext cx="940120" cy="838200"/>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7100" y="5334000"/>
            <a:ext cx="914400" cy="586776"/>
          </a:xfrm>
          <a:prstGeom prst="rect">
            <a:avLst/>
          </a:prstGeom>
        </p:spPr>
      </p:pic>
      <p:sp>
        <p:nvSpPr>
          <p:cNvPr id="11" name="Rectangle 10"/>
          <p:cNvSpPr/>
          <p:nvPr/>
        </p:nvSpPr>
        <p:spPr>
          <a:xfrm>
            <a:off x="2628900" y="5143500"/>
            <a:ext cx="567784" cy="153888"/>
          </a:xfrm>
          <a:prstGeom prst="rect">
            <a:avLst/>
          </a:prstGeom>
        </p:spPr>
        <p:txBody>
          <a:bodyPr wrap="none">
            <a:spAutoFit/>
          </a:bodyPr>
          <a:lstStyle/>
          <a:p>
            <a:r>
              <a:rPr lang="en-US" sz="400" b="1" i="1" dirty="0"/>
              <a:t>Engineering Data</a:t>
            </a:r>
            <a:r>
              <a:rPr lang="en-US" sz="400" i="1" dirty="0"/>
              <a:t> </a:t>
            </a:r>
          </a:p>
        </p:txBody>
      </p:sp>
      <p:sp>
        <p:nvSpPr>
          <p:cNvPr id="12" name="Rectangle 11"/>
          <p:cNvSpPr/>
          <p:nvPr/>
        </p:nvSpPr>
        <p:spPr>
          <a:xfrm>
            <a:off x="304800" y="5257800"/>
            <a:ext cx="1028700" cy="1066800"/>
          </a:xfrm>
          <a:prstGeom prst="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333500" y="5257800"/>
            <a:ext cx="1028700" cy="1066800"/>
          </a:xfrm>
          <a:prstGeom prst="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362200" y="5257800"/>
            <a:ext cx="1028700" cy="1066800"/>
          </a:xfrm>
          <a:prstGeom prst="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3390900" y="5257800"/>
            <a:ext cx="1028700" cy="1066800"/>
          </a:xfrm>
          <a:prstGeom prst="rect">
            <a:avLst/>
          </a:prstGeom>
          <a:noFill/>
          <a:ln w="31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581400" y="5143500"/>
            <a:ext cx="542136" cy="153888"/>
          </a:xfrm>
          <a:prstGeom prst="rect">
            <a:avLst/>
          </a:prstGeom>
        </p:spPr>
        <p:txBody>
          <a:bodyPr wrap="none">
            <a:spAutoFit/>
          </a:bodyPr>
          <a:lstStyle/>
          <a:p>
            <a:r>
              <a:rPr lang="en-US" sz="400" b="1" i="1" dirty="0" smtClean="0"/>
              <a:t>Solar Calibration</a:t>
            </a:r>
            <a:endParaRPr lang="en-US" sz="400" i="1" dirty="0"/>
          </a:p>
        </p:txBody>
      </p:sp>
      <p:sp>
        <p:nvSpPr>
          <p:cNvPr id="33" name="Rectangle 32"/>
          <p:cNvSpPr/>
          <p:nvPr/>
        </p:nvSpPr>
        <p:spPr>
          <a:xfrm>
            <a:off x="1753368" y="5143500"/>
            <a:ext cx="380232" cy="153888"/>
          </a:xfrm>
          <a:prstGeom prst="rect">
            <a:avLst/>
          </a:prstGeom>
        </p:spPr>
        <p:txBody>
          <a:bodyPr wrap="square">
            <a:spAutoFit/>
          </a:bodyPr>
          <a:lstStyle/>
          <a:p>
            <a:r>
              <a:rPr lang="en-US" sz="400" b="1" i="1" dirty="0" smtClean="0"/>
              <a:t>IR bands </a:t>
            </a:r>
            <a:endParaRPr lang="en-US" sz="400" i="1" dirty="0"/>
          </a:p>
        </p:txBody>
      </p:sp>
      <p:sp>
        <p:nvSpPr>
          <p:cNvPr id="34" name="Rectangle 33"/>
          <p:cNvSpPr/>
          <p:nvPr/>
        </p:nvSpPr>
        <p:spPr>
          <a:xfrm>
            <a:off x="647700" y="5143500"/>
            <a:ext cx="495300" cy="153888"/>
          </a:xfrm>
          <a:prstGeom prst="rect">
            <a:avLst/>
          </a:prstGeom>
        </p:spPr>
        <p:txBody>
          <a:bodyPr wrap="square">
            <a:spAutoFit/>
          </a:bodyPr>
          <a:lstStyle/>
          <a:p>
            <a:r>
              <a:rPr lang="en-US" sz="400" b="1" i="1" dirty="0" smtClean="0"/>
              <a:t>VNIR bands </a:t>
            </a:r>
            <a:endParaRPr lang="en-US" sz="400" i="1" dirty="0"/>
          </a:p>
        </p:txBody>
      </p:sp>
    </p:spTree>
    <p:extLst>
      <p:ext uri="{BB962C8B-B14F-4D97-AF65-F5344CB8AC3E}">
        <p14:creationId xmlns:p14="http://schemas.microsoft.com/office/powerpoint/2010/main" val="431116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Outline</a:t>
            </a:r>
            <a:endParaRPr lang="en-US" b="1" dirty="0"/>
          </a:p>
        </p:txBody>
      </p:sp>
      <p:sp>
        <p:nvSpPr>
          <p:cNvPr id="3" name="Content Placeholder 2"/>
          <p:cNvSpPr>
            <a:spLocks noGrp="1"/>
          </p:cNvSpPr>
          <p:nvPr>
            <p:ph idx="1"/>
          </p:nvPr>
        </p:nvSpPr>
        <p:spPr>
          <a:xfrm>
            <a:off x="457200" y="1371600"/>
            <a:ext cx="8229600" cy="4914900"/>
          </a:xfrm>
        </p:spPr>
        <p:txBody>
          <a:bodyPr>
            <a:normAutofit/>
          </a:bodyPr>
          <a:lstStyle/>
          <a:p>
            <a:r>
              <a:rPr lang="en-US" sz="2400" dirty="0" smtClean="0"/>
              <a:t>Introduction</a:t>
            </a:r>
            <a:r>
              <a:rPr lang="en-US" sz="2400" dirty="0" smtClean="0"/>
              <a:t>. </a:t>
            </a:r>
          </a:p>
          <a:p>
            <a:r>
              <a:rPr lang="en-US" sz="2400" dirty="0" smtClean="0"/>
              <a:t>Performance at and since Provisional with stable </a:t>
            </a:r>
            <a:r>
              <a:rPr lang="en-US" sz="2400" dirty="0" smtClean="0"/>
              <a:t>FPM temperature.</a:t>
            </a:r>
          </a:p>
          <a:p>
            <a:r>
              <a:rPr lang="en-US" sz="2400" dirty="0" smtClean="0"/>
              <a:t>Overview </a:t>
            </a:r>
            <a:r>
              <a:rPr lang="en-US" sz="2400" dirty="0" smtClean="0"/>
              <a:t>of PLPTs.</a:t>
            </a:r>
          </a:p>
          <a:p>
            <a:pPr lvl="1"/>
            <a:r>
              <a:rPr lang="en-US" sz="2000" dirty="0" smtClean="0"/>
              <a:t>Briefed in d</a:t>
            </a:r>
            <a:r>
              <a:rPr lang="en-US" sz="2000" dirty="0" smtClean="0"/>
              <a:t>etail at </a:t>
            </a:r>
            <a:r>
              <a:rPr lang="en-US" sz="2000" dirty="0" smtClean="0"/>
              <a:t>the CWG  Meetings </a:t>
            </a:r>
            <a:r>
              <a:rPr lang="en-US" sz="2000" dirty="0" smtClean="0"/>
              <a:t>(Jan 29, Feb 5 &amp; 12).</a:t>
            </a:r>
            <a:endParaRPr lang="en-US" sz="2000" dirty="0" smtClean="0"/>
          </a:p>
          <a:p>
            <a:pPr lvl="1"/>
            <a:r>
              <a:rPr lang="en-US" sz="2000" dirty="0" smtClean="0"/>
              <a:t>Will flash through the Quart Charts.</a:t>
            </a:r>
            <a:endParaRPr lang="en-US" sz="2000" dirty="0" smtClean="0"/>
          </a:p>
          <a:p>
            <a:r>
              <a:rPr lang="en-US" sz="2400" dirty="0"/>
              <a:t>Major activities and achievements since Provisional.</a:t>
            </a:r>
          </a:p>
          <a:p>
            <a:r>
              <a:rPr lang="en-US" sz="2400" dirty="0" smtClean="0"/>
              <a:t>Performance </a:t>
            </a:r>
            <a:r>
              <a:rPr lang="en-US" sz="2400" dirty="0" smtClean="0"/>
              <a:t>with unstable FPM temperature</a:t>
            </a:r>
          </a:p>
          <a:p>
            <a:r>
              <a:rPr lang="en-US" sz="2400" dirty="0" smtClean="0"/>
              <a:t>Remaining issues </a:t>
            </a:r>
            <a:r>
              <a:rPr lang="en-US" sz="2400" dirty="0" smtClean="0"/>
              <a:t>and path forward</a:t>
            </a:r>
          </a:p>
          <a:p>
            <a:r>
              <a:rPr lang="en-US" sz="2400" dirty="0" smtClean="0"/>
              <a:t>Assessment </a:t>
            </a:r>
            <a:r>
              <a:rPr lang="en-US" sz="2400" dirty="0" smtClean="0"/>
              <a:t>of maturity</a:t>
            </a:r>
          </a:p>
          <a:p>
            <a:r>
              <a:rPr lang="en-US" sz="2400" dirty="0" smtClean="0"/>
              <a:t>Summary </a:t>
            </a:r>
            <a:r>
              <a:rPr lang="en-US" sz="2400" dirty="0" smtClean="0"/>
              <a:t>and recommendations.</a:t>
            </a:r>
            <a:endParaRPr lang="en-US" sz="2400"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3</a:t>
            </a:fld>
            <a:endParaRPr lang="en-US" dirty="0"/>
          </a:p>
        </p:txBody>
      </p:sp>
    </p:spTree>
    <p:extLst>
      <p:ext uri="{BB962C8B-B14F-4D97-AF65-F5344CB8AC3E}">
        <p14:creationId xmlns:p14="http://schemas.microsoft.com/office/powerpoint/2010/main" val="6636453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ABI-L1b-PLPT-009</a:t>
            </a:r>
            <a:r>
              <a:rPr lang="en-US" sz="3600" dirty="0"/>
              <a:t/>
            </a:r>
            <a:br>
              <a:rPr lang="en-US" sz="3600" dirty="0"/>
            </a:br>
            <a:r>
              <a:rPr lang="en-US" sz="3600" dirty="0" smtClean="0">
                <a:solidFill>
                  <a:schemeClr val="tx1"/>
                </a:solidFill>
              </a:rPr>
              <a:t>Low </a:t>
            </a:r>
            <a:r>
              <a:rPr lang="en-US" sz="3600" dirty="0">
                <a:solidFill>
                  <a:schemeClr val="tx1"/>
                </a:solidFill>
              </a:rPr>
              <a:t>Light </a:t>
            </a:r>
            <a:r>
              <a:rPr lang="en-US" sz="3600" dirty="0" smtClean="0">
                <a:solidFill>
                  <a:schemeClr val="tx1"/>
                </a:solidFill>
              </a:rPr>
              <a:t>SNR</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30</a:t>
            </a:fld>
            <a:endParaRPr lang="en-US" dirty="0"/>
          </a:p>
        </p:txBody>
      </p:sp>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28600" y="1676400"/>
            <a:ext cx="4191000" cy="1600438"/>
          </a:xfrm>
          <a:prstGeom prst="rect">
            <a:avLst/>
          </a:prstGeom>
        </p:spPr>
        <p:txBody>
          <a:bodyPr wrap="square">
            <a:spAutoFit/>
          </a:bodyPr>
          <a:lstStyle/>
          <a:p>
            <a:pPr algn="just"/>
            <a:r>
              <a:rPr lang="en-US" sz="1400" dirty="0"/>
              <a:t>Characterize </a:t>
            </a:r>
            <a:r>
              <a:rPr lang="en-US" sz="1400" dirty="0" smtClean="0"/>
              <a:t>G17 band 2 SNR </a:t>
            </a:r>
            <a:r>
              <a:rPr lang="en-US" sz="1400" dirty="0"/>
              <a:t>at </a:t>
            </a:r>
            <a:r>
              <a:rPr lang="en-US" sz="1400" dirty="0" smtClean="0"/>
              <a:t>low light 5% albedo level, </a:t>
            </a:r>
            <a:r>
              <a:rPr lang="en-US" sz="1400" dirty="0"/>
              <a:t>validate the low light SNR for Band </a:t>
            </a:r>
            <a:r>
              <a:rPr lang="en-US" sz="1400" dirty="0" smtClean="0"/>
              <a:t>2</a:t>
            </a:r>
          </a:p>
          <a:p>
            <a:pPr algn="just"/>
            <a:endParaRPr lang="en-US" sz="1400" dirty="0" smtClean="0"/>
          </a:p>
          <a:p>
            <a:pPr algn="just"/>
            <a:r>
              <a:rPr lang="en-US" sz="1400" b="1" dirty="0"/>
              <a:t>Related Requirements for Provisional Maturity</a:t>
            </a:r>
          </a:p>
          <a:p>
            <a:pPr algn="just"/>
            <a:r>
              <a:rPr lang="en-US" sz="1400" dirty="0" smtClean="0">
                <a:ea typeface="SimSun" panose="02010600030101010101" pitchFamily="2" charset="-122"/>
                <a:cs typeface="Times New Roman" panose="02020603050405020304" pitchFamily="18" charset="0"/>
              </a:rPr>
              <a:t>MRD2156 - The GOES-R Space Segment shall produce Radiance product observations in low light (5% albedo) conditions in the 0.64 micron band at a 50:1 SNR</a:t>
            </a:r>
            <a:endParaRPr lang="en-US" sz="1400" dirty="0"/>
          </a:p>
        </p:txBody>
      </p:sp>
      <p:sp>
        <p:nvSpPr>
          <p:cNvPr id="8" name="Rectangle 7"/>
          <p:cNvSpPr/>
          <p:nvPr/>
        </p:nvSpPr>
        <p:spPr>
          <a:xfrm>
            <a:off x="4572000" y="1485900"/>
            <a:ext cx="4343400" cy="2031325"/>
          </a:xfrm>
          <a:prstGeom prst="rect">
            <a:avLst/>
          </a:prstGeom>
        </p:spPr>
        <p:txBody>
          <a:bodyPr wrap="square">
            <a:spAutoFit/>
          </a:bodyPr>
          <a:lstStyle/>
          <a:p>
            <a:pPr marL="115888" indent="-115888">
              <a:buFont typeface="Arial" panose="020B0604020202020204" pitchFamily="34" charset="0"/>
              <a:buChar char="•"/>
            </a:pPr>
            <a:r>
              <a:rPr lang="en-US" sz="1400" dirty="0"/>
              <a:t>Use ABI L1b </a:t>
            </a:r>
            <a:r>
              <a:rPr lang="en-US" sz="1400" dirty="0" smtClean="0"/>
              <a:t>band </a:t>
            </a:r>
            <a:r>
              <a:rPr lang="en-US" sz="1400" dirty="0"/>
              <a:t>2 MESO </a:t>
            </a:r>
            <a:r>
              <a:rPr lang="en-US" sz="1400" dirty="0" smtClean="0"/>
              <a:t>L1b imagery.</a:t>
            </a:r>
            <a:endParaRPr lang="en-US" sz="1400" dirty="0"/>
          </a:p>
          <a:p>
            <a:pPr marL="115888" indent="-115888">
              <a:buFont typeface="Arial" panose="020B0604020202020204" pitchFamily="34" charset="0"/>
              <a:buChar char="•"/>
            </a:pPr>
            <a:r>
              <a:rPr lang="en-US" sz="1400" dirty="0"/>
              <a:t>For each of the 30 MESO scenes, compute a measure of spatial variability for each </a:t>
            </a:r>
            <a:r>
              <a:rPr lang="en-US" sz="1400" dirty="0" smtClean="0"/>
              <a:t>pixel.</a:t>
            </a:r>
            <a:endParaRPr lang="en-US" sz="1400" dirty="0"/>
          </a:p>
          <a:p>
            <a:pPr marL="115888" indent="-115888">
              <a:buFont typeface="Arial" panose="020B0604020202020204" pitchFamily="34" charset="0"/>
              <a:buChar char="•"/>
            </a:pPr>
            <a:r>
              <a:rPr lang="en-US" sz="1400" dirty="0"/>
              <a:t>For low-light pixels with low spatial variability – i.e., mainly clear-sky homogenous ocean regions -  find the temporal difference between consecutive MESO scenes</a:t>
            </a:r>
          </a:p>
          <a:p>
            <a:pPr marL="115888" indent="-115888">
              <a:buFont typeface="Arial" panose="020B0604020202020204" pitchFamily="34" charset="0"/>
              <a:buChar char="•"/>
            </a:pPr>
            <a:r>
              <a:rPr lang="en-US" sz="1400" dirty="0"/>
              <a:t>Compile results from all MESO </a:t>
            </a:r>
            <a:r>
              <a:rPr lang="en-US" sz="1400" dirty="0" smtClean="0"/>
              <a:t>images and </a:t>
            </a:r>
            <a:r>
              <a:rPr lang="en-US" sz="1400" dirty="0"/>
              <a:t>determine SNR statistics for 1</a:t>
            </a:r>
            <a:r>
              <a:rPr lang="en-US" sz="1400" dirty="0" smtClean="0"/>
              <a:t>% interval over </a:t>
            </a:r>
            <a:r>
              <a:rPr lang="en-US" sz="1400" dirty="0"/>
              <a:t>the low-light for </a:t>
            </a:r>
            <a:r>
              <a:rPr lang="en-US" sz="1400" dirty="0" smtClean="0"/>
              <a:t>3.5%-6.5% albedo </a:t>
            </a:r>
            <a:r>
              <a:rPr lang="en-US" sz="1400" dirty="0"/>
              <a:t>range.</a:t>
            </a:r>
          </a:p>
        </p:txBody>
      </p:sp>
      <p:sp>
        <p:nvSpPr>
          <p:cNvPr id="35" name="Rectangle 34"/>
          <p:cNvSpPr/>
          <p:nvPr/>
        </p:nvSpPr>
        <p:spPr>
          <a:xfrm>
            <a:off x="1028700" y="5600700"/>
            <a:ext cx="214046" cy="182622"/>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4686300" y="4076700"/>
            <a:ext cx="4343400" cy="2031325"/>
          </a:xfrm>
          <a:prstGeom prst="rect">
            <a:avLst/>
          </a:prstGeom>
        </p:spPr>
        <p:txBody>
          <a:bodyPr wrap="square">
            <a:spAutoFit/>
          </a:bodyPr>
          <a:lstStyle/>
          <a:p>
            <a:pPr marL="228600" indent="-228600">
              <a:buFont typeface="Wingdings" panose="05000000000000000000" pitchFamily="2" charset="2"/>
              <a:buChar char="Ø"/>
            </a:pPr>
            <a:r>
              <a:rPr lang="en-US" sz="1400" dirty="0" err="1" smtClean="0"/>
              <a:t>Seeked</a:t>
            </a:r>
            <a:r>
              <a:rPr lang="en-US" sz="1400" dirty="0" smtClean="0"/>
              <a:t> the </a:t>
            </a:r>
            <a:r>
              <a:rPr lang="en-US" sz="1400" dirty="0"/>
              <a:t>clear-sky homogenous </a:t>
            </a:r>
            <a:r>
              <a:rPr lang="en-US" sz="1400" dirty="0" smtClean="0"/>
              <a:t>region of stable G17 MESO L1b image at the day time. </a:t>
            </a:r>
          </a:p>
          <a:p>
            <a:pPr marL="228600" indent="-228600">
              <a:buFont typeface="Wingdings" panose="05000000000000000000" pitchFamily="2" charset="2"/>
              <a:buChar char="Ø"/>
            </a:pPr>
            <a:r>
              <a:rPr lang="en-US" sz="1400" dirty="0" smtClean="0"/>
              <a:t>Within </a:t>
            </a:r>
            <a:r>
              <a:rPr lang="en-US" sz="1400" dirty="0"/>
              <a:t>the </a:t>
            </a:r>
            <a:r>
              <a:rPr lang="en-US" sz="1400" dirty="0" smtClean="0"/>
              <a:t>region selected with </a:t>
            </a:r>
            <a:r>
              <a:rPr lang="en-US" sz="1400" dirty="0"/>
              <a:t>mainly clear-sky homogenous </a:t>
            </a:r>
            <a:r>
              <a:rPr lang="en-US" sz="1400" dirty="0" smtClean="0"/>
              <a:t>condition, the low-light SNR </a:t>
            </a:r>
            <a:r>
              <a:rPr lang="en-US" sz="1400" dirty="0"/>
              <a:t>is calculated.  </a:t>
            </a:r>
            <a:endParaRPr lang="en-US" sz="1400" dirty="0" smtClean="0"/>
          </a:p>
          <a:p>
            <a:pPr marL="228600" indent="-228600">
              <a:buFont typeface="Wingdings" panose="05000000000000000000" pitchFamily="2" charset="2"/>
              <a:buChar char="Ø"/>
            </a:pPr>
            <a:r>
              <a:rPr lang="en-US" sz="1400" dirty="0"/>
              <a:t>CWG characterized </a:t>
            </a:r>
            <a:r>
              <a:rPr lang="en-US" sz="1400" dirty="0" smtClean="0"/>
              <a:t>that the </a:t>
            </a:r>
            <a:r>
              <a:rPr lang="en-US" sz="1400" dirty="0"/>
              <a:t>mean SNR at 5% albedo for G17 in </a:t>
            </a:r>
            <a:r>
              <a:rPr lang="en-US" sz="1400" dirty="0" smtClean="0"/>
              <a:t>the </a:t>
            </a:r>
            <a:r>
              <a:rPr lang="en-US" sz="1400" dirty="0"/>
              <a:t>target is </a:t>
            </a:r>
            <a:r>
              <a:rPr lang="en-US" sz="1400" dirty="0" smtClean="0"/>
              <a:t>45 at provisional review. </a:t>
            </a:r>
          </a:p>
          <a:p>
            <a:pPr marL="228600" indent="-228600">
              <a:buFont typeface="Wingdings" panose="05000000000000000000" pitchFamily="2" charset="2"/>
              <a:buChar char="Ø"/>
            </a:pPr>
            <a:r>
              <a:rPr lang="en-US" sz="1400" dirty="0" smtClean="0"/>
              <a:t>The </a:t>
            </a:r>
            <a:r>
              <a:rPr lang="en-US" sz="1400" dirty="0"/>
              <a:t>mean SNR at 5% albedo for G17 in </a:t>
            </a:r>
            <a:r>
              <a:rPr lang="en-US" sz="1400" dirty="0" smtClean="0"/>
              <a:t>the </a:t>
            </a:r>
            <a:r>
              <a:rPr lang="en-US" sz="1400" dirty="0"/>
              <a:t>target is </a:t>
            </a:r>
            <a:r>
              <a:rPr lang="en-US" sz="1400" dirty="0" smtClean="0"/>
              <a:t>42 </a:t>
            </a:r>
            <a:r>
              <a:rPr lang="en-US" sz="1400" dirty="0"/>
              <a:t>at </a:t>
            </a:r>
            <a:r>
              <a:rPr lang="en-US" sz="1400" dirty="0" smtClean="0"/>
              <a:t>full validation. </a:t>
            </a:r>
            <a:endParaRPr lang="en-US" sz="1400" dirty="0"/>
          </a:p>
        </p:txBody>
      </p:sp>
      <p:grpSp>
        <p:nvGrpSpPr>
          <p:cNvPr id="38" name="Group 37"/>
          <p:cNvGrpSpPr/>
          <p:nvPr/>
        </p:nvGrpSpPr>
        <p:grpSpPr>
          <a:xfrm>
            <a:off x="228600" y="4191000"/>
            <a:ext cx="1227761" cy="1297530"/>
            <a:chOff x="486739" y="1379855"/>
            <a:chExt cx="3732308" cy="4108675"/>
          </a:xfrm>
        </p:grpSpPr>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739" y="1379855"/>
              <a:ext cx="3732308" cy="4108675"/>
            </a:xfrm>
            <a:prstGeom prst="rect">
              <a:avLst/>
            </a:prstGeom>
          </p:spPr>
        </p:pic>
        <p:sp>
          <p:nvSpPr>
            <p:cNvPr id="40" name="Rectangle 39"/>
            <p:cNvSpPr/>
            <p:nvPr/>
          </p:nvSpPr>
          <p:spPr>
            <a:xfrm>
              <a:off x="1215719" y="4537247"/>
              <a:ext cx="578419" cy="533609"/>
            </a:xfrm>
            <a:prstGeom prst="rect">
              <a:avLst/>
            </a:prstGeom>
            <a:no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1485900" y="4191000"/>
            <a:ext cx="1409700" cy="1333500"/>
            <a:chOff x="4683924" y="1744378"/>
            <a:chExt cx="4083142" cy="3586380"/>
          </a:xfrm>
        </p:grpSpPr>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3924" y="1744378"/>
              <a:ext cx="4083142" cy="3586380"/>
            </a:xfrm>
            <a:prstGeom prst="rect">
              <a:avLst/>
            </a:prstGeom>
          </p:spPr>
        </p:pic>
        <p:sp>
          <p:nvSpPr>
            <p:cNvPr id="43" name="Rectangle 42"/>
            <p:cNvSpPr/>
            <p:nvPr/>
          </p:nvSpPr>
          <p:spPr>
            <a:xfrm>
              <a:off x="5228618" y="3920244"/>
              <a:ext cx="311285" cy="93385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2971800" y="4191000"/>
            <a:ext cx="1485900" cy="1333500"/>
            <a:chOff x="1915294" y="1522845"/>
            <a:chExt cx="4800140" cy="4312114"/>
          </a:xfrm>
        </p:grpSpPr>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5294" y="1522845"/>
              <a:ext cx="4800140" cy="4312114"/>
            </a:xfrm>
            <a:prstGeom prst="rect">
              <a:avLst/>
            </a:prstGeom>
          </p:spPr>
        </p:pic>
        <p:sp>
          <p:nvSpPr>
            <p:cNvPr id="46" name="Rectangle 45"/>
            <p:cNvSpPr/>
            <p:nvPr/>
          </p:nvSpPr>
          <p:spPr>
            <a:xfrm>
              <a:off x="4858401" y="2491991"/>
              <a:ext cx="371192" cy="1023041"/>
            </a:xfrm>
            <a:prstGeom prst="rect">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9" name="Table 8"/>
          <p:cNvGraphicFramePr>
            <a:graphicFrameLocks noGrp="1"/>
          </p:cNvGraphicFramePr>
          <p:nvPr>
            <p:extLst/>
          </p:nvPr>
        </p:nvGraphicFramePr>
        <p:xfrm>
          <a:off x="723900" y="5562600"/>
          <a:ext cx="3238501" cy="731520"/>
        </p:xfrm>
        <a:graphic>
          <a:graphicData uri="http://schemas.openxmlformats.org/drawingml/2006/table">
            <a:tbl>
              <a:tblPr firstRow="1" bandRow="1">
                <a:tableStyleId>{5C22544A-7EE6-4342-B048-85BDC9FD1C3A}</a:tableStyleId>
              </a:tblPr>
              <a:tblGrid>
                <a:gridCol w="660277">
                  <a:extLst>
                    <a:ext uri="{9D8B030D-6E8A-4147-A177-3AD203B41FA5}">
                      <a16:colId xmlns:a16="http://schemas.microsoft.com/office/drawing/2014/main" val="2625959115"/>
                    </a:ext>
                  </a:extLst>
                </a:gridCol>
                <a:gridCol w="691719">
                  <a:extLst>
                    <a:ext uri="{9D8B030D-6E8A-4147-A177-3AD203B41FA5}">
                      <a16:colId xmlns:a16="http://schemas.microsoft.com/office/drawing/2014/main" val="830675954"/>
                    </a:ext>
                  </a:extLst>
                </a:gridCol>
                <a:gridCol w="1886505">
                  <a:extLst>
                    <a:ext uri="{9D8B030D-6E8A-4147-A177-3AD203B41FA5}">
                      <a16:colId xmlns:a16="http://schemas.microsoft.com/office/drawing/2014/main" val="912387741"/>
                    </a:ext>
                  </a:extLst>
                </a:gridCol>
              </a:tblGrid>
              <a:tr h="236191">
                <a:tc>
                  <a:txBody>
                    <a:bodyPr/>
                    <a:lstStyle/>
                    <a:p>
                      <a:pPr algn="ctr"/>
                      <a:endParaRPr lang="en-US" sz="1000" dirty="0"/>
                    </a:p>
                  </a:txBody>
                  <a:tcPr/>
                </a:tc>
                <a:tc>
                  <a:txBody>
                    <a:bodyPr/>
                    <a:lstStyle/>
                    <a:p>
                      <a:pPr algn="ctr"/>
                      <a:r>
                        <a:rPr lang="en-US" sz="1000" dirty="0" smtClean="0"/>
                        <a:t>MRD</a:t>
                      </a:r>
                      <a:endParaRPr lang="en-US" sz="1000" dirty="0"/>
                    </a:p>
                  </a:txBody>
                  <a:tcPr/>
                </a:tc>
                <a:tc>
                  <a:txBody>
                    <a:bodyPr/>
                    <a:lstStyle/>
                    <a:p>
                      <a:pPr algn="ctr"/>
                      <a:r>
                        <a:rPr lang="en-US" sz="1000" dirty="0" smtClean="0"/>
                        <a:t>B02</a:t>
                      </a:r>
                      <a:r>
                        <a:rPr lang="en-US" sz="1000" baseline="0" dirty="0" smtClean="0"/>
                        <a:t> </a:t>
                      </a:r>
                      <a:r>
                        <a:rPr lang="en-US" sz="1000" dirty="0" smtClean="0"/>
                        <a:t>SNR</a:t>
                      </a:r>
                      <a:r>
                        <a:rPr lang="en-US" sz="1000" baseline="0" dirty="0" smtClean="0"/>
                        <a:t> @</a:t>
                      </a:r>
                      <a:r>
                        <a:rPr lang="en-US" sz="1000" dirty="0" smtClean="0"/>
                        <a:t>5% Albedo</a:t>
                      </a:r>
                      <a:endParaRPr lang="en-US" sz="1000" dirty="0"/>
                    </a:p>
                  </a:txBody>
                  <a:tcPr/>
                </a:tc>
                <a:extLst>
                  <a:ext uri="{0D108BD9-81ED-4DB2-BD59-A6C34878D82A}">
                    <a16:rowId xmlns:a16="http://schemas.microsoft.com/office/drawing/2014/main" val="1346685333"/>
                  </a:ext>
                </a:extLst>
              </a:tr>
              <a:tr h="224805">
                <a:tc>
                  <a:txBody>
                    <a:bodyPr/>
                    <a:lstStyle/>
                    <a:p>
                      <a:pPr algn="ctr"/>
                      <a:r>
                        <a:rPr lang="en-US" sz="1000" dirty="0" smtClean="0"/>
                        <a:t>G17 </a:t>
                      </a:r>
                      <a:r>
                        <a:rPr lang="en-US" sz="1000" dirty="0" err="1" smtClean="0"/>
                        <a:t>Prov</a:t>
                      </a:r>
                      <a:endParaRPr lang="en-US" sz="1000" dirty="0"/>
                    </a:p>
                  </a:txBody>
                  <a:tcPr/>
                </a:tc>
                <a:tc>
                  <a:txBody>
                    <a:bodyPr/>
                    <a:lstStyle/>
                    <a:p>
                      <a:pPr algn="ctr"/>
                      <a:r>
                        <a:rPr lang="en-US" sz="1000" dirty="0" smtClean="0"/>
                        <a:t>20</a:t>
                      </a:r>
                      <a:endParaRPr lang="en-US" sz="1000" dirty="0"/>
                    </a:p>
                  </a:txBody>
                  <a:tcPr/>
                </a:tc>
                <a:tc>
                  <a:txBody>
                    <a:bodyPr/>
                    <a:lstStyle/>
                    <a:p>
                      <a:pPr algn="ctr"/>
                      <a:r>
                        <a:rPr lang="en-US" sz="1000" dirty="0" smtClean="0"/>
                        <a:t>45</a:t>
                      </a:r>
                      <a:endParaRPr lang="en-US" sz="1000" dirty="0"/>
                    </a:p>
                  </a:txBody>
                  <a:tcPr/>
                </a:tc>
                <a:extLst>
                  <a:ext uri="{0D108BD9-81ED-4DB2-BD59-A6C34878D82A}">
                    <a16:rowId xmlns:a16="http://schemas.microsoft.com/office/drawing/2014/main" val="1875190170"/>
                  </a:ext>
                </a:extLst>
              </a:tr>
              <a:tr h="2248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G17 Full</a:t>
                      </a:r>
                    </a:p>
                  </a:txBody>
                  <a:tcPr/>
                </a:tc>
                <a:tc>
                  <a:txBody>
                    <a:bodyPr/>
                    <a:lstStyle/>
                    <a:p>
                      <a:pPr algn="ctr"/>
                      <a:r>
                        <a:rPr lang="en-US" sz="1000" dirty="0" smtClean="0"/>
                        <a:t>20</a:t>
                      </a:r>
                      <a:endParaRPr lang="en-US" sz="1000" dirty="0"/>
                    </a:p>
                  </a:txBody>
                  <a:tcPr/>
                </a:tc>
                <a:tc>
                  <a:txBody>
                    <a:bodyPr/>
                    <a:lstStyle/>
                    <a:p>
                      <a:pPr algn="ctr"/>
                      <a:r>
                        <a:rPr lang="en-US" sz="1000" dirty="0" smtClean="0"/>
                        <a:t>42</a:t>
                      </a:r>
                      <a:endParaRPr lang="en-US" sz="1000" dirty="0"/>
                    </a:p>
                  </a:txBody>
                  <a:tcPr/>
                </a:tc>
                <a:extLst>
                  <a:ext uri="{0D108BD9-81ED-4DB2-BD59-A6C34878D82A}">
                    <a16:rowId xmlns:a16="http://schemas.microsoft.com/office/drawing/2014/main" val="308291008"/>
                  </a:ext>
                </a:extLst>
              </a:tr>
            </a:tbl>
          </a:graphicData>
        </a:graphic>
      </p:graphicFrame>
      <p:graphicFrame>
        <p:nvGraphicFramePr>
          <p:cNvPr id="47" name="Table 46"/>
          <p:cNvGraphicFramePr>
            <a:graphicFrameLocks noGrp="1"/>
          </p:cNvGraphicFramePr>
          <p:nvPr>
            <p:extLst/>
          </p:nvPr>
        </p:nvGraphicFramePr>
        <p:xfrm>
          <a:off x="6515100" y="60960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2848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solidFill>
                  <a:schemeClr val="tx1">
                    <a:lumMod val="50000"/>
                    <a:lumOff val="50000"/>
                  </a:schemeClr>
                </a:solidFill>
              </a:rPr>
              <a:t>ABI-L1b-PLPT-010</a:t>
            </a:r>
            <a:r>
              <a:rPr lang="en-US" sz="3600" dirty="0" smtClean="0"/>
              <a:t/>
            </a:r>
            <a:br>
              <a:rPr lang="en-US" sz="3600" dirty="0" smtClean="0"/>
            </a:br>
            <a:r>
              <a:rPr lang="en-US" sz="3600" dirty="0" smtClean="0"/>
              <a:t>Image Navigation </a:t>
            </a:r>
            <a:endParaRPr lang="en-US" sz="3600" dirty="0"/>
          </a:p>
        </p:txBody>
      </p:sp>
      <p:sp>
        <p:nvSpPr>
          <p:cNvPr id="6" name="Slide Number Placeholder 5"/>
          <p:cNvSpPr>
            <a:spLocks noGrp="1"/>
          </p:cNvSpPr>
          <p:nvPr>
            <p:ph type="sldNum" sz="quarter" idx="12"/>
          </p:nvPr>
        </p:nvSpPr>
        <p:spPr/>
        <p:txBody>
          <a:bodyPr/>
          <a:lstStyle/>
          <a:p>
            <a:fld id="{F4187418-5481-4E5B-A2F4-9A93734A0716}" type="slidenum">
              <a:rPr lang="en-US" smtClean="0"/>
              <a:t>31</a:t>
            </a:fld>
            <a:endParaRPr lang="en-US" dirty="0"/>
          </a:p>
        </p:txBody>
      </p:sp>
      <p:cxnSp>
        <p:nvCxnSpPr>
          <p:cNvPr id="8" name="Straight Connector 7"/>
          <p:cNvCxnSpPr/>
          <p:nvPr/>
        </p:nvCxnSpPr>
        <p:spPr>
          <a:xfrm>
            <a:off x="4572000" y="1295400"/>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215991"/>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Quantify the navigation residuals of ABI window channels. Check navigation </a:t>
            </a:r>
            <a:r>
              <a:rPr lang="en-US" sz="1400" dirty="0" smtClean="0"/>
              <a:t>stability.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MRD522 (Navigation errors not during eclipse); MRD523 (Navigation errors during eclipse); MRD538 and MRD539 (Frame-to-frame registration (FFR)).</a:t>
            </a:r>
            <a:endParaRPr lang="en-US" sz="1400" dirty="0"/>
          </a:p>
        </p:txBody>
      </p:sp>
      <p:sp>
        <p:nvSpPr>
          <p:cNvPr id="28" name="Rectangle 27"/>
          <p:cNvSpPr/>
          <p:nvPr/>
        </p:nvSpPr>
        <p:spPr>
          <a:xfrm>
            <a:off x="6092085" y="965394"/>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684842" y="3506186"/>
            <a:ext cx="4250611" cy="338554"/>
          </a:xfrm>
          <a:prstGeom prst="rect">
            <a:avLst/>
          </a:prstGeom>
          <a:ln w="12700" cmpd="sng">
            <a:noFill/>
          </a:ln>
        </p:spPr>
        <p:txBody>
          <a:bodyPr wrap="square">
            <a:spAutoFit/>
          </a:bodyPr>
          <a:lstStyle/>
          <a:p>
            <a:r>
              <a:rPr lang="en-US" sz="1600" b="1" dirty="0" smtClean="0"/>
              <a:t>Landmark use for the nav. error determination</a:t>
            </a:r>
            <a:endParaRPr lang="en-US" sz="1600" b="1" dirty="0"/>
          </a:p>
        </p:txBody>
      </p:sp>
      <p:sp>
        <p:nvSpPr>
          <p:cNvPr id="31" name="Rectangle 30"/>
          <p:cNvSpPr/>
          <p:nvPr/>
        </p:nvSpPr>
        <p:spPr>
          <a:xfrm>
            <a:off x="152400" y="3957223"/>
            <a:ext cx="4419599" cy="2585323"/>
          </a:xfrm>
          <a:prstGeom prst="rect">
            <a:avLst/>
          </a:prstGeom>
          <a:ln w="12700" cmpd="sng">
            <a:noFill/>
          </a:ln>
        </p:spPr>
        <p:txBody>
          <a:bodyPr wrap="square">
            <a:spAutoFit/>
          </a:bodyPr>
          <a:lstStyle/>
          <a:p>
            <a:pPr algn="ctr"/>
            <a:r>
              <a:rPr lang="en-US" sz="2000" b="1" i="1" dirty="0" smtClean="0"/>
              <a:t>Results</a:t>
            </a:r>
            <a:endParaRPr lang="en-US" sz="2000" dirty="0"/>
          </a:p>
          <a:p>
            <a:r>
              <a:rPr lang="en-US" sz="1000" dirty="0"/>
              <a:t>T</a:t>
            </a:r>
            <a:r>
              <a:rPr lang="en-US" sz="1000" dirty="0" smtClean="0"/>
              <a:t>he CWG GOES-R ABI Image Navigation results can be found at the following links:</a:t>
            </a:r>
          </a:p>
          <a:p>
            <a:r>
              <a:rPr lang="en-US" sz="1000" b="1" dirty="0" smtClean="0"/>
              <a:t>SLT Noon </a:t>
            </a:r>
            <a:r>
              <a:rPr lang="en-US" sz="1000" b="1" dirty="0"/>
              <a:t>N</a:t>
            </a:r>
            <a:r>
              <a:rPr lang="en-US" sz="1000" b="1" dirty="0" smtClean="0"/>
              <a:t>avigation </a:t>
            </a:r>
            <a:r>
              <a:rPr lang="en-US" sz="1000" b="1" dirty="0"/>
              <a:t>R</a:t>
            </a:r>
            <a:r>
              <a:rPr lang="en-US" sz="1000" b="1" dirty="0" smtClean="0"/>
              <a:t>esiduals: </a:t>
            </a:r>
            <a:r>
              <a:rPr lang="en-US" sz="1000" dirty="0"/>
              <a:t> </a:t>
            </a:r>
            <a:r>
              <a:rPr lang="en-US" sz="1000" dirty="0">
                <a:hlinkClick r:id="rId2"/>
              </a:rPr>
              <a:t>https://</a:t>
            </a:r>
            <a:r>
              <a:rPr lang="en-US" sz="1000" dirty="0" smtClean="0">
                <a:hlinkClick r:id="rId2"/>
              </a:rPr>
              <a:t>www.star.nesdis.noaa.gov/GOESCal/G17_ABI_INR_daily.php</a:t>
            </a:r>
            <a:endParaRPr lang="en-US" sz="1000" dirty="0" smtClean="0"/>
          </a:p>
          <a:p>
            <a:r>
              <a:rPr lang="en-US" sz="1000" b="1" dirty="0" smtClean="0"/>
              <a:t>SLT Noon FFR:</a:t>
            </a:r>
          </a:p>
          <a:p>
            <a:r>
              <a:rPr lang="en-US" sz="1000" dirty="0">
                <a:hlinkClick r:id="rId2"/>
              </a:rPr>
              <a:t>https://</a:t>
            </a:r>
            <a:r>
              <a:rPr lang="en-US" sz="1000" dirty="0" smtClean="0">
                <a:hlinkClick r:id="rId2"/>
              </a:rPr>
              <a:t>www.star.nesdis.noaa.gov/GOESCal/G17_ABI_INR_daily.php</a:t>
            </a:r>
            <a:endParaRPr lang="en-US" sz="1000" dirty="0" smtClean="0"/>
          </a:p>
          <a:p>
            <a:r>
              <a:rPr lang="en-US" sz="1000" b="1" dirty="0" smtClean="0"/>
              <a:t>Daily Monitor Residuals:</a:t>
            </a:r>
          </a:p>
          <a:p>
            <a:r>
              <a:rPr lang="en-US" sz="1000" dirty="0">
                <a:hlinkClick r:id="rId2"/>
              </a:rPr>
              <a:t>https://</a:t>
            </a:r>
            <a:r>
              <a:rPr lang="en-US" sz="1000" dirty="0" smtClean="0">
                <a:hlinkClick r:id="rId2"/>
              </a:rPr>
              <a:t>www.star.nesdis.noaa.gov/GOESCal/G17_ABI_INR_daily.php</a:t>
            </a:r>
            <a:endParaRPr lang="en-US" sz="1000" dirty="0" smtClean="0"/>
          </a:p>
          <a:p>
            <a:r>
              <a:rPr lang="en-US" sz="1000" b="1" dirty="0" smtClean="0"/>
              <a:t>Daily Monitor FFR:</a:t>
            </a:r>
          </a:p>
          <a:p>
            <a:r>
              <a:rPr lang="en-US" sz="1000" dirty="0">
                <a:hlinkClick r:id="rId2"/>
              </a:rPr>
              <a:t>https://</a:t>
            </a:r>
            <a:r>
              <a:rPr lang="en-US" sz="1000" dirty="0" smtClean="0">
                <a:hlinkClick r:id="rId2"/>
              </a:rPr>
              <a:t>www.star.nesdis.noaa.gov/GOESCal/G17_ABI_INR_daily.php</a:t>
            </a:r>
            <a:endParaRPr lang="en-US" sz="1000" dirty="0" smtClean="0"/>
          </a:p>
          <a:p>
            <a:r>
              <a:rPr lang="en-US" sz="1000" b="1" dirty="0" smtClean="0"/>
              <a:t>Daily-Averaged Residuals for 2 Weeks:</a:t>
            </a:r>
          </a:p>
          <a:p>
            <a:r>
              <a:rPr lang="en-US" sz="1000" dirty="0">
                <a:hlinkClick r:id="rId2"/>
              </a:rPr>
              <a:t>https://</a:t>
            </a:r>
            <a:r>
              <a:rPr lang="en-US" sz="1000" dirty="0" smtClean="0">
                <a:hlinkClick r:id="rId2"/>
              </a:rPr>
              <a:t>www.star.nesdis.noaa.gov/GOESCal/G17_ABI_INR_daily.php</a:t>
            </a:r>
            <a:endParaRPr lang="en-US" sz="1000" dirty="0" smtClean="0"/>
          </a:p>
          <a:p>
            <a:r>
              <a:rPr lang="en-US" sz="1000" b="1" dirty="0" smtClean="0"/>
              <a:t>Daily-Averaged FFR for 2 Weeks:</a:t>
            </a:r>
          </a:p>
          <a:p>
            <a:r>
              <a:rPr lang="en-US" sz="1000" dirty="0">
                <a:hlinkClick r:id="rId3"/>
              </a:rPr>
              <a:t>https://</a:t>
            </a:r>
            <a:r>
              <a:rPr lang="en-US" sz="1000" dirty="0" smtClean="0">
                <a:hlinkClick r:id="rId3"/>
              </a:rPr>
              <a:t>www.star.nesdis.noaa.gov/GOESCal/G17_ABI_INR_daily.php</a:t>
            </a:r>
            <a:endParaRPr lang="en-US" sz="1000" dirty="0" smtClean="0"/>
          </a:p>
          <a:p>
            <a:endParaRPr lang="en-US" sz="1200" dirty="0" smtClean="0"/>
          </a:p>
        </p:txBody>
      </p:sp>
      <p:pic>
        <p:nvPicPr>
          <p:cNvPr id="7" name="Picture 6"/>
          <p:cNvPicPr>
            <a:picLocks noChangeAspect="1"/>
          </p:cNvPicPr>
          <p:nvPr/>
        </p:nvPicPr>
        <p:blipFill>
          <a:blip r:embed="rId4"/>
          <a:stretch>
            <a:fillRect/>
          </a:stretch>
        </p:blipFill>
        <p:spPr>
          <a:xfrm>
            <a:off x="200921" y="6380282"/>
            <a:ext cx="914479" cy="371888"/>
          </a:xfrm>
          <a:prstGeom prst="rect">
            <a:avLst/>
          </a:prstGeom>
        </p:spPr>
      </p:pic>
      <p:sp>
        <p:nvSpPr>
          <p:cNvPr id="16" name="Footer Placeholder 23"/>
          <p:cNvSpPr>
            <a:spLocks noGrp="1"/>
          </p:cNvSpPr>
          <p:nvPr>
            <p:ph type="ftr" sz="quarter" idx="4294967295"/>
          </p:nvPr>
        </p:nvSpPr>
        <p:spPr>
          <a:xfrm>
            <a:off x="922421" y="6492875"/>
            <a:ext cx="7331242" cy="365125"/>
          </a:xfrm>
        </p:spPr>
        <p:txBody>
          <a:bodyPr/>
          <a:lstStyle/>
          <a:p>
            <a:pPr>
              <a:defRPr/>
            </a:pPr>
            <a:r>
              <a:rPr lang="en-US" smtClean="0"/>
              <a:t>Full Validation PS-PVR for GOES-17 ABI L1b Products</a:t>
            </a:r>
            <a:endParaRPr lang="en-US" dirty="0" smtClean="0"/>
          </a:p>
        </p:txBody>
      </p:sp>
      <p:sp>
        <p:nvSpPr>
          <p:cNvPr id="18" name="Rectangle 17"/>
          <p:cNvSpPr/>
          <p:nvPr/>
        </p:nvSpPr>
        <p:spPr>
          <a:xfrm>
            <a:off x="4684844" y="3916345"/>
            <a:ext cx="4252570" cy="2062103"/>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200" b="1" dirty="0" smtClean="0">
                <a:solidFill>
                  <a:srgbClr val="00B050"/>
                </a:solidFill>
              </a:rPr>
              <a:t>ABI in-frame navigation residuals meet requirements and the expected performance.</a:t>
            </a:r>
          </a:p>
          <a:p>
            <a:pPr marL="285750" indent="-285750" algn="just">
              <a:buFont typeface="Arial" panose="020B0604020202020204" pitchFamily="34" charset="0"/>
              <a:buChar char="•"/>
            </a:pPr>
            <a:r>
              <a:rPr lang="en-US" sz="1200" b="1" dirty="0" smtClean="0">
                <a:solidFill>
                  <a:srgbClr val="00B050"/>
                </a:solidFill>
              </a:rPr>
              <a:t>ABI frame-to-frame navigation residuals meet requirements and expected performance.</a:t>
            </a:r>
          </a:p>
          <a:p>
            <a:pPr marL="285750" indent="-285750" algn="just">
              <a:buFont typeface="Arial" panose="020B0604020202020204" pitchFamily="34" charset="0"/>
              <a:buChar char="•"/>
            </a:pPr>
            <a:r>
              <a:rPr lang="en-US" sz="1200" b="1" dirty="0" smtClean="0">
                <a:solidFill>
                  <a:srgbClr val="00B050"/>
                </a:solidFill>
              </a:rPr>
              <a:t>Navigation residuals during eclipse meet requirements and expected performance for eclipse.</a:t>
            </a:r>
          </a:p>
          <a:p>
            <a:pPr marL="285750" indent="-285750" algn="just">
              <a:buFont typeface="Arial" panose="020B0604020202020204" pitchFamily="34" charset="0"/>
              <a:buChar char="•"/>
            </a:pPr>
            <a:r>
              <a:rPr lang="en-US" sz="1200" b="1" dirty="0" smtClean="0">
                <a:solidFill>
                  <a:srgbClr val="00B050"/>
                </a:solidFill>
              </a:rPr>
              <a:t>Navigation residuals for Modes 6 only were evaluated. Evaluation drops some </a:t>
            </a:r>
            <a:r>
              <a:rPr lang="en-US" sz="1200" b="1" dirty="0" err="1" smtClean="0">
                <a:solidFill>
                  <a:srgbClr val="00B050"/>
                </a:solidFill>
              </a:rPr>
              <a:t>radiometrically</a:t>
            </a:r>
            <a:r>
              <a:rPr lang="en-US" sz="1200" b="1" dirty="0" smtClean="0">
                <a:solidFill>
                  <a:srgbClr val="00B050"/>
                </a:solidFill>
              </a:rPr>
              <a:t>-challenged images during the hot period.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842" y="1365504"/>
            <a:ext cx="4306759" cy="2242092"/>
          </a:xfrm>
          <a:prstGeom prst="rect">
            <a:avLst/>
          </a:prstGeom>
        </p:spPr>
      </p:pic>
      <p:sp>
        <p:nvSpPr>
          <p:cNvPr id="15" name="TextBox 14"/>
          <p:cNvSpPr txBox="1"/>
          <p:nvPr/>
        </p:nvSpPr>
        <p:spPr>
          <a:xfrm>
            <a:off x="6457948" y="6050995"/>
            <a:ext cx="1224252" cy="369332"/>
          </a:xfrm>
          <a:prstGeom prst="rect">
            <a:avLst/>
          </a:prstGeom>
          <a:noFill/>
        </p:spPr>
        <p:txBody>
          <a:bodyPr wrap="square" rtlCol="0">
            <a:spAutoFit/>
          </a:bodyPr>
          <a:lstStyle/>
          <a:p>
            <a:r>
              <a:rPr lang="en-US" b="1" dirty="0" smtClean="0">
                <a:solidFill>
                  <a:srgbClr val="00B050"/>
                </a:solidFill>
              </a:rPr>
              <a:t>COMPLETE</a:t>
            </a:r>
            <a:endParaRPr lang="en-US" b="1" dirty="0">
              <a:solidFill>
                <a:srgbClr val="00B050"/>
              </a:solidFill>
            </a:endParaRPr>
          </a:p>
        </p:txBody>
      </p:sp>
      <p:sp>
        <p:nvSpPr>
          <p:cNvPr id="4" name="Date Placeholder 3"/>
          <p:cNvSpPr>
            <a:spLocks noGrp="1"/>
          </p:cNvSpPr>
          <p:nvPr>
            <p:ph type="dt" sz="half" idx="10"/>
          </p:nvPr>
        </p:nvSpPr>
        <p:spPr/>
        <p:txBody>
          <a:bodyPr/>
          <a:lstStyle/>
          <a:p>
            <a:r>
              <a:rPr lang="en-US" smtClean="0"/>
              <a:t>02/19/2020</a:t>
            </a:r>
            <a:endParaRPr lang="en-US" dirty="0"/>
          </a:p>
        </p:txBody>
      </p:sp>
    </p:spTree>
    <p:extLst>
      <p:ext uri="{BB962C8B-B14F-4D97-AF65-F5344CB8AC3E}">
        <p14:creationId xmlns:p14="http://schemas.microsoft.com/office/powerpoint/2010/main" val="14787682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solidFill>
                  <a:schemeClr val="tx1">
                    <a:lumMod val="50000"/>
                    <a:lumOff val="50000"/>
                  </a:schemeClr>
                </a:solidFill>
              </a:rPr>
              <a:t>ABI-L1b-PLPT-011</a:t>
            </a:r>
            <a:r>
              <a:rPr lang="en-US" sz="3600" dirty="0" smtClean="0"/>
              <a:t/>
            </a:r>
            <a:br>
              <a:rPr lang="en-US" sz="3600" dirty="0" smtClean="0"/>
            </a:br>
            <a:r>
              <a:rPr lang="en-US" sz="3600" dirty="0" smtClean="0"/>
              <a:t>Image Registration </a:t>
            </a:r>
            <a:endParaRPr lang="en-US" sz="3600" dirty="0"/>
          </a:p>
        </p:txBody>
      </p:sp>
      <p:sp>
        <p:nvSpPr>
          <p:cNvPr id="4" name="Date Placeholder 3"/>
          <p:cNvSpPr>
            <a:spLocks noGrp="1"/>
          </p:cNvSpPr>
          <p:nvPr>
            <p:ph type="dt" sz="half" idx="4294967295"/>
          </p:nvPr>
        </p:nvSpPr>
        <p:spPr>
          <a:xfrm>
            <a:off x="304801" y="6471109"/>
            <a:ext cx="1657350" cy="365125"/>
          </a:xfrm>
          <a:prstGeom prst="rect">
            <a:avLst/>
          </a:prstGeom>
        </p:spPr>
        <p:txBody>
          <a:bodyPr/>
          <a:lstStyle/>
          <a:p>
            <a:r>
              <a:rPr lang="en-US" sz="1200" smtClean="0"/>
              <a:t>02/19/2020</a:t>
            </a:r>
            <a:endParaRPr lang="en-US" sz="1200" dirty="0"/>
          </a:p>
        </p:txBody>
      </p:sp>
      <p:sp>
        <p:nvSpPr>
          <p:cNvPr id="5" name="Footer Placeholder 4"/>
          <p:cNvSpPr>
            <a:spLocks noGrp="1"/>
          </p:cNvSpPr>
          <p:nvPr>
            <p:ph type="ftr" sz="quarter" idx="4294967295"/>
          </p:nvPr>
        </p:nvSpPr>
        <p:spPr>
          <a:xfrm>
            <a:off x="628650" y="6449343"/>
            <a:ext cx="8058150" cy="365125"/>
          </a:xfrm>
          <a:prstGeom prst="rect">
            <a:avLst/>
          </a:prstGeom>
        </p:spPr>
        <p:txBody>
          <a:bodyPr/>
          <a:lstStyle/>
          <a:p>
            <a:pPr algn="ctr"/>
            <a:r>
              <a:rPr lang="en-US" sz="1200" smtClean="0"/>
              <a:t>Full Validation PS-PVR for GOES-17 ABI L1b Products</a:t>
            </a:r>
            <a:endParaRPr lang="en-US" sz="1200" dirty="0"/>
          </a:p>
        </p:txBody>
      </p:sp>
      <p:sp>
        <p:nvSpPr>
          <p:cNvPr id="6" name="Slide Number Placeholder 5"/>
          <p:cNvSpPr>
            <a:spLocks noGrp="1"/>
          </p:cNvSpPr>
          <p:nvPr>
            <p:ph type="sldNum" sz="quarter" idx="12"/>
          </p:nvPr>
        </p:nvSpPr>
        <p:spPr/>
        <p:txBody>
          <a:bodyPr/>
          <a:lstStyle/>
          <a:p>
            <a:fld id="{F4187418-5481-4E5B-A2F4-9A93734A0716}" type="slidenum">
              <a:rPr lang="en-US" smtClean="0"/>
              <a:t>32</a:t>
            </a:fld>
            <a:endParaRPr lang="en-US" dirty="0"/>
          </a:p>
        </p:txBody>
      </p:sp>
      <p:cxnSp>
        <p:nvCxnSpPr>
          <p:cNvPr id="8" name="Straight Connector 7"/>
          <p:cNvCxnSpPr>
            <a:endCxn id="5" idx="0"/>
          </p:cNvCxnSpPr>
          <p:nvPr/>
        </p:nvCxnSpPr>
        <p:spPr>
          <a:xfrm>
            <a:off x="4572000" y="1388392"/>
            <a:ext cx="85725"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431435"/>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Quantify the </a:t>
            </a:r>
            <a:r>
              <a:rPr lang="en-US" sz="1400" dirty="0" smtClean="0"/>
              <a:t>channel-to-channel registration (CCR) of the </a:t>
            </a:r>
            <a:r>
              <a:rPr lang="en-US" sz="1400" dirty="0"/>
              <a:t>ABI window channels. Check </a:t>
            </a:r>
            <a:r>
              <a:rPr lang="en-US" sz="1400" dirty="0" smtClean="0"/>
              <a:t>CCR stability.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MRD529 – 533 (channel-to-channel registration). No expected performance baseline results for MRD531 and MRD533.</a:t>
            </a:r>
            <a:endParaRPr lang="en-US" sz="1400" dirty="0"/>
          </a:p>
        </p:txBody>
      </p:sp>
      <p:sp>
        <p:nvSpPr>
          <p:cNvPr id="28" name="Rectangle 27"/>
          <p:cNvSpPr/>
          <p:nvPr/>
        </p:nvSpPr>
        <p:spPr>
          <a:xfrm>
            <a:off x="6043076" y="1170685"/>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582981" y="3219057"/>
            <a:ext cx="4494344" cy="646331"/>
          </a:xfrm>
          <a:prstGeom prst="rect">
            <a:avLst/>
          </a:prstGeom>
          <a:ln w="12700" cmpd="sng">
            <a:noFill/>
          </a:ln>
        </p:spPr>
        <p:txBody>
          <a:bodyPr wrap="square">
            <a:spAutoFit/>
          </a:bodyPr>
          <a:lstStyle/>
          <a:p>
            <a:r>
              <a:rPr lang="en-US" sz="1200" b="1" dirty="0" smtClean="0"/>
              <a:t>Method 1: compare the navigation residuals of a channel pair.</a:t>
            </a:r>
          </a:p>
          <a:p>
            <a:r>
              <a:rPr lang="en-US" sz="1200" b="1" dirty="0" smtClean="0"/>
              <a:t>Method 2: navigate one channel with respect to another.</a:t>
            </a:r>
          </a:p>
          <a:p>
            <a:r>
              <a:rPr lang="en-US" sz="1200" b="1" dirty="0" smtClean="0"/>
              <a:t>Take most precise (lowest STD) result of two methods.</a:t>
            </a:r>
            <a:endParaRPr lang="en-US" sz="1200" b="1" dirty="0"/>
          </a:p>
        </p:txBody>
      </p:sp>
      <p:sp>
        <p:nvSpPr>
          <p:cNvPr id="31" name="Rectangle 30"/>
          <p:cNvSpPr/>
          <p:nvPr/>
        </p:nvSpPr>
        <p:spPr>
          <a:xfrm>
            <a:off x="152400" y="3894338"/>
            <a:ext cx="4419599" cy="2339102"/>
          </a:xfrm>
          <a:prstGeom prst="rect">
            <a:avLst/>
          </a:prstGeom>
          <a:ln w="12700" cmpd="sng">
            <a:noFill/>
          </a:ln>
        </p:spPr>
        <p:txBody>
          <a:bodyPr wrap="square">
            <a:spAutoFit/>
          </a:bodyPr>
          <a:lstStyle/>
          <a:p>
            <a:pPr algn="ctr"/>
            <a:r>
              <a:rPr lang="en-US" sz="2000" b="1" i="1" dirty="0" smtClean="0"/>
              <a:t>Results</a:t>
            </a:r>
            <a:endParaRPr lang="en-US" sz="2000" dirty="0"/>
          </a:p>
          <a:p>
            <a:r>
              <a:rPr lang="en-US" sz="1400" dirty="0"/>
              <a:t>T</a:t>
            </a:r>
            <a:r>
              <a:rPr lang="en-US" sz="1400" dirty="0" smtClean="0"/>
              <a:t>he CWG GOES-R ABI Channel-to-Channel Registration results can be found at the following links:</a:t>
            </a:r>
          </a:p>
          <a:p>
            <a:endParaRPr lang="en-US" sz="1400" dirty="0" smtClean="0"/>
          </a:p>
          <a:p>
            <a:r>
              <a:rPr lang="en-US" sz="1200" b="1" dirty="0" smtClean="0"/>
              <a:t>SLT Noon CCR: </a:t>
            </a:r>
            <a:endParaRPr lang="en-US" sz="1200" dirty="0"/>
          </a:p>
          <a:p>
            <a:r>
              <a:rPr lang="en-US" sz="1200" dirty="0">
                <a:hlinkClick r:id="rId2"/>
              </a:rPr>
              <a:t>https://</a:t>
            </a:r>
            <a:r>
              <a:rPr lang="en-US" sz="1200" dirty="0" smtClean="0">
                <a:hlinkClick r:id="rId2"/>
              </a:rPr>
              <a:t>www.star.nesdis.noaa.gov/GOESCal/G17_ABI_INR_daily.php</a:t>
            </a:r>
            <a:endParaRPr lang="en-US" sz="1200" dirty="0" smtClean="0"/>
          </a:p>
          <a:p>
            <a:r>
              <a:rPr lang="en-US" sz="1200" b="1" dirty="0" smtClean="0"/>
              <a:t>Daily Monitor CCR:</a:t>
            </a:r>
          </a:p>
          <a:p>
            <a:r>
              <a:rPr lang="en-US" sz="1200" dirty="0">
                <a:hlinkClick r:id="rId2"/>
              </a:rPr>
              <a:t>https://</a:t>
            </a:r>
            <a:r>
              <a:rPr lang="en-US" sz="1200" dirty="0" smtClean="0">
                <a:hlinkClick r:id="rId2"/>
              </a:rPr>
              <a:t>www.star.nesdis.noaa.gov/GOESCal/G17_ABI_INR_daily.php</a:t>
            </a:r>
            <a:endParaRPr lang="en-US" sz="1200" dirty="0" smtClean="0"/>
          </a:p>
          <a:p>
            <a:r>
              <a:rPr lang="en-US" sz="1200" b="1" dirty="0" smtClean="0"/>
              <a:t>Daily-Averaged CCR for 2 Weeks:</a:t>
            </a:r>
          </a:p>
          <a:p>
            <a:r>
              <a:rPr lang="en-US" sz="1200" dirty="0">
                <a:hlinkClick r:id="rId3"/>
              </a:rPr>
              <a:t>https://</a:t>
            </a:r>
            <a:r>
              <a:rPr lang="en-US" sz="1200" dirty="0" smtClean="0">
                <a:hlinkClick r:id="rId3"/>
              </a:rPr>
              <a:t>www.star.nesdis.noaa.gov/GOESCal/G17_ABI_INR_daily.php</a:t>
            </a:r>
            <a:endParaRPr lang="en-US" sz="1200" dirty="0" smtClean="0"/>
          </a:p>
          <a:p>
            <a:endParaRPr lang="en-US" sz="1200" dirty="0"/>
          </a:p>
        </p:txBody>
      </p:sp>
      <p:sp>
        <p:nvSpPr>
          <p:cNvPr id="16" name="Rectangle 15"/>
          <p:cNvSpPr/>
          <p:nvPr/>
        </p:nvSpPr>
        <p:spPr>
          <a:xfrm>
            <a:off x="4684844" y="3916345"/>
            <a:ext cx="4252570" cy="1692771"/>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b="1" dirty="0" smtClean="0">
                <a:solidFill>
                  <a:srgbClr val="00B050"/>
                </a:solidFill>
              </a:rPr>
              <a:t>ABI in-FPA CCR residuals meet requirements and expected performance.</a:t>
            </a:r>
          </a:p>
          <a:p>
            <a:pPr marL="285750" indent="-285750" algn="just">
              <a:buFont typeface="Arial" panose="020B0604020202020204" pitchFamily="34" charset="0"/>
              <a:buChar char="•"/>
            </a:pPr>
            <a:r>
              <a:rPr lang="en-US" sz="1400" b="1" dirty="0" smtClean="0">
                <a:solidFill>
                  <a:srgbClr val="00B050"/>
                </a:solidFill>
              </a:rPr>
              <a:t>ABI inter-FPA CCR residuals meet requirements but exceed the expected performance.  Possible way of improvement</a:t>
            </a:r>
            <a:r>
              <a:rPr lang="en-US" sz="1400" b="1" dirty="0">
                <a:solidFill>
                  <a:srgbClr val="00B050"/>
                </a:solidFill>
              </a:rPr>
              <a:t> </a:t>
            </a:r>
            <a:r>
              <a:rPr lang="en-US" sz="1400" b="1" dirty="0" smtClean="0">
                <a:solidFill>
                  <a:srgbClr val="00B050"/>
                </a:solidFill>
              </a:rPr>
              <a:t>is a further refinement of co-registration algorithm.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3891" y="1570796"/>
            <a:ext cx="3697349" cy="1657296"/>
          </a:xfrm>
          <a:prstGeom prst="rect">
            <a:avLst/>
          </a:prstGeom>
        </p:spPr>
      </p:pic>
      <p:sp>
        <p:nvSpPr>
          <p:cNvPr id="18" name="TextBox 17"/>
          <p:cNvSpPr txBox="1"/>
          <p:nvPr/>
        </p:nvSpPr>
        <p:spPr>
          <a:xfrm>
            <a:off x="6386512" y="5948300"/>
            <a:ext cx="1224252" cy="369332"/>
          </a:xfrm>
          <a:prstGeom prst="rect">
            <a:avLst/>
          </a:prstGeom>
          <a:noFill/>
        </p:spPr>
        <p:txBody>
          <a:bodyPr wrap="square" rtlCol="0">
            <a:spAutoFit/>
          </a:bodyPr>
          <a:lstStyle/>
          <a:p>
            <a:r>
              <a:rPr lang="en-US" b="1" dirty="0" smtClean="0">
                <a:solidFill>
                  <a:srgbClr val="00B050"/>
                </a:solidFill>
              </a:rPr>
              <a:t>COMPLETE</a:t>
            </a:r>
            <a:endParaRPr lang="en-US" b="1" dirty="0">
              <a:solidFill>
                <a:srgbClr val="00B050"/>
              </a:solidFill>
            </a:endParaRPr>
          </a:p>
        </p:txBody>
      </p:sp>
    </p:spTree>
    <p:extLst>
      <p:ext uri="{BB962C8B-B14F-4D97-AF65-F5344CB8AC3E}">
        <p14:creationId xmlns:p14="http://schemas.microsoft.com/office/powerpoint/2010/main" val="29695941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14378"/>
            <a:ext cx="7886700" cy="902323"/>
          </a:xfrm>
        </p:spPr>
        <p:txBody>
          <a:bodyPr>
            <a:noAutofit/>
          </a:bodyPr>
          <a:lstStyle/>
          <a:p>
            <a:r>
              <a:rPr lang="en-US" sz="2400" dirty="0" smtClean="0">
                <a:solidFill>
                  <a:schemeClr val="tx1">
                    <a:lumMod val="50000"/>
                    <a:lumOff val="50000"/>
                  </a:schemeClr>
                </a:solidFill>
              </a:rPr>
              <a:t>ABI-L1b-PLPT-012</a:t>
            </a:r>
            <a:r>
              <a:rPr lang="en-US" sz="3600" dirty="0" smtClean="0"/>
              <a:t/>
            </a:r>
            <a:br>
              <a:rPr lang="en-US" sz="3600" dirty="0" smtClean="0"/>
            </a:br>
            <a:r>
              <a:rPr lang="en-US" sz="3600" dirty="0" smtClean="0"/>
              <a:t>Image Swath Registration </a:t>
            </a:r>
            <a:endParaRPr lang="en-US" sz="3600" dirty="0"/>
          </a:p>
        </p:txBody>
      </p:sp>
      <p:sp>
        <p:nvSpPr>
          <p:cNvPr id="4" name="Date Placeholder 3"/>
          <p:cNvSpPr>
            <a:spLocks noGrp="1"/>
          </p:cNvSpPr>
          <p:nvPr>
            <p:ph type="dt" sz="half" idx="4294967295"/>
          </p:nvPr>
        </p:nvSpPr>
        <p:spPr>
          <a:xfrm>
            <a:off x="170329" y="6492874"/>
            <a:ext cx="1657350" cy="365125"/>
          </a:xfrm>
          <a:prstGeom prst="rect">
            <a:avLst/>
          </a:prstGeom>
        </p:spPr>
        <p:txBody>
          <a:bodyPr/>
          <a:lstStyle/>
          <a:p>
            <a:r>
              <a:rPr lang="en-US" sz="1200" smtClean="0"/>
              <a:t>02/19/2020</a:t>
            </a:r>
            <a:endParaRPr lang="en-US" sz="1200" dirty="0"/>
          </a:p>
        </p:txBody>
      </p:sp>
      <p:sp>
        <p:nvSpPr>
          <p:cNvPr id="5" name="Footer Placeholder 4"/>
          <p:cNvSpPr>
            <a:spLocks noGrp="1"/>
          </p:cNvSpPr>
          <p:nvPr>
            <p:ph type="ftr" sz="quarter" idx="4294967295"/>
          </p:nvPr>
        </p:nvSpPr>
        <p:spPr>
          <a:xfrm>
            <a:off x="1142999" y="6470234"/>
            <a:ext cx="6858000" cy="365125"/>
          </a:xfrm>
          <a:prstGeom prst="rect">
            <a:avLst/>
          </a:prstGeom>
        </p:spPr>
        <p:txBody>
          <a:bodyPr/>
          <a:lstStyle/>
          <a:p>
            <a:pPr algn="ctr"/>
            <a:r>
              <a:rPr lang="en-US" sz="1200" smtClean="0"/>
              <a:t>Full Validation PS-PVR for GOES-17 ABI L1b Products</a:t>
            </a:r>
            <a:endParaRPr lang="en-US" sz="1200" dirty="0"/>
          </a:p>
        </p:txBody>
      </p:sp>
      <p:sp>
        <p:nvSpPr>
          <p:cNvPr id="6" name="Slide Number Placeholder 5"/>
          <p:cNvSpPr>
            <a:spLocks noGrp="1"/>
          </p:cNvSpPr>
          <p:nvPr>
            <p:ph type="sldNum" sz="quarter" idx="12"/>
          </p:nvPr>
        </p:nvSpPr>
        <p:spPr/>
        <p:txBody>
          <a:bodyPr/>
          <a:lstStyle/>
          <a:p>
            <a:fld id="{F4187418-5481-4E5B-A2F4-9A93734A0716}" type="slidenum">
              <a:rPr lang="en-US" smtClean="0"/>
              <a:t>33</a:t>
            </a:fld>
            <a:endParaRPr lang="en-US"/>
          </a:p>
        </p:txBody>
      </p:sp>
      <p:cxnSp>
        <p:nvCxnSpPr>
          <p:cNvPr id="8" name="Straight Connector 7"/>
          <p:cNvCxnSpPr>
            <a:endCxn id="5" idx="0"/>
          </p:cNvCxnSpPr>
          <p:nvPr/>
        </p:nvCxnSpPr>
        <p:spPr>
          <a:xfrm>
            <a:off x="4571999" y="1409283"/>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52400" y="1186815"/>
            <a:ext cx="4306757" cy="2646878"/>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Assess the swath-to-swath registration (SSR) and within-frame registration (WIFR) errors of the </a:t>
            </a:r>
            <a:r>
              <a:rPr lang="en-US" sz="1400" dirty="0"/>
              <a:t>ABI window </a:t>
            </a:r>
            <a:r>
              <a:rPr lang="en-US" sz="1400" dirty="0" smtClean="0"/>
              <a:t>channels. </a:t>
            </a:r>
            <a:r>
              <a:rPr lang="en-US" sz="1400" dirty="0"/>
              <a:t>Trend performance during PLPT period and support other PLPTs as needed.</a:t>
            </a:r>
            <a:endParaRPr lang="en-US" sz="1400" dirty="0" smtClean="0"/>
          </a:p>
          <a:p>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MRD535 (pixel-to-pixel registration error within frame (WIFR-I) – separate two navigated radiance sample); MRD536 (pixel-to-pixel registration error within frame (WIFR-II) – register two adjacent lines/swaths)</a:t>
            </a:r>
            <a:endParaRPr lang="en-US" sz="1400" dirty="0"/>
          </a:p>
        </p:txBody>
      </p:sp>
      <p:sp>
        <p:nvSpPr>
          <p:cNvPr id="28" name="Rectangle 27"/>
          <p:cNvSpPr/>
          <p:nvPr/>
        </p:nvSpPr>
        <p:spPr>
          <a:xfrm>
            <a:off x="6090367" y="1073073"/>
            <a:ext cx="1653124" cy="400110"/>
          </a:xfrm>
          <a:prstGeom prst="rect">
            <a:avLst/>
          </a:prstGeom>
          <a:ln w="12700" cmpd="sng">
            <a:noFill/>
          </a:ln>
        </p:spPr>
        <p:txBody>
          <a:bodyPr wrap="square">
            <a:spAutoFit/>
          </a:bodyPr>
          <a:lstStyle/>
          <a:p>
            <a:r>
              <a:rPr lang="en-US" sz="2000" b="1" i="1" dirty="0" smtClean="0"/>
              <a:t>Methodology</a:t>
            </a:r>
            <a:endParaRPr lang="en-US" sz="2000" dirty="0"/>
          </a:p>
        </p:txBody>
      </p:sp>
      <p:sp>
        <p:nvSpPr>
          <p:cNvPr id="29" name="Rectangle 28"/>
          <p:cNvSpPr/>
          <p:nvPr/>
        </p:nvSpPr>
        <p:spPr>
          <a:xfrm>
            <a:off x="4552950" y="1513069"/>
            <a:ext cx="4494344" cy="900246"/>
          </a:xfrm>
          <a:prstGeom prst="rect">
            <a:avLst/>
          </a:prstGeom>
          <a:ln w="12700" cmpd="sng">
            <a:noFill/>
          </a:ln>
        </p:spPr>
        <p:txBody>
          <a:bodyPr wrap="square">
            <a:spAutoFit/>
          </a:bodyPr>
          <a:lstStyle/>
          <a:p>
            <a:pPr marL="285750" indent="-285750">
              <a:buFont typeface="Arial" panose="020B0604020202020204" pitchFamily="34" charset="0"/>
              <a:buChar char="•"/>
            </a:pPr>
            <a:r>
              <a:rPr lang="en-US" sz="1050" b="1" dirty="0" smtClean="0">
                <a:latin typeface="Arial" panose="020B0604020202020204" pitchFamily="34" charset="0"/>
                <a:cs typeface="Arial" panose="020B0604020202020204" pitchFamily="34" charset="0"/>
              </a:rPr>
              <a:t>WIFR I error of an image is measured by the STD of landmark residuals.  Ideal image has WIFR 1 equal to zero.</a:t>
            </a:r>
            <a:endParaRPr lang="en-US" sz="105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50" b="1" dirty="0" smtClean="0">
                <a:latin typeface="Arial" panose="020B0604020202020204" pitchFamily="34" charset="0"/>
                <a:cs typeface="Arial" panose="020B0604020202020204" pitchFamily="34" charset="0"/>
              </a:rPr>
              <a:t>WIFR II error is the average absolute SSR</a:t>
            </a:r>
            <a:r>
              <a:rPr lang="en-US" sz="1050" b="1" dirty="0">
                <a:latin typeface="Arial" panose="020B0604020202020204" pitchFamily="34" charset="0"/>
                <a:cs typeface="Arial" panose="020B0604020202020204" pitchFamily="34" charset="0"/>
              </a:rPr>
              <a:t> </a:t>
            </a:r>
            <a:r>
              <a:rPr lang="en-US" sz="1050" b="1" dirty="0" smtClean="0">
                <a:latin typeface="Arial" panose="020B0604020202020204" pitchFamily="34" charset="0"/>
                <a:cs typeface="Arial" panose="020B0604020202020204" pitchFamily="34" charset="0"/>
              </a:rPr>
              <a:t>measured at the swath boundary. It reflects tilt and stretch of ABI detector column.</a:t>
            </a:r>
          </a:p>
        </p:txBody>
      </p:sp>
      <p:sp>
        <p:nvSpPr>
          <p:cNvPr id="31" name="Rectangle 30"/>
          <p:cNvSpPr/>
          <p:nvPr/>
        </p:nvSpPr>
        <p:spPr>
          <a:xfrm>
            <a:off x="152400" y="4059447"/>
            <a:ext cx="4419599" cy="2123658"/>
          </a:xfrm>
          <a:prstGeom prst="rect">
            <a:avLst/>
          </a:prstGeom>
          <a:ln w="12700" cmpd="sng">
            <a:noFill/>
          </a:ln>
        </p:spPr>
        <p:txBody>
          <a:bodyPr wrap="square">
            <a:spAutoFit/>
          </a:bodyPr>
          <a:lstStyle/>
          <a:p>
            <a:pPr algn="ctr"/>
            <a:r>
              <a:rPr lang="en-US" sz="2000" b="1" i="1" dirty="0" smtClean="0"/>
              <a:t>Results</a:t>
            </a:r>
            <a:endParaRPr lang="en-US" sz="2000" dirty="0"/>
          </a:p>
          <a:p>
            <a:r>
              <a:rPr lang="en-US" sz="1400" dirty="0"/>
              <a:t>T</a:t>
            </a:r>
            <a:r>
              <a:rPr lang="en-US" sz="1400" dirty="0" smtClean="0"/>
              <a:t>he CWG GOES-R ABI Swath-to-Swath Registration and WIFR results can be found at the following links:</a:t>
            </a:r>
          </a:p>
          <a:p>
            <a:r>
              <a:rPr lang="en-US" sz="1200" b="1" dirty="0" smtClean="0"/>
              <a:t>SLT Noon Swath Residuals: </a:t>
            </a:r>
            <a:endParaRPr lang="en-US" sz="1200" dirty="0"/>
          </a:p>
          <a:p>
            <a:r>
              <a:rPr lang="en-US" sz="1200" dirty="0">
                <a:hlinkClick r:id="rId2"/>
              </a:rPr>
              <a:t>https://</a:t>
            </a:r>
            <a:r>
              <a:rPr lang="en-US" sz="1200" dirty="0" smtClean="0">
                <a:hlinkClick r:id="rId2"/>
              </a:rPr>
              <a:t>www.star.nesdis.noaa.gov/GOESCal/G17_ABI_INR_daily.php</a:t>
            </a:r>
            <a:endParaRPr lang="en-US" sz="1200" dirty="0" smtClean="0"/>
          </a:p>
          <a:p>
            <a:r>
              <a:rPr lang="en-US" sz="1200" b="1" dirty="0" smtClean="0"/>
              <a:t>Daily Monitor STD (East-West and North-South):</a:t>
            </a:r>
          </a:p>
          <a:p>
            <a:r>
              <a:rPr lang="en-US" sz="1200" dirty="0">
                <a:hlinkClick r:id="rId2"/>
              </a:rPr>
              <a:t>https://</a:t>
            </a:r>
            <a:r>
              <a:rPr lang="en-US" sz="1200" dirty="0" smtClean="0">
                <a:hlinkClick r:id="rId2"/>
              </a:rPr>
              <a:t>www.star.nesdis.noaa.gov/GOESCal/G17_ABI_INR_daily.php</a:t>
            </a:r>
            <a:endParaRPr lang="en-US" sz="1200" dirty="0" smtClean="0"/>
          </a:p>
          <a:p>
            <a:r>
              <a:rPr lang="en-US" sz="1200" b="1" dirty="0" smtClean="0"/>
              <a:t>Daily-Averaged STD for 2 weeks (East-West and North-South):</a:t>
            </a:r>
          </a:p>
          <a:p>
            <a:r>
              <a:rPr lang="en-US" sz="1200" dirty="0">
                <a:hlinkClick r:id="rId3"/>
              </a:rPr>
              <a:t>https://</a:t>
            </a:r>
            <a:r>
              <a:rPr lang="en-US" sz="1200" dirty="0" smtClean="0">
                <a:hlinkClick r:id="rId3"/>
              </a:rPr>
              <a:t>www.star.nesdis.noaa.gov/GOESCal/G17_ABI_INR_daily.php</a:t>
            </a:r>
            <a:endParaRPr lang="en-US" sz="1200" dirty="0" smtClean="0"/>
          </a:p>
          <a:p>
            <a:endParaRPr lang="en-US" sz="1200" dirty="0"/>
          </a:p>
        </p:txBody>
      </p:sp>
      <p:sp>
        <p:nvSpPr>
          <p:cNvPr id="18" name="Rectangle 17"/>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b="1" dirty="0" smtClean="0">
                <a:solidFill>
                  <a:srgbClr val="00B050"/>
                </a:solidFill>
              </a:rPr>
              <a:t>ABI WIFR-I errors satisfy requirements most of the time. Elevated values are likely due to CENRAIS measurement algorithm and can turn out to be better with further refinement of </a:t>
            </a:r>
            <a:r>
              <a:rPr lang="en-US" sz="1400" b="1" smtClean="0">
                <a:solidFill>
                  <a:srgbClr val="00B050"/>
                </a:solidFill>
              </a:rPr>
              <a:t>CENRAIS algorithm.</a:t>
            </a:r>
            <a:endParaRPr lang="en-US" sz="1400" b="1" dirty="0" smtClean="0">
              <a:solidFill>
                <a:srgbClr val="00B050"/>
              </a:solidFill>
            </a:endParaRPr>
          </a:p>
          <a:p>
            <a:pPr marL="285750" indent="-285750" algn="just">
              <a:buFont typeface="Arial" panose="020B0604020202020204" pitchFamily="34" charset="0"/>
              <a:buChar char="•"/>
            </a:pPr>
            <a:r>
              <a:rPr lang="en-US" sz="1400" b="1" dirty="0" smtClean="0">
                <a:solidFill>
                  <a:srgbClr val="00B050"/>
                </a:solidFill>
              </a:rPr>
              <a:t>ABI WIFR-II errors satisfy  requirements and expected performance.</a:t>
            </a:r>
          </a:p>
          <a:p>
            <a:pPr marL="285750" indent="-285750" algn="just">
              <a:buFont typeface="Arial" panose="020B0604020202020204" pitchFamily="34" charset="0"/>
              <a:buChar char="•"/>
            </a:pPr>
            <a:endParaRPr lang="en-US" sz="1400" b="1" dirty="0" smtClean="0">
              <a:solidFill>
                <a:srgbClr val="00B050"/>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1264" y="2348354"/>
            <a:ext cx="4179730" cy="1430020"/>
          </a:xfrm>
          <a:prstGeom prst="rect">
            <a:avLst/>
          </a:prstGeom>
        </p:spPr>
      </p:pic>
      <p:sp>
        <p:nvSpPr>
          <p:cNvPr id="15" name="TextBox 14"/>
          <p:cNvSpPr txBox="1"/>
          <p:nvPr/>
        </p:nvSpPr>
        <p:spPr>
          <a:xfrm>
            <a:off x="6386512" y="5948300"/>
            <a:ext cx="1224252" cy="369332"/>
          </a:xfrm>
          <a:prstGeom prst="rect">
            <a:avLst/>
          </a:prstGeom>
          <a:noFill/>
        </p:spPr>
        <p:txBody>
          <a:bodyPr wrap="square" rtlCol="0">
            <a:spAutoFit/>
          </a:bodyPr>
          <a:lstStyle/>
          <a:p>
            <a:r>
              <a:rPr lang="en-US" b="1" dirty="0" smtClean="0">
                <a:solidFill>
                  <a:srgbClr val="00B050"/>
                </a:solidFill>
              </a:rPr>
              <a:t>COMPLETE</a:t>
            </a:r>
            <a:endParaRPr lang="en-US" b="1" dirty="0">
              <a:solidFill>
                <a:srgbClr val="00B050"/>
              </a:solidFill>
            </a:endParaRPr>
          </a:p>
        </p:txBody>
      </p:sp>
    </p:spTree>
    <p:extLst>
      <p:ext uri="{BB962C8B-B14F-4D97-AF65-F5344CB8AC3E}">
        <p14:creationId xmlns:p14="http://schemas.microsoft.com/office/powerpoint/2010/main" val="227696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ABI-L1b-PLPT-013</a:t>
            </a:r>
            <a:r>
              <a:rPr lang="en-US" sz="3600" dirty="0"/>
              <a:t/>
            </a:r>
            <a:br>
              <a:rPr lang="en-US" sz="3600" dirty="0"/>
            </a:br>
            <a:r>
              <a:rPr lang="en-US" sz="3600" dirty="0" smtClean="0">
                <a:solidFill>
                  <a:schemeClr val="tx1"/>
                </a:solidFill>
              </a:rPr>
              <a:t>VNIR Validation DCC</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0407" y="3662553"/>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1379" y="32385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34</a:t>
            </a:fld>
            <a:endParaRPr lang="en-US" dirty="0"/>
          </a:p>
        </p:txBody>
      </p:sp>
      <p:graphicFrame>
        <p:nvGraphicFramePr>
          <p:cNvPr id="22" name="Table 21"/>
          <p:cNvGraphicFramePr>
            <a:graphicFrameLocks noGrp="1"/>
          </p:cNvGraphicFramePr>
          <p:nvPr>
            <p:extLst/>
          </p:nvPr>
        </p:nvGraphicFramePr>
        <p:xfrm>
          <a:off x="6730157" y="6439376"/>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9" name="Rectangle 18"/>
          <p:cNvSpPr/>
          <p:nvPr/>
        </p:nvSpPr>
        <p:spPr>
          <a:xfrm>
            <a:off x="244424" y="3393367"/>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1" name="Rectangle 20"/>
          <p:cNvSpPr/>
          <p:nvPr/>
        </p:nvSpPr>
        <p:spPr>
          <a:xfrm>
            <a:off x="220313" y="1295400"/>
            <a:ext cx="4306757" cy="1785104"/>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a:t>Validate the radiance accuracy of ABI’s six VNIR bands, using the VIIRS data and the GSICS algorithm.</a:t>
            </a:r>
          </a:p>
          <a:p>
            <a:pPr algn="just"/>
            <a:r>
              <a:rPr lang="en-US" sz="1400" dirty="0"/>
              <a:t>Monitor ABI radiometric calibration stability using DCC </a:t>
            </a:r>
            <a:r>
              <a:rPr lang="en-US" sz="1400" dirty="0" smtClean="0"/>
              <a:t>reflectance.</a:t>
            </a:r>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MRD737</a:t>
            </a:r>
            <a:r>
              <a:rPr lang="en-US" sz="1400" dirty="0"/>
              <a:t>, MRD2120</a:t>
            </a:r>
            <a:r>
              <a:rPr lang="en-US" sz="1400" dirty="0" smtClean="0"/>
              <a:t>, </a:t>
            </a:r>
            <a:r>
              <a:rPr lang="en-US" sz="1400" dirty="0"/>
              <a:t>MRD</a:t>
            </a:r>
            <a:r>
              <a:rPr lang="en-US" sz="1400" dirty="0" smtClean="0"/>
              <a:t>2130</a:t>
            </a:r>
            <a:endParaRPr lang="en-US" sz="1400" dirty="0"/>
          </a:p>
        </p:txBody>
      </p:sp>
      <p:sp>
        <p:nvSpPr>
          <p:cNvPr id="23" name="Rectangle 22"/>
          <p:cNvSpPr/>
          <p:nvPr/>
        </p:nvSpPr>
        <p:spPr>
          <a:xfrm>
            <a:off x="4640060" y="1154515"/>
            <a:ext cx="4342419" cy="1923604"/>
          </a:xfrm>
          <a:prstGeom prst="rect">
            <a:avLst/>
          </a:prstGeom>
          <a:ln w="12700" cmpd="sng">
            <a:noFill/>
          </a:ln>
        </p:spPr>
        <p:txBody>
          <a:bodyPr wrap="square">
            <a:spAutoFit/>
          </a:bodyPr>
          <a:lstStyle/>
          <a:p>
            <a:pPr algn="ctr"/>
            <a:r>
              <a:rPr lang="en-US" sz="2000" b="1" i="1" dirty="0" smtClean="0"/>
              <a:t>Methodology</a:t>
            </a:r>
          </a:p>
          <a:p>
            <a:pPr algn="just"/>
            <a:r>
              <a:rPr lang="en-US" sz="1100" dirty="0"/>
              <a:t>The DCC pixels are described as followings:</a:t>
            </a:r>
          </a:p>
          <a:p>
            <a:pPr marL="171450" indent="-171450" algn="just">
              <a:buFont typeface="Arial" panose="020B0604020202020204" pitchFamily="34" charset="0"/>
              <a:buChar char="•"/>
            </a:pPr>
            <a:r>
              <a:rPr lang="en-US" sz="1100" dirty="0"/>
              <a:t>20°S &lt; latitude &lt; 20°N and </a:t>
            </a:r>
            <a:r>
              <a:rPr lang="en-US" sz="1100" dirty="0" smtClean="0"/>
              <a:t>167°W</a:t>
            </a:r>
            <a:r>
              <a:rPr lang="en-US" sz="1100" dirty="0"/>
              <a:t>&lt; longitude &lt; </a:t>
            </a:r>
            <a:r>
              <a:rPr lang="en-US" sz="1100" dirty="0" smtClean="0"/>
              <a:t>107°W</a:t>
            </a:r>
            <a:endParaRPr lang="en-US" sz="1100" dirty="0"/>
          </a:p>
          <a:p>
            <a:pPr marL="171450" indent="-171450" algn="just">
              <a:buFont typeface="Arial" panose="020B0604020202020204" pitchFamily="34" charset="0"/>
              <a:buChar char="•"/>
            </a:pPr>
            <a:r>
              <a:rPr lang="en-US" sz="1100" dirty="0"/>
              <a:t>Brightness temperature at Band 14 (11µm) &lt; 205 K</a:t>
            </a:r>
          </a:p>
          <a:p>
            <a:pPr marL="171450" indent="-171450" algn="just">
              <a:buFont typeface="Arial" panose="020B0604020202020204" pitchFamily="34" charset="0"/>
              <a:buChar char="•"/>
            </a:pPr>
            <a:r>
              <a:rPr lang="en-US" sz="1100" dirty="0"/>
              <a:t>Standard deviation at Band 14 (11µm) &lt; 1 K</a:t>
            </a:r>
          </a:p>
          <a:p>
            <a:pPr marL="171450" indent="-171450" algn="just">
              <a:buFont typeface="Arial" panose="020B0604020202020204" pitchFamily="34" charset="0"/>
              <a:buChar char="•"/>
            </a:pPr>
            <a:r>
              <a:rPr lang="en-US" sz="1100" dirty="0"/>
              <a:t>Solar zenith angle &lt; 40° and viewing zenith angle &lt; 40 °</a:t>
            </a:r>
          </a:p>
          <a:p>
            <a:pPr marL="171450" indent="-171450" algn="just">
              <a:buFont typeface="Arial" panose="020B0604020202020204" pitchFamily="34" charset="0"/>
              <a:buChar char="•"/>
            </a:pPr>
            <a:r>
              <a:rPr lang="en-US" sz="1100" dirty="0"/>
              <a:t>Reflectance standard deviation at Band 2 (0.64µm) &lt; 0.03</a:t>
            </a:r>
          </a:p>
          <a:p>
            <a:pPr marL="171450" indent="-171450" algn="just">
              <a:buFont typeface="Arial" panose="020B0604020202020204" pitchFamily="34" charset="0"/>
              <a:buChar char="•"/>
            </a:pPr>
            <a:r>
              <a:rPr lang="en-US" sz="1100" dirty="0"/>
              <a:t>Avoid sun glint area &amp; data quality flag ≤ 1 for ABI data</a:t>
            </a:r>
          </a:p>
          <a:p>
            <a:pPr marL="171450" indent="-171450" algn="just">
              <a:buFont typeface="Arial" panose="020B0604020202020204" pitchFamily="34" charset="0"/>
              <a:buChar char="•"/>
            </a:pPr>
            <a:r>
              <a:rPr lang="en-US" sz="1100" dirty="0"/>
              <a:t>Apply Spectral Band Adjustment Factor (SBAF) derived from SCIAMACHY </a:t>
            </a:r>
            <a:r>
              <a:rPr lang="en-US" sz="1100" dirty="0" smtClean="0"/>
              <a:t>and apply </a:t>
            </a:r>
            <a:r>
              <a:rPr lang="en-US" sz="1100" dirty="0"/>
              <a:t>Angular Distribution Model (ADM) </a:t>
            </a:r>
            <a:r>
              <a:rPr lang="en-US" sz="1100" dirty="0" smtClean="0"/>
              <a:t>adjustment.</a:t>
            </a:r>
            <a:endParaRPr lang="en-US" sz="1100" dirty="0"/>
          </a:p>
        </p:txBody>
      </p:sp>
      <p:sp>
        <p:nvSpPr>
          <p:cNvPr id="25" name="Rectangle 24"/>
          <p:cNvSpPr/>
          <p:nvPr/>
        </p:nvSpPr>
        <p:spPr>
          <a:xfrm>
            <a:off x="4566960" y="3227096"/>
            <a:ext cx="4509536" cy="2431435"/>
          </a:xfrm>
          <a:prstGeom prst="rect">
            <a:avLst/>
          </a:prstGeom>
          <a:ln w="12700" cmpd="sng">
            <a:noFill/>
          </a:ln>
        </p:spPr>
        <p:txBody>
          <a:bodyPr wrap="square">
            <a:spAutoFit/>
          </a:bodyPr>
          <a:lstStyle/>
          <a:p>
            <a:pPr algn="ctr"/>
            <a:r>
              <a:rPr lang="en-US" sz="2000" b="1" i="1" dirty="0" smtClean="0"/>
              <a:t>Conclusion</a:t>
            </a:r>
            <a:endParaRPr lang="en-US" sz="2000" dirty="0"/>
          </a:p>
          <a:p>
            <a:pPr marL="285750" indent="-285750" algn="just">
              <a:buFont typeface="Arial" panose="020B0604020202020204" pitchFamily="34" charset="0"/>
              <a:buChar char="•"/>
            </a:pPr>
            <a:r>
              <a:rPr lang="en-US" sz="1200" dirty="0" smtClean="0"/>
              <a:t>DCCs reflectance from G17 ABI shows a stable and consistent pattern during long-term period.</a:t>
            </a:r>
          </a:p>
          <a:p>
            <a:pPr marL="285750" indent="-285750" algn="just">
              <a:buFont typeface="Arial" panose="020B0604020202020204" pitchFamily="34" charset="0"/>
              <a:buChar char="•"/>
            </a:pPr>
            <a:r>
              <a:rPr lang="en-US" sz="1200" dirty="0" smtClean="0"/>
              <a:t>The G17 ABI Band 2 positive bias correction is implemented into the ground system at 15:40 UTC on April 27, 2019 to reduce the radiance by 6.9% and a new algorithm for the Bands 4-6 is also applied to operational products to modify gain changes. We can clearly see the reduced positive bias in Band 2. </a:t>
            </a:r>
          </a:p>
          <a:p>
            <a:pPr marL="285750" indent="-285750" algn="just">
              <a:buFont typeface="Arial" panose="020B0604020202020204" pitchFamily="34" charset="0"/>
              <a:buChar char="•"/>
            </a:pPr>
            <a:r>
              <a:rPr lang="en-US" sz="1200" dirty="0" smtClean="0"/>
              <a:t>Compared with VIIRS/SNPP DCC results, G17ABI Bands 1-3 are slightly brighter (up to 4 %) than VIIRS bands and Bands 4-6 are comparable with VIIRS bands. DCCs are collected independently so the matched DCC results are </a:t>
            </a:r>
            <a:r>
              <a:rPr lang="en-US" sz="1200" smtClean="0"/>
              <a:t>provided separately.</a:t>
            </a:r>
            <a:endParaRPr lang="en-US" sz="1100" dirty="0" smtClean="0"/>
          </a:p>
        </p:txBody>
      </p:sp>
      <p:sp>
        <p:nvSpPr>
          <p:cNvPr id="4" name="TextBox 3"/>
          <p:cNvSpPr txBox="1"/>
          <p:nvPr/>
        </p:nvSpPr>
        <p:spPr>
          <a:xfrm>
            <a:off x="244424" y="3647301"/>
            <a:ext cx="3611438" cy="276999"/>
          </a:xfrm>
          <a:prstGeom prst="rect">
            <a:avLst/>
          </a:prstGeom>
          <a:noFill/>
        </p:spPr>
        <p:txBody>
          <a:bodyPr wrap="none" rtlCol="0">
            <a:spAutoFit/>
          </a:bodyPr>
          <a:lstStyle/>
          <a:p>
            <a:r>
              <a:rPr lang="en-US" sz="1200" dirty="0"/>
              <a:t>Time series of </a:t>
            </a:r>
            <a:r>
              <a:rPr lang="en-US" sz="1200" dirty="0" smtClean="0"/>
              <a:t>G17ABI </a:t>
            </a:r>
            <a:r>
              <a:rPr lang="en-US" sz="1200" dirty="0"/>
              <a:t>DCC reflectance for VNIR bands</a:t>
            </a:r>
          </a:p>
        </p:txBody>
      </p:sp>
      <p:pic>
        <p:nvPicPr>
          <p:cNvPr id="8" name="Picture 7"/>
          <p:cNvPicPr>
            <a:picLocks noChangeAspect="1"/>
          </p:cNvPicPr>
          <p:nvPr/>
        </p:nvPicPr>
        <p:blipFill rotWithShape="1">
          <a:blip r:embed="rId3"/>
          <a:srcRect l="31458" t="26923" r="31042" b="19615"/>
          <a:stretch/>
        </p:blipFill>
        <p:spPr>
          <a:xfrm>
            <a:off x="429273" y="3897959"/>
            <a:ext cx="3783808" cy="2921941"/>
          </a:xfrm>
          <a:prstGeom prst="rect">
            <a:avLst/>
          </a:prstGeom>
        </p:spPr>
      </p:pic>
    </p:spTree>
    <p:extLst>
      <p:ext uri="{BB962C8B-B14F-4D97-AF65-F5344CB8AC3E}">
        <p14:creationId xmlns:p14="http://schemas.microsoft.com/office/powerpoint/2010/main" val="1833658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ABI-L1b-PLPT-017</a:t>
            </a:r>
            <a:r>
              <a:rPr lang="en-US" sz="3600" dirty="0"/>
              <a:t/>
            </a:r>
            <a:br>
              <a:rPr lang="en-US" sz="3600" dirty="0"/>
            </a:br>
            <a:r>
              <a:rPr lang="en-US" sz="3600" dirty="0" smtClean="0">
                <a:solidFill>
                  <a:schemeClr val="tx1"/>
                </a:solidFill>
              </a:rPr>
              <a:t>Lunar NSS: VNIR Bands</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117728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2215991"/>
          </a:xfrm>
          <a:prstGeom prst="rect">
            <a:avLst/>
          </a:prstGeom>
          <a:ln w="12700" cmpd="sng">
            <a:noFill/>
          </a:ln>
        </p:spPr>
        <p:txBody>
          <a:bodyPr wrap="square">
            <a:spAutoFit/>
          </a:bodyPr>
          <a:lstStyle/>
          <a:p>
            <a:pPr algn="ctr"/>
            <a:r>
              <a:rPr lang="en-US" sz="2000" b="1" i="1" dirty="0" smtClean="0"/>
              <a:t>Objective</a:t>
            </a:r>
          </a:p>
          <a:p>
            <a:pPr lvl="0">
              <a:defRPr/>
            </a:pPr>
            <a:r>
              <a:rPr lang="en-US" sz="1400" dirty="0" smtClean="0">
                <a:solidFill>
                  <a:prstClr val="black"/>
                </a:solidFill>
              </a:rPr>
              <a:t>Examine the detector response variation for each VNIR focal plane array using the north-south </a:t>
            </a:r>
            <a:r>
              <a:rPr lang="en-US" sz="1400" dirty="0">
                <a:solidFill>
                  <a:prstClr val="black"/>
                </a:solidFill>
              </a:rPr>
              <a:t>scan (NSS) of the </a:t>
            </a:r>
            <a:r>
              <a:rPr lang="en-US" sz="1400" dirty="0" smtClean="0">
                <a:solidFill>
                  <a:prstClr val="black"/>
                </a:solidFill>
              </a:rPr>
              <a:t>illuminated Moon</a:t>
            </a:r>
            <a:r>
              <a:rPr lang="en-US" sz="1400" dirty="0">
                <a:solidFill>
                  <a:prstClr val="black"/>
                </a:solidFill>
              </a:rPr>
              <a:t>.</a:t>
            </a:r>
          </a:p>
          <a:p>
            <a:pPr lvl="0">
              <a:defRPr/>
            </a:pPr>
            <a:endParaRPr lang="en-US" sz="1400" dirty="0">
              <a:solidFill>
                <a:prstClr val="black"/>
              </a:solidFill>
            </a:endParaRPr>
          </a:p>
          <a:p>
            <a:pPr lvl="0" algn="ctr">
              <a:defRPr/>
            </a:pPr>
            <a:r>
              <a:rPr lang="en-US" sz="2000" b="1" i="1" dirty="0">
                <a:solidFill>
                  <a:prstClr val="black"/>
                </a:solidFill>
              </a:rPr>
              <a:t>Related Requirements</a:t>
            </a:r>
          </a:p>
          <a:p>
            <a:pPr marL="169863" lvl="0" indent="-169863">
              <a:buFont typeface="Arial" panose="020B0604020202020204" pitchFamily="34" charset="0"/>
              <a:buChar char="•"/>
              <a:defRPr/>
            </a:pPr>
            <a:r>
              <a:rPr lang="en-US" sz="1400" dirty="0">
                <a:solidFill>
                  <a:prstClr val="black"/>
                </a:solidFill>
              </a:rPr>
              <a:t>MRD519: detector-to-detector radiance with relative accuracy in each band </a:t>
            </a:r>
            <a:r>
              <a:rPr lang="en-US" sz="1400" dirty="0" smtClean="0">
                <a:solidFill>
                  <a:prstClr val="black"/>
                </a:solidFill>
              </a:rPr>
              <a:t>within 1-sigma noise</a:t>
            </a:r>
          </a:p>
          <a:p>
            <a:pPr marL="169863" lvl="0" indent="-169863">
              <a:buFont typeface="Arial" panose="020B0604020202020204" pitchFamily="34" charset="0"/>
              <a:buChar char="•"/>
              <a:defRPr/>
            </a:pPr>
            <a:r>
              <a:rPr lang="en-US" sz="1400" dirty="0" smtClean="0">
                <a:solidFill>
                  <a:prstClr val="black"/>
                </a:solidFill>
              </a:rPr>
              <a:t>1-sigma for VNIR bands is ~0.3% albedo (SNR=300:1)</a:t>
            </a:r>
            <a:endParaRPr lang="en-US" sz="14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35</a:t>
            </a:fld>
            <a:endParaRPr lang="en-US" dirty="0"/>
          </a:p>
        </p:txBody>
      </p:sp>
      <p:graphicFrame>
        <p:nvGraphicFramePr>
          <p:cNvPr id="22" name="Table 21"/>
          <p:cNvGraphicFramePr>
            <a:graphicFrameLocks noGrp="1"/>
          </p:cNvGraphicFramePr>
          <p:nvPr>
            <p:extLst/>
          </p:nvPr>
        </p:nvGraphicFramePr>
        <p:xfrm>
          <a:off x="7468066" y="6404547"/>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2616101"/>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350" dirty="0" smtClean="0"/>
              <a:t>Detector-to-detector response in general varies gradually within the focal plane array</a:t>
            </a:r>
          </a:p>
          <a:p>
            <a:pPr marL="742950" lvl="1" indent="-285750" algn="just">
              <a:buFont typeface="Courier New" panose="02070309020205020404" pitchFamily="49" charset="0"/>
              <a:buChar char="o"/>
            </a:pPr>
            <a:r>
              <a:rPr lang="en-US" sz="1200" dirty="0" smtClean="0"/>
              <a:t>few detectors may marginally meet the requirement</a:t>
            </a:r>
          </a:p>
          <a:p>
            <a:pPr marL="285750" indent="-285750" algn="just">
              <a:buFont typeface="Arial" panose="020B0604020202020204" pitchFamily="34" charset="0"/>
              <a:buChar char="•"/>
            </a:pPr>
            <a:r>
              <a:rPr lang="en-US" sz="1350" dirty="0" err="1" smtClean="0"/>
              <a:t>RevG</a:t>
            </a:r>
            <a:r>
              <a:rPr lang="en-US" sz="1350" dirty="0" smtClean="0"/>
              <a:t> algorithm improves the detector response uniformity at B04-B06</a:t>
            </a:r>
          </a:p>
          <a:p>
            <a:pPr marL="285750" indent="-285750" algn="just">
              <a:buFont typeface="Arial" panose="020B0604020202020204" pitchFamily="34" charset="0"/>
              <a:buChar char="•"/>
            </a:pPr>
            <a:r>
              <a:rPr lang="en-US" sz="1350" dirty="0" smtClean="0"/>
              <a:t>Variation patterns within the FPA can be observed at some VNIR bands</a:t>
            </a:r>
          </a:p>
          <a:p>
            <a:pPr marL="742950" lvl="1" indent="-285750" algn="just">
              <a:buFont typeface="Courier New" panose="02070309020205020404" pitchFamily="49" charset="0"/>
              <a:buChar char="o"/>
            </a:pPr>
            <a:r>
              <a:rPr lang="en-US" sz="1200" dirty="0" smtClean="0"/>
              <a:t>May be larger than 1.% at B02</a:t>
            </a:r>
          </a:p>
          <a:p>
            <a:pPr marL="285750" indent="-285750" algn="just">
              <a:buFont typeface="Arial" panose="020B0604020202020204" pitchFamily="34" charset="0"/>
              <a:buChar char="•"/>
            </a:pPr>
            <a:r>
              <a:rPr lang="en-US" sz="1350" dirty="0" smtClean="0"/>
              <a:t>Comparable </a:t>
            </a:r>
            <a:r>
              <a:rPr lang="en-US" sz="1350" dirty="0" err="1" smtClean="0"/>
              <a:t>stanadard</a:t>
            </a:r>
            <a:r>
              <a:rPr lang="en-US" sz="1350" dirty="0" smtClean="0"/>
              <a:t> variation with G16, except for B04</a:t>
            </a:r>
          </a:p>
          <a:p>
            <a:pPr marL="742950" lvl="1" indent="-285750" algn="just">
              <a:buFont typeface="Courier New" panose="02070309020205020404" pitchFamily="49" charset="0"/>
              <a:buChar char="o"/>
            </a:pPr>
            <a:r>
              <a:rPr lang="en-US" sz="1200" dirty="0" smtClean="0"/>
              <a:t> G17 B04 images may be noisier than G16 B04</a:t>
            </a:r>
            <a:endParaRPr lang="en-US" sz="12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pic>
        <p:nvPicPr>
          <p:cNvPr id="15" name="Picture 1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4044" y="1845149"/>
            <a:ext cx="1264260" cy="1075754"/>
          </a:xfrm>
          <a:prstGeom prst="rect">
            <a:avLst/>
          </a:prstGeom>
          <a:noFill/>
          <a:ln>
            <a:noFill/>
          </a:ln>
        </p:spPr>
      </p:pic>
      <p:sp>
        <p:nvSpPr>
          <p:cNvPr id="21" name="TextBox 20"/>
          <p:cNvSpPr txBox="1"/>
          <p:nvPr/>
        </p:nvSpPr>
        <p:spPr>
          <a:xfrm>
            <a:off x="4988502" y="2860467"/>
            <a:ext cx="37389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Calibri"/>
                <a:ea typeface="+mn-ea"/>
                <a:cs typeface="+mn-cs"/>
              </a:rPr>
              <a:t>ABI scans across the moon with north-south scan mode </a:t>
            </a: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1063669"/>
            <a:ext cx="942059" cy="847853"/>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9415" y="2103459"/>
            <a:ext cx="2114919" cy="659975"/>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7960" y="4080888"/>
            <a:ext cx="2003059" cy="2628459"/>
          </a:xfrm>
          <a:prstGeom prst="rect">
            <a:avLst/>
          </a:prstGeom>
        </p:spPr>
      </p:pic>
    </p:spTree>
    <p:extLst>
      <p:ext uri="{BB962C8B-B14F-4D97-AF65-F5344CB8AC3E}">
        <p14:creationId xmlns:p14="http://schemas.microsoft.com/office/powerpoint/2010/main" val="16295990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ABI-L1b-PLPT-018</a:t>
            </a:r>
            <a:r>
              <a:rPr lang="en-US" sz="3600" dirty="0"/>
              <a:t/>
            </a:r>
            <a:br>
              <a:rPr lang="en-US" sz="3600" dirty="0"/>
            </a:br>
            <a:r>
              <a:rPr lang="en-US" sz="3600" dirty="0" smtClean="0">
                <a:solidFill>
                  <a:schemeClr val="tx1"/>
                </a:solidFill>
              </a:rPr>
              <a:t>IR Detector Uniformity</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801099" cy="114650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2154436"/>
          </a:xfrm>
          <a:prstGeom prst="rect">
            <a:avLst/>
          </a:prstGeom>
          <a:ln w="12700" cmpd="sng">
            <a:noFill/>
          </a:ln>
        </p:spPr>
        <p:txBody>
          <a:bodyPr wrap="square">
            <a:spAutoFit/>
          </a:bodyPr>
          <a:lstStyle/>
          <a:p>
            <a:pPr algn="ctr"/>
            <a:r>
              <a:rPr lang="en-US" sz="2000" b="1" i="1" dirty="0" smtClean="0"/>
              <a:t>Objective</a:t>
            </a:r>
          </a:p>
          <a:p>
            <a:pPr algn="just"/>
            <a:r>
              <a:rPr lang="en-US" sz="1400" dirty="0"/>
              <a:t>Verify </a:t>
            </a:r>
            <a:r>
              <a:rPr lang="en-US" sz="1400" dirty="0" smtClean="0"/>
              <a:t>detector-to-detector relative calibration variation</a:t>
            </a:r>
            <a:endParaRPr lang="en-US" sz="1400" dirty="0"/>
          </a:p>
          <a:p>
            <a:pPr algn="just"/>
            <a:endParaRPr lang="en-US" sz="1200" dirty="0"/>
          </a:p>
          <a:p>
            <a:pPr algn="ctr"/>
            <a:r>
              <a:rPr lang="en-US" b="1" i="1" dirty="0"/>
              <a:t>Related Requirements</a:t>
            </a:r>
          </a:p>
          <a:p>
            <a:pPr marL="169863" lvl="0" indent="-169863">
              <a:buFont typeface="Arial" panose="020B0604020202020204" pitchFamily="34" charset="0"/>
              <a:buChar char="•"/>
            </a:pPr>
            <a:r>
              <a:rPr lang="en-US" sz="1400" dirty="0"/>
              <a:t>MRD </a:t>
            </a:r>
            <a:r>
              <a:rPr lang="en-US" sz="1400" dirty="0" smtClean="0"/>
              <a:t>519: The GOES-R space segment shall produce radiance product observations with relative accuracy in each band within 1-sigma of the noise of the same band for the following categories of relative error: Detector-to-Detector</a:t>
            </a:r>
            <a:endParaRPr lang="en-US" sz="14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36</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8" y="3755433"/>
            <a:ext cx="4371171" cy="2554545"/>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a:t>Image radiance noise increases with the focal plane module (FPM) temperature and jumps at the gain-set switch time</a:t>
            </a:r>
          </a:p>
          <a:p>
            <a:pPr marL="285750" indent="-285750" algn="just">
              <a:buFont typeface="Arial" panose="020B0604020202020204" pitchFamily="34" charset="0"/>
              <a:buChar char="•"/>
            </a:pPr>
            <a:r>
              <a:rPr lang="en-US" sz="1400" dirty="0"/>
              <a:t>Some “out-of-family” detectors beyond the requirement can be observed at some IR bands in the </a:t>
            </a:r>
            <a:r>
              <a:rPr lang="en-US" sz="1400" dirty="0" err="1"/>
              <a:t>gainset</a:t>
            </a:r>
            <a:r>
              <a:rPr lang="en-US" sz="1400" dirty="0"/>
              <a:t> I period and the number of these detector may increase in the </a:t>
            </a:r>
            <a:r>
              <a:rPr lang="en-US" sz="1400" dirty="0" err="1"/>
              <a:t>gainset</a:t>
            </a:r>
            <a:r>
              <a:rPr lang="en-US" sz="1400" dirty="0"/>
              <a:t> III time at some IR bands </a:t>
            </a:r>
          </a:p>
          <a:p>
            <a:pPr marL="285750" indent="-285750" algn="just">
              <a:buFont typeface="Arial" panose="020B0604020202020204" pitchFamily="34" charset="0"/>
              <a:buChar char="•"/>
            </a:pPr>
            <a:r>
              <a:rPr lang="en-US" sz="1400" dirty="0"/>
              <a:t>FPM temperature dependent detector-to-detector response variation can be observed at B11-B16.</a:t>
            </a:r>
          </a:p>
          <a:p>
            <a:pPr marL="742950" lvl="1" indent="-285750" algn="just">
              <a:buFont typeface="Arial" panose="020B0604020202020204" pitchFamily="34" charset="0"/>
              <a:buChar char="•"/>
            </a:pPr>
            <a:r>
              <a:rPr lang="en-US" sz="1400" dirty="0"/>
              <a:t>Need further study</a:t>
            </a: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830997"/>
          </a:xfrm>
          <a:prstGeom prst="rect">
            <a:avLst/>
          </a:prstGeom>
          <a:ln w="12700" cmpd="sng">
            <a:noFill/>
          </a:ln>
        </p:spPr>
        <p:txBody>
          <a:bodyPr wrap="square">
            <a:spAutoFit/>
          </a:bodyPr>
          <a:lstStyle/>
          <a:p>
            <a:pPr algn="ctr"/>
            <a:r>
              <a:rPr lang="en-US" sz="2000" b="1" i="1" dirty="0" smtClean="0"/>
              <a:t>Method</a:t>
            </a:r>
          </a:p>
          <a:p>
            <a:pPr marL="285750" indent="-285750" algn="just">
              <a:buFont typeface="Arial" panose="020B0604020202020204" pitchFamily="34" charset="0"/>
              <a:buChar char="•"/>
            </a:pPr>
            <a:r>
              <a:rPr lang="en-US" sz="1400" dirty="0" smtClean="0"/>
              <a:t>Subset calibrated space data at the ends of full-disk scans as the uniform reference</a:t>
            </a:r>
            <a:endParaRPr lang="en-US" sz="1400" dirty="0"/>
          </a:p>
        </p:txBody>
      </p:sp>
      <p:pic>
        <p:nvPicPr>
          <p:cNvPr id="21" name="Picture 20"/>
          <p:cNvPicPr>
            <a:picLocks noChangeAspect="1"/>
          </p:cNvPicPr>
          <p:nvPr/>
        </p:nvPicPr>
        <p:blipFill>
          <a:blip r:embed="rId3"/>
          <a:stretch>
            <a:fillRect/>
          </a:stretch>
        </p:blipFill>
        <p:spPr>
          <a:xfrm>
            <a:off x="18515" y="4374773"/>
            <a:ext cx="2292243" cy="977313"/>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00374" y="5395621"/>
            <a:ext cx="2543743" cy="1453568"/>
          </a:xfrm>
          <a:prstGeom prst="rect">
            <a:avLst/>
          </a:prstGeom>
        </p:spPr>
      </p:pic>
      <p:sp>
        <p:nvSpPr>
          <p:cNvPr id="8" name="TextBox 7"/>
          <p:cNvSpPr txBox="1"/>
          <p:nvPr/>
        </p:nvSpPr>
        <p:spPr>
          <a:xfrm>
            <a:off x="218317" y="5395621"/>
            <a:ext cx="1762883" cy="553998"/>
          </a:xfrm>
          <a:prstGeom prst="rect">
            <a:avLst/>
          </a:prstGeom>
          <a:noFill/>
        </p:spPr>
        <p:txBody>
          <a:bodyPr wrap="square" rtlCol="0">
            <a:spAutoFit/>
          </a:bodyPr>
          <a:lstStyle/>
          <a:p>
            <a:r>
              <a:rPr lang="en-US" sz="1000" dirty="0" smtClean="0"/>
              <a:t>Example of detector-to-detector variation in the gain-set I period:  B13</a:t>
            </a:r>
            <a:endParaRPr lang="en-US" sz="1000" dirty="0"/>
          </a:p>
        </p:txBody>
      </p:sp>
      <p:pic>
        <p:nvPicPr>
          <p:cNvPr id="28"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09900" y="3805904"/>
            <a:ext cx="1257300" cy="1397000"/>
          </a:xfrm>
          <a:prstGeom prst="rect">
            <a:avLst/>
          </a:prstGeom>
        </p:spPr>
      </p:pic>
      <p:sp>
        <p:nvSpPr>
          <p:cNvPr id="31" name="TextBox 30"/>
          <p:cNvSpPr txBox="1"/>
          <p:nvPr/>
        </p:nvSpPr>
        <p:spPr>
          <a:xfrm>
            <a:off x="2218652" y="5224671"/>
            <a:ext cx="2497976" cy="246221"/>
          </a:xfrm>
          <a:prstGeom prst="rect">
            <a:avLst/>
          </a:prstGeom>
          <a:noFill/>
        </p:spPr>
        <p:txBody>
          <a:bodyPr wrap="square" rtlCol="0">
            <a:spAutoFit/>
          </a:bodyPr>
          <a:lstStyle/>
          <a:p>
            <a:r>
              <a:rPr lang="en-US" sz="1000" dirty="0" smtClean="0"/>
              <a:t>Image diurnal striping performance:  B13</a:t>
            </a:r>
            <a:endParaRPr lang="en-US" sz="1000" dirty="0"/>
          </a:p>
        </p:txBody>
      </p:sp>
      <p:pic>
        <p:nvPicPr>
          <p:cNvPr id="32" name="Content Placeholder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628" y="1920608"/>
            <a:ext cx="4283284" cy="368699"/>
          </a:xfrm>
          <a:prstGeom prst="rect">
            <a:avLst/>
          </a:prstGeom>
        </p:spPr>
      </p:pic>
      <p:sp>
        <p:nvSpPr>
          <p:cNvPr id="34" name="Rectangle 33"/>
          <p:cNvSpPr/>
          <p:nvPr/>
        </p:nvSpPr>
        <p:spPr>
          <a:xfrm>
            <a:off x="4704186" y="1828800"/>
            <a:ext cx="273177" cy="543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724900" y="1828800"/>
            <a:ext cx="273177" cy="5431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70925" y="2403607"/>
            <a:ext cx="4327152" cy="1354217"/>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t>Image noise is </a:t>
            </a:r>
          </a:p>
          <a:p>
            <a:pPr marL="171450" indent="-171450">
              <a:buFont typeface="Arial" panose="020B0604020202020204" pitchFamily="34" charset="0"/>
              <a:buChar char="•"/>
            </a:pPr>
            <a:r>
              <a:rPr lang="en-US" sz="1400" dirty="0" err="1" smtClean="0"/>
              <a:t>Det</a:t>
            </a:r>
            <a:r>
              <a:rPr lang="en-US" sz="1400" dirty="0" smtClean="0"/>
              <a:t>-to-</a:t>
            </a:r>
            <a:r>
              <a:rPr lang="en-US" sz="1400" dirty="0" err="1" smtClean="0"/>
              <a:t>det</a:t>
            </a:r>
            <a:r>
              <a:rPr lang="en-US" sz="1400" dirty="0" smtClean="0"/>
              <a:t> response variation is characterized with the normalized </a:t>
            </a:r>
            <a:r>
              <a:rPr lang="en-US" sz="1400" dirty="0" err="1" smtClean="0"/>
              <a:t>det</a:t>
            </a:r>
            <a:r>
              <a:rPr lang="en-US" sz="1400" dirty="0" smtClean="0"/>
              <a:t>-to-</a:t>
            </a:r>
            <a:r>
              <a:rPr lang="en-US" sz="1400" dirty="0" err="1" smtClean="0"/>
              <a:t>det</a:t>
            </a:r>
            <a:r>
              <a:rPr lang="en-US" sz="1400" dirty="0" smtClean="0"/>
              <a:t> radiance variation</a:t>
            </a:r>
          </a:p>
          <a:p>
            <a:pPr marL="171450" indent="-171450">
              <a:buFont typeface="Arial" panose="020B0604020202020204" pitchFamily="34" charset="0"/>
              <a:buChar char="•"/>
            </a:pPr>
            <a:r>
              <a:rPr lang="en-US" sz="1400" dirty="0" smtClean="0"/>
              <a:t>Image striping is described with the standard deviation of the normalized radiance</a:t>
            </a:r>
          </a:p>
          <a:p>
            <a:endParaRPr lang="en-US" sz="1200" dirty="0"/>
          </a:p>
        </p:txBody>
      </p:sp>
    </p:spTree>
    <p:extLst>
      <p:ext uri="{BB962C8B-B14F-4D97-AF65-F5344CB8AC3E}">
        <p14:creationId xmlns:p14="http://schemas.microsoft.com/office/powerpoint/2010/main" val="21445100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ABI-L1b-PLPT-019</a:t>
            </a:r>
            <a:r>
              <a:rPr lang="en-US" sz="3600" dirty="0"/>
              <a:t/>
            </a:r>
            <a:br>
              <a:rPr lang="en-US" sz="3600" dirty="0"/>
            </a:br>
            <a:r>
              <a:rPr lang="en-US" sz="3600" dirty="0">
                <a:solidFill>
                  <a:schemeClr val="tx1"/>
                </a:solidFill>
              </a:rPr>
              <a:t>VNIR Bands Initial Solar </a:t>
            </a:r>
            <a:r>
              <a:rPr lang="en-US" sz="3600" dirty="0" smtClean="0">
                <a:solidFill>
                  <a:schemeClr val="tx1"/>
                </a:solidFill>
              </a:rPr>
              <a:t>Calibration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37</a:t>
            </a:fld>
            <a:endParaRPr lang="en-US" dirty="0"/>
          </a:p>
        </p:txBody>
      </p:sp>
      <p:graphicFrame>
        <p:nvGraphicFramePr>
          <p:cNvPr id="22" name="Table 21"/>
          <p:cNvGraphicFramePr>
            <a:graphicFrameLocks noGrp="1"/>
          </p:cNvGraphicFramePr>
          <p:nvPr>
            <p:extLst/>
          </p:nvPr>
        </p:nvGraphicFramePr>
        <p:xfrm>
          <a:off x="6438900" y="63246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66700" y="1447800"/>
            <a:ext cx="4229100" cy="2123658"/>
          </a:xfrm>
          <a:prstGeom prst="rect">
            <a:avLst/>
          </a:prstGeom>
        </p:spPr>
        <p:txBody>
          <a:bodyPr wrap="square">
            <a:spAutoFit/>
          </a:bodyPr>
          <a:lstStyle/>
          <a:p>
            <a:pPr algn="just"/>
            <a:r>
              <a:rPr lang="en-US" sz="1200" dirty="0"/>
              <a:t>Establish the baseline of calibration based on Solar Calibration Target (SCT, also known as Solar Diffuser SD) for ABI visible and near infrared (VNIR) bands. </a:t>
            </a:r>
            <a:endParaRPr lang="en-US" sz="1200" dirty="0" smtClean="0"/>
          </a:p>
          <a:p>
            <a:pPr algn="just"/>
            <a:endParaRPr lang="en-US" sz="1200" dirty="0"/>
          </a:p>
          <a:p>
            <a:pPr algn="just"/>
            <a:r>
              <a:rPr lang="en-US" sz="1200" b="1" dirty="0"/>
              <a:t>Related Requirements for Provisional Maturity</a:t>
            </a:r>
          </a:p>
          <a:p>
            <a:pPr marL="285750" indent="-285750">
              <a:buFont typeface="Wingdings" panose="05000000000000000000" pitchFamily="2" charset="2"/>
              <a:buChar char="Ø"/>
            </a:pPr>
            <a:r>
              <a:rPr lang="en-US" sz="1200" dirty="0"/>
              <a:t>Derived calibration coefficients for ABI VNIR bands at the beginning of life (BOL).</a:t>
            </a:r>
          </a:p>
          <a:p>
            <a:pPr marL="285750" indent="-285750">
              <a:buFont typeface="Wingdings" panose="05000000000000000000" pitchFamily="2" charset="2"/>
              <a:buChar char="Ø"/>
            </a:pPr>
            <a:r>
              <a:rPr lang="en-US" sz="1200" dirty="0"/>
              <a:t>Estimate the uncertainty of the derivation.</a:t>
            </a:r>
          </a:p>
          <a:p>
            <a:pPr marL="285750" indent="-285750">
              <a:buFont typeface="Wingdings" panose="05000000000000000000" pitchFamily="2" charset="2"/>
              <a:buChar char="Ø"/>
            </a:pPr>
            <a:r>
              <a:rPr lang="en-US" sz="1200" dirty="0"/>
              <a:t>Compare with similar measurements and derivation pre-launch.</a:t>
            </a:r>
          </a:p>
          <a:p>
            <a:pPr marL="285750" indent="-285750">
              <a:buFont typeface="Wingdings" panose="05000000000000000000" pitchFamily="2" charset="2"/>
              <a:buChar char="Ø"/>
            </a:pPr>
            <a:r>
              <a:rPr lang="en-US" sz="1200" dirty="0"/>
              <a:t>Reconcile discrepancies and provide the supports</a:t>
            </a:r>
          </a:p>
        </p:txBody>
      </p:sp>
      <p:sp>
        <p:nvSpPr>
          <p:cNvPr id="21" name="Rectangle 20"/>
          <p:cNvSpPr/>
          <p:nvPr/>
        </p:nvSpPr>
        <p:spPr>
          <a:xfrm>
            <a:off x="4762500" y="1485900"/>
            <a:ext cx="3883287" cy="261610"/>
          </a:xfrm>
          <a:prstGeom prst="rect">
            <a:avLst/>
          </a:prstGeom>
          <a:ln w="12700" cmpd="sng">
            <a:noFill/>
          </a:ln>
        </p:spPr>
        <p:txBody>
          <a:bodyPr wrap="square">
            <a:spAutoFit/>
          </a:bodyPr>
          <a:lstStyle/>
          <a:p>
            <a:r>
              <a:rPr lang="en-US" sz="1100" dirty="0" smtClean="0"/>
              <a:t>Equation* to calculate VNIR band detector gain</a:t>
            </a:r>
            <a:endParaRPr lang="en-US" sz="1100" b="1" dirty="0"/>
          </a:p>
        </p:txBody>
      </p:sp>
      <mc:AlternateContent xmlns:mc="http://schemas.openxmlformats.org/markup-compatibility/2006" xmlns:a14="http://schemas.microsoft.com/office/drawing/2010/main">
        <mc:Choice Requires="a14">
          <p:sp>
            <p:nvSpPr>
              <p:cNvPr id="23" name="Rectangle 22"/>
              <p:cNvSpPr/>
              <p:nvPr/>
            </p:nvSpPr>
            <p:spPr>
              <a:xfrm>
                <a:off x="4762500" y="2286000"/>
                <a:ext cx="4076700" cy="1460593"/>
              </a:xfrm>
              <a:prstGeom prst="rect">
                <a:avLst/>
              </a:prstGeom>
              <a:ln w="12700" cmpd="sng">
                <a:noFill/>
              </a:ln>
            </p:spPr>
            <p:txBody>
              <a:bodyPr wrap="square">
                <a:spAutoFit/>
              </a:bodyPr>
              <a:lstStyle/>
              <a:p>
                <a:pPr algn="just"/>
                <a:r>
                  <a:rPr lang="en-US" sz="1100" dirty="0" smtClean="0"/>
                  <a:t>Where </a:t>
                </a:r>
                <a:r>
                  <a:rPr lang="en-US" sz="1100" i="1" dirty="0" smtClean="0"/>
                  <a:t>m</a:t>
                </a:r>
                <a:r>
                  <a:rPr lang="en-US" sz="1100" dirty="0" smtClean="0"/>
                  <a:t> is the VNIR band gain for each detector.  </a:t>
                </a:r>
                <a14:m>
                  <m:oMath xmlns:m="http://schemas.openxmlformats.org/officeDocument/2006/math">
                    <m:sSub>
                      <m:sSubPr>
                        <m:ctrlPr>
                          <a:rPr lang="en-US" sz="1100" i="1">
                            <a:latin typeface="Cambria Math" panose="02040503050406030204" pitchFamily="18" charset="0"/>
                          </a:rPr>
                        </m:ctrlPr>
                      </m:sSubPr>
                      <m:e>
                        <m:r>
                          <a:rPr lang="en-US" sz="1100" i="1">
                            <a:latin typeface="Cambria Math" panose="02040503050406030204" pitchFamily="18" charset="0"/>
                          </a:rPr>
                          <m:t>𝑓</m:t>
                        </m:r>
                      </m:e>
                      <m:sub>
                        <m:r>
                          <a:rPr lang="en-US" sz="1100" i="1">
                            <a:latin typeface="Cambria Math" panose="02040503050406030204" pitchFamily="18" charset="0"/>
                          </a:rPr>
                          <m:t>𝑖𝑛𝑡</m:t>
                        </m:r>
                        <m:r>
                          <a:rPr lang="en-US" sz="1100" i="1">
                            <a:latin typeface="Cambria Math" panose="02040503050406030204" pitchFamily="18" charset="0"/>
                          </a:rPr>
                          <m:t>,</m:t>
                        </m:r>
                        <m:r>
                          <a:rPr lang="en-US" sz="1100" i="1">
                            <a:latin typeface="Cambria Math" panose="02040503050406030204" pitchFamily="18" charset="0"/>
                          </a:rPr>
                          <m:t>𝑐h</m:t>
                        </m:r>
                      </m:sub>
                    </m:sSub>
                    <m:r>
                      <a:rPr lang="en-US" sz="1100" b="0" i="0" smtClean="0">
                        <a:latin typeface="Cambria Math" panose="02040503050406030204" pitchFamily="18" charset="0"/>
                      </a:rPr>
                      <m:t>, </m:t>
                    </m:r>
                  </m:oMath>
                </a14:m>
                <a:r>
                  <a:rPr lang="en-US" sz="1100" dirty="0" smtClean="0"/>
                  <a:t>as </a:t>
                </a:r>
                <a:r>
                  <a:rPr lang="en-US" sz="1100" dirty="0"/>
                  <a:t>Solar calibration Integration factor </a:t>
                </a:r>
                <a:r>
                  <a:rPr lang="en-US" sz="1100" dirty="0" smtClean="0"/>
                  <a:t>is 9</a:t>
                </a:r>
                <a:r>
                  <a:rPr lang="en-US" sz="1100" dirty="0"/>
                  <a:t>, </a:t>
                </a:r>
                <a14:m>
                  <m:oMath xmlns:m="http://schemas.openxmlformats.org/officeDocument/2006/math">
                    <m:sSubSup>
                      <m:sSubSupPr>
                        <m:ctrlPr>
                          <a:rPr lang="en-US" sz="1100" i="1">
                            <a:latin typeface="Cambria Math" panose="02040503050406030204" pitchFamily="18" charset="0"/>
                          </a:rPr>
                        </m:ctrlPr>
                      </m:sSubSupPr>
                      <m:e>
                        <m:r>
                          <a:rPr lang="en-US" sz="1100" i="1">
                            <a:latin typeface="Cambria Math" panose="02040503050406030204" pitchFamily="18" charset="0"/>
                          </a:rPr>
                          <m:t>𝐿</m:t>
                        </m:r>
                      </m:e>
                      <m:sub>
                        <m:r>
                          <a:rPr lang="en-US" sz="1100" i="1">
                            <a:latin typeface="Cambria Math" panose="02040503050406030204" pitchFamily="18" charset="0"/>
                          </a:rPr>
                          <m:t>𝑆𝐶𝑇</m:t>
                        </m:r>
                      </m:sub>
                      <m:sup>
                        <m:r>
                          <a:rPr lang="en-US" sz="1100" i="1">
                            <a:latin typeface="Cambria Math" panose="02040503050406030204" pitchFamily="18" charset="0"/>
                          </a:rPr>
                          <m:t>𝑒𝑓𝑓</m:t>
                        </m:r>
                      </m:sup>
                    </m:sSubSup>
                  </m:oMath>
                </a14:m>
                <a:r>
                  <a:rPr lang="en-US" sz="1100" dirty="0"/>
                  <a:t> as </a:t>
                </a:r>
                <a:r>
                  <a:rPr lang="en-US" sz="1100" dirty="0" smtClean="0"/>
                  <a:t>effective VNIR channel </a:t>
                </a:r>
                <a:r>
                  <a:rPr lang="en-US" sz="1100" dirty="0"/>
                  <a:t>average spectral radiance, and Q is </a:t>
                </a:r>
                <a:r>
                  <a:rPr lang="en-US" sz="1100" dirty="0" smtClean="0"/>
                  <a:t>quadratic </a:t>
                </a:r>
                <a:r>
                  <a:rPr lang="en-US" sz="1100" dirty="0"/>
                  <a:t>coefficient for each detector in </a:t>
                </a:r>
                <a:r>
                  <a:rPr lang="en-US" sz="1100" dirty="0" smtClean="0"/>
                  <a:t>bands. </a:t>
                </a:r>
                <a14:m>
                  <m:oMath xmlns:m="http://schemas.openxmlformats.org/officeDocument/2006/math">
                    <m:acc>
                      <m:accPr>
                        <m:chr m:val="̅"/>
                        <m:ctrlPr>
                          <a:rPr lang="en-US" sz="1100" i="1">
                            <a:latin typeface="Cambria Math" panose="02040503050406030204" pitchFamily="18" charset="0"/>
                          </a:rPr>
                        </m:ctrlPr>
                      </m:accPr>
                      <m:e>
                        <m:r>
                          <a:rPr lang="en-US" sz="1100" i="1">
                            <a:latin typeface="Cambria Math" panose="02040503050406030204" pitchFamily="18" charset="0"/>
                          </a:rPr>
                          <m:t>𝑋</m:t>
                        </m:r>
                      </m:e>
                    </m:acc>
                  </m:oMath>
                </a14:m>
                <a:r>
                  <a:rPr lang="en-US" sz="1100" dirty="0"/>
                  <a:t> is the average of scene count for solar calibration and space look view, reprehensively. </a:t>
                </a:r>
                <a:r>
                  <a:rPr lang="en-US" sz="1100" dirty="0" smtClean="0"/>
                  <a:t>P is band-dependent integration </a:t>
                </a:r>
                <a:r>
                  <a:rPr lang="en-US" sz="1100" dirty="0"/>
                  <a:t>factor power term (per channel</a:t>
                </a:r>
                <a:r>
                  <a:rPr lang="en-US" sz="1100" dirty="0" smtClean="0"/>
                  <a:t>).</a:t>
                </a:r>
              </a:p>
              <a:p>
                <a:pPr algn="just"/>
                <a:endParaRPr lang="en-US" sz="1100" dirty="0" smtClean="0"/>
              </a:p>
              <a:p>
                <a:pPr algn="just"/>
                <a:r>
                  <a:rPr lang="en-US" sz="900" dirty="0" smtClean="0"/>
                  <a:t>*: from CDLR-80 Rev G. </a:t>
                </a:r>
                <a:endParaRPr lang="en-US" sz="900" b="1" dirty="0"/>
              </a:p>
            </p:txBody>
          </p:sp>
        </mc:Choice>
        <mc:Fallback xmlns="">
          <p:sp>
            <p:nvSpPr>
              <p:cNvPr id="23" name="Rectangle 22"/>
              <p:cNvSpPr>
                <a:spLocks noRot="1" noChangeAspect="1" noMove="1" noResize="1" noEditPoints="1" noAdjustHandles="1" noChangeArrowheads="1" noChangeShapeType="1" noTextEdit="1"/>
              </p:cNvSpPr>
              <p:nvPr/>
            </p:nvSpPr>
            <p:spPr>
              <a:xfrm>
                <a:off x="4762500" y="2286000"/>
                <a:ext cx="4076700" cy="1460593"/>
              </a:xfrm>
              <a:prstGeom prst="rect">
                <a:avLst/>
              </a:prstGeom>
              <a:blipFill>
                <a:blip r:embed="rId3"/>
                <a:stretch>
                  <a:fillRect b="-417"/>
                </a:stretch>
              </a:blipFill>
              <a:ln w="12700" cmpd="sng">
                <a:noFill/>
              </a:ln>
            </p:spPr>
            <p:txBody>
              <a:bodyPr/>
              <a:lstStyle/>
              <a:p>
                <a:r>
                  <a:rPr lang="en-US">
                    <a:noFill/>
                  </a:rPr>
                  <a:t> </a:t>
                </a:r>
              </a:p>
            </p:txBody>
          </p:sp>
        </mc:Fallback>
      </mc:AlternateContent>
      <p:sp>
        <p:nvSpPr>
          <p:cNvPr id="28" name="Rectangle 27"/>
          <p:cNvSpPr/>
          <p:nvPr/>
        </p:nvSpPr>
        <p:spPr>
          <a:xfrm>
            <a:off x="190500" y="4038600"/>
            <a:ext cx="4158956" cy="477054"/>
          </a:xfrm>
          <a:prstGeom prst="rect">
            <a:avLst/>
          </a:prstGeom>
          <a:ln w="12700" cmpd="sng">
            <a:noFill/>
          </a:ln>
        </p:spPr>
        <p:txBody>
          <a:bodyPr wrap="square">
            <a:spAutoFit/>
          </a:bodyPr>
          <a:lstStyle/>
          <a:p>
            <a:r>
              <a:rPr lang="en-US" sz="1400" dirty="0" smtClean="0"/>
              <a:t>G17 </a:t>
            </a:r>
            <a:r>
              <a:rPr lang="en-US" sz="1400" dirty="0"/>
              <a:t>ABI VNIR Bands Solar Calibration </a:t>
            </a:r>
            <a:r>
              <a:rPr lang="en-US" sz="1400" dirty="0" smtClean="0"/>
              <a:t>trending</a:t>
            </a:r>
            <a:r>
              <a:rPr lang="en-US" sz="1600" dirty="0" smtClean="0"/>
              <a:t>:</a:t>
            </a:r>
            <a:endParaRPr lang="en-US" sz="1600" dirty="0"/>
          </a:p>
          <a:p>
            <a:r>
              <a:rPr lang="en-US" sz="900" i="1" u="sng" dirty="0">
                <a:solidFill>
                  <a:schemeClr val="accent1">
                    <a:lumMod val="75000"/>
                  </a:schemeClr>
                </a:solidFill>
              </a:rPr>
              <a:t>https://</a:t>
            </a:r>
            <a:r>
              <a:rPr lang="en-US" sz="900" i="1" u="sng" dirty="0" smtClean="0">
                <a:solidFill>
                  <a:schemeClr val="accent1">
                    <a:lumMod val="75000"/>
                  </a:schemeClr>
                </a:solidFill>
              </a:rPr>
              <a:t>www.star.nesdis.noaa.gov/GOESCal/G17_ABI_Solar_Cal_CWG_static.php</a:t>
            </a:r>
            <a:endParaRPr lang="en-US" sz="900" i="1" u="sng" dirty="0">
              <a:solidFill>
                <a:schemeClr val="accent1">
                  <a:lumMod val="75000"/>
                </a:schemeClr>
              </a:solidFill>
            </a:endParaRPr>
          </a:p>
        </p:txBody>
      </p:sp>
      <p:sp>
        <p:nvSpPr>
          <p:cNvPr id="39" name="Rectangle 38"/>
          <p:cNvSpPr/>
          <p:nvPr/>
        </p:nvSpPr>
        <p:spPr>
          <a:xfrm>
            <a:off x="4648200" y="4076701"/>
            <a:ext cx="4267200" cy="2292935"/>
          </a:xfrm>
          <a:prstGeom prst="rect">
            <a:avLst/>
          </a:prstGeom>
        </p:spPr>
        <p:txBody>
          <a:bodyPr wrap="square">
            <a:spAutoFit/>
          </a:bodyPr>
          <a:lstStyle/>
          <a:p>
            <a:pPr marL="285750" indent="-285750" algn="just">
              <a:buFont typeface="Wingdings" panose="05000000000000000000" pitchFamily="2" charset="2"/>
              <a:buChar char="Ø"/>
            </a:pPr>
            <a:r>
              <a:rPr lang="en-US" sz="1100" dirty="0" smtClean="0"/>
              <a:t>CWG characterized G17 ABI VNIR bands in mission-life, including before and after the initial three solar </a:t>
            </a:r>
            <a:r>
              <a:rPr lang="en-US" sz="1100" dirty="0" err="1" smtClean="0"/>
              <a:t>cal</a:t>
            </a:r>
            <a:r>
              <a:rPr lang="en-US" sz="1100" dirty="0" smtClean="0"/>
              <a:t> events on Jul 31,2018. </a:t>
            </a:r>
          </a:p>
          <a:p>
            <a:pPr marL="285750" indent="-285750" algn="just">
              <a:buFont typeface="Wingdings" panose="05000000000000000000" pitchFamily="2" charset="2"/>
              <a:buChar char="Ø"/>
            </a:pPr>
            <a:r>
              <a:rPr lang="en-US" sz="1100" dirty="0" smtClean="0"/>
              <a:t>The first </a:t>
            </a:r>
            <a:r>
              <a:rPr lang="en-US" sz="1100" dirty="0"/>
              <a:t>three solar </a:t>
            </a:r>
            <a:r>
              <a:rPr lang="en-US" sz="1100" dirty="0" err="1"/>
              <a:t>cal</a:t>
            </a:r>
            <a:r>
              <a:rPr lang="en-US" sz="1100" dirty="0"/>
              <a:t> gain pattern and magnitude generally </a:t>
            </a:r>
            <a:r>
              <a:rPr lang="en-US" sz="1100" dirty="0" smtClean="0"/>
              <a:t>agree each other with difference &lt;0.5%. </a:t>
            </a:r>
          </a:p>
          <a:p>
            <a:pPr marL="285750" indent="-285750" algn="just">
              <a:buFont typeface="Wingdings" panose="05000000000000000000" pitchFamily="2" charset="2"/>
              <a:buChar char="Ø"/>
            </a:pPr>
            <a:r>
              <a:rPr lang="en-US" sz="1100" dirty="0"/>
              <a:t>CWG/GS detector gains agree very well since 05.05.2019 with the new lunar intrusion rejection LUT updated in GS. </a:t>
            </a:r>
            <a:endParaRPr lang="en-US" sz="1100" dirty="0" smtClean="0"/>
          </a:p>
          <a:p>
            <a:pPr marL="285750" indent="-285750" algn="just">
              <a:buFont typeface="Wingdings" panose="05000000000000000000" pitchFamily="2" charset="2"/>
              <a:buChar char="Ø"/>
            </a:pPr>
            <a:r>
              <a:rPr lang="en-US" sz="1100" dirty="0" smtClean="0"/>
              <a:t>B02 </a:t>
            </a:r>
            <a:r>
              <a:rPr lang="en-US" sz="1100" dirty="0"/>
              <a:t>6.9%</a:t>
            </a:r>
            <a:r>
              <a:rPr lang="en-US" sz="1100" dirty="0" smtClean="0"/>
              <a:t> bias was mitigated in April,2019</a:t>
            </a:r>
          </a:p>
          <a:p>
            <a:pPr marL="285750" indent="-285750" algn="just">
              <a:buFont typeface="Wingdings" panose="05000000000000000000" pitchFamily="2" charset="2"/>
              <a:buChar char="Ø"/>
            </a:pPr>
            <a:r>
              <a:rPr lang="en-US" sz="1100" dirty="0" smtClean="0"/>
              <a:t>B03-B06 striping and </a:t>
            </a:r>
            <a:r>
              <a:rPr lang="en-US" sz="1100" dirty="0"/>
              <a:t>bias </a:t>
            </a:r>
            <a:r>
              <a:rPr lang="en-US" sz="1100" dirty="0" smtClean="0"/>
              <a:t>were resolved in </a:t>
            </a:r>
            <a:r>
              <a:rPr lang="en-US" sz="1100" dirty="0"/>
              <a:t>May </a:t>
            </a:r>
            <a:r>
              <a:rPr lang="en-US" sz="1100" dirty="0" smtClean="0"/>
              <a:t>2019. </a:t>
            </a:r>
          </a:p>
          <a:p>
            <a:pPr marL="285750" indent="-285750" algn="just">
              <a:buFont typeface="Wingdings" panose="05000000000000000000" pitchFamily="2" charset="2"/>
              <a:buChar char="Ø"/>
            </a:pPr>
            <a:r>
              <a:rPr lang="en-US" sz="1100" dirty="0" err="1" smtClean="0"/>
              <a:t>Esun</a:t>
            </a:r>
            <a:r>
              <a:rPr lang="en-US" sz="1100" dirty="0" smtClean="0"/>
              <a:t> </a:t>
            </a:r>
            <a:r>
              <a:rPr lang="en-US" sz="1100" dirty="0"/>
              <a:t>values </a:t>
            </a:r>
            <a:r>
              <a:rPr lang="en-US" sz="1100" dirty="0" smtClean="0"/>
              <a:t>version resolved in GS/CWG. </a:t>
            </a:r>
          </a:p>
          <a:p>
            <a:pPr marL="285750" indent="-285750" algn="just">
              <a:buFont typeface="Wingdings" panose="05000000000000000000" pitchFamily="2" charset="2"/>
              <a:buChar char="Ø"/>
            </a:pPr>
            <a:r>
              <a:rPr lang="en-US" sz="1100" dirty="0" smtClean="0"/>
              <a:t>Impact of VNIR FPM temperature fluctuation on VNIR bands calibration was characterized and quantified. </a:t>
            </a:r>
          </a:p>
          <a:p>
            <a:pPr marL="285750" indent="-285750" algn="just">
              <a:buFont typeface="Wingdings" panose="05000000000000000000" pitchFamily="2" charset="2"/>
              <a:buChar char="Ø"/>
            </a:pPr>
            <a:r>
              <a:rPr lang="en-US" sz="1100" dirty="0"/>
              <a:t>Resolved the </a:t>
            </a:r>
            <a:r>
              <a:rPr lang="en-US" sz="1100" dirty="0" smtClean="0"/>
              <a:t>ADRs: 1036, 940, 917, 909, 878 ,839, 825, 815, 792, 752, 753, 754 and working on 814.</a:t>
            </a:r>
            <a:endParaRPr lang="en-US" sz="11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 y="4648200"/>
            <a:ext cx="2019300" cy="1295797"/>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4724400" y="1714500"/>
                <a:ext cx="4038600" cy="559256"/>
              </a:xfrm>
              <a:prstGeom prst="rect">
                <a:avLst/>
              </a:prstGeom>
              <a:ln w="12700" cmpd="sng">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sz="1100" i="1">
                          <a:latin typeface="Cambria Math" panose="02040503050406030204" pitchFamily="18" charset="0"/>
                        </a:rPr>
                        <m:t>𝑚</m:t>
                      </m:r>
                      <m:r>
                        <a:rPr lang="en-US" sz="1100" i="1">
                          <a:latin typeface="Cambria Math" panose="02040503050406030204" pitchFamily="18" charset="0"/>
                        </a:rPr>
                        <m:t>=</m:t>
                      </m:r>
                      <m:f>
                        <m:fPr>
                          <m:ctrlPr>
                            <a:rPr lang="en-US" sz="1100" i="1">
                              <a:latin typeface="Cambria Math" panose="02040503050406030204" pitchFamily="18" charset="0"/>
                            </a:rPr>
                          </m:ctrlPr>
                        </m:fPr>
                        <m:num>
                          <m:sSub>
                            <m:sSubPr>
                              <m:ctrlPr>
                                <a:rPr lang="en-US" sz="1100" i="1">
                                  <a:latin typeface="Cambria Math" panose="02040503050406030204" pitchFamily="18" charset="0"/>
                                </a:rPr>
                              </m:ctrlPr>
                            </m:sSubPr>
                            <m:e>
                              <m:r>
                                <a:rPr lang="en-US" sz="1100" i="1">
                                  <a:latin typeface="Cambria Math" panose="02040503050406030204" pitchFamily="18" charset="0"/>
                                </a:rPr>
                                <m:t>𝑓</m:t>
                              </m:r>
                            </m:e>
                            <m:sub>
                              <m:r>
                                <a:rPr lang="en-US" sz="1100" i="1">
                                  <a:latin typeface="Cambria Math" panose="02040503050406030204" pitchFamily="18" charset="0"/>
                                </a:rPr>
                                <m:t>𝑖𝑛𝑡</m:t>
                              </m:r>
                              <m:r>
                                <a:rPr lang="en-US" sz="1100" i="1">
                                  <a:latin typeface="Cambria Math" panose="02040503050406030204" pitchFamily="18" charset="0"/>
                                </a:rPr>
                                <m:t>,</m:t>
                              </m:r>
                              <m:r>
                                <a:rPr lang="en-US" sz="1100" i="1">
                                  <a:latin typeface="Cambria Math" panose="02040503050406030204" pitchFamily="18" charset="0"/>
                                </a:rPr>
                                <m:t>𝑐h</m:t>
                              </m:r>
                            </m:sub>
                          </m:sSub>
                          <m:r>
                            <a:rPr lang="en-US" sz="1100" i="1">
                              <a:latin typeface="Cambria Math" panose="02040503050406030204" pitchFamily="18" charset="0"/>
                            </a:rPr>
                            <m:t>∙</m:t>
                          </m:r>
                          <m:sSubSup>
                            <m:sSubSupPr>
                              <m:ctrlPr>
                                <a:rPr lang="en-US" sz="1100" i="1">
                                  <a:latin typeface="Cambria Math" panose="02040503050406030204" pitchFamily="18" charset="0"/>
                                </a:rPr>
                              </m:ctrlPr>
                            </m:sSubSupPr>
                            <m:e>
                              <m:r>
                                <a:rPr lang="en-US" sz="1100" i="1">
                                  <a:latin typeface="Cambria Math" panose="02040503050406030204" pitchFamily="18" charset="0"/>
                                </a:rPr>
                                <m:t>𝐿</m:t>
                              </m:r>
                            </m:e>
                            <m:sub>
                              <m:r>
                                <a:rPr lang="en-US" sz="1100" i="1">
                                  <a:latin typeface="Cambria Math" panose="02040503050406030204" pitchFamily="18" charset="0"/>
                                </a:rPr>
                                <m:t>𝑆𝐶𝑇</m:t>
                              </m:r>
                            </m:sub>
                            <m:sup>
                              <m:r>
                                <a:rPr lang="en-US" sz="1100" i="1">
                                  <a:latin typeface="Cambria Math" panose="02040503050406030204" pitchFamily="18" charset="0"/>
                                </a:rPr>
                                <m:t>𝑒𝑓𝑓</m:t>
                              </m:r>
                            </m:sup>
                          </m:sSubSup>
                        </m:num>
                        <m:den>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rPr>
                                        <m:t>𝑥</m:t>
                                      </m:r>
                                    </m:e>
                                  </m:acc>
                                </m:e>
                                <m:sub>
                                  <m:r>
                                    <a:rPr lang="en-US" sz="1100" i="1">
                                      <a:latin typeface="Cambria Math" panose="02040503050406030204" pitchFamily="18" charset="0"/>
                                    </a:rPr>
                                    <m:t>𝑆𝐶𝑇</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rPr>
                                        <m:t>𝑥</m:t>
                                      </m:r>
                                    </m:e>
                                  </m:acc>
                                </m:e>
                                <m:sub>
                                  <m:r>
                                    <a:rPr lang="en-US" sz="1100" i="1">
                                      <a:latin typeface="Cambria Math" panose="02040503050406030204" pitchFamily="18" charset="0"/>
                                    </a:rPr>
                                    <m:t>𝑆𝑜𝑙𝑎𝑟</m:t>
                                  </m:r>
                                  <m:r>
                                    <a:rPr lang="en-US" sz="1100" i="1">
                                      <a:latin typeface="Cambria Math" panose="02040503050406030204" pitchFamily="18" charset="0"/>
                                    </a:rPr>
                                    <m:t>_</m:t>
                                  </m:r>
                                  <m:r>
                                    <a:rPr lang="en-US" sz="1100" i="1">
                                      <a:latin typeface="Cambria Math" panose="02040503050406030204" pitchFamily="18" charset="0"/>
                                    </a:rPr>
                                    <m:t>𝐶𝑎𝑙</m:t>
                                  </m:r>
                                  <m:r>
                                    <a:rPr lang="en-US" sz="1100" i="1">
                                      <a:latin typeface="Cambria Math" panose="02040503050406030204" pitchFamily="18" charset="0"/>
                                    </a:rPr>
                                    <m:t>_</m:t>
                                  </m:r>
                                  <m:r>
                                    <a:rPr lang="en-US" sz="1100" i="1">
                                      <a:latin typeface="Cambria Math" panose="02040503050406030204" pitchFamily="18" charset="0"/>
                                    </a:rPr>
                                    <m:t>𝑆𝑝𝑎𝑐𝑒</m:t>
                                  </m:r>
                                </m:sub>
                              </m:sSub>
                            </m:e>
                          </m:d>
                        </m:den>
                      </m:f>
                      <m:r>
                        <a:rPr lang="en-US" sz="1100" i="1">
                          <a:latin typeface="Cambria Math" panose="02040503050406030204" pitchFamily="18" charset="0"/>
                        </a:rPr>
                        <m:t>−</m:t>
                      </m:r>
                      <m:r>
                        <a:rPr lang="en-US" sz="1100" i="1">
                          <a:latin typeface="Cambria Math" panose="02040503050406030204" pitchFamily="18" charset="0"/>
                        </a:rPr>
                        <m:t>𝑄</m:t>
                      </m:r>
                      <m:f>
                        <m:fPr>
                          <m:ctrlPr>
                            <a:rPr lang="en-US" sz="1100" i="1">
                              <a:latin typeface="Cambria Math" panose="02040503050406030204" pitchFamily="18" charset="0"/>
                            </a:rPr>
                          </m:ctrlPr>
                        </m:fPr>
                        <m:num>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rPr>
                                        <m:t>𝑥</m:t>
                                      </m:r>
                                    </m:e>
                                  </m:acc>
                                </m:e>
                                <m:sub>
                                  <m:r>
                                    <a:rPr lang="en-US" sz="1100" i="1">
                                      <a:latin typeface="Cambria Math" panose="02040503050406030204" pitchFamily="18" charset="0"/>
                                    </a:rPr>
                                    <m:t>𝑆𝐶𝑇</m:t>
                                  </m:r>
                                </m:sub>
                              </m:sSub>
                              <m:r>
                                <a:rPr lang="en-US" sz="1100" i="1">
                                  <a:latin typeface="Cambria Math" panose="02040503050406030204" pitchFamily="18" charset="0"/>
                                </a:rPr>
                                <m:t>−</m:t>
                              </m:r>
                              <m:sSub>
                                <m:sSubPr>
                                  <m:ctrlPr>
                                    <a:rPr lang="en-US" sz="1100" i="1">
                                      <a:latin typeface="Cambria Math" panose="02040503050406030204" pitchFamily="18" charset="0"/>
                                    </a:rPr>
                                  </m:ctrlPr>
                                </m:sSubPr>
                                <m:e>
                                  <m:acc>
                                    <m:accPr>
                                      <m:chr m:val="̅"/>
                                      <m:ctrlPr>
                                        <a:rPr lang="en-US" sz="1100" i="1">
                                          <a:latin typeface="Cambria Math" panose="02040503050406030204" pitchFamily="18" charset="0"/>
                                        </a:rPr>
                                      </m:ctrlPr>
                                    </m:accPr>
                                    <m:e>
                                      <m:r>
                                        <a:rPr lang="en-US" sz="1100" i="1">
                                          <a:latin typeface="Cambria Math" panose="02040503050406030204" pitchFamily="18" charset="0"/>
                                        </a:rPr>
                                        <m:t>𝑥</m:t>
                                      </m:r>
                                    </m:e>
                                  </m:acc>
                                </m:e>
                                <m:sub>
                                  <m:r>
                                    <a:rPr lang="en-US" sz="1100" i="1">
                                      <a:latin typeface="Cambria Math" panose="02040503050406030204" pitchFamily="18" charset="0"/>
                                    </a:rPr>
                                    <m:t>𝑆𝑜𝑙𝑎𝑟</m:t>
                                  </m:r>
                                  <m:r>
                                    <a:rPr lang="en-US" sz="1100" i="1">
                                      <a:latin typeface="Cambria Math" panose="02040503050406030204" pitchFamily="18" charset="0"/>
                                    </a:rPr>
                                    <m:t>_</m:t>
                                  </m:r>
                                  <m:r>
                                    <a:rPr lang="en-US" sz="1100" i="1">
                                      <a:latin typeface="Cambria Math" panose="02040503050406030204" pitchFamily="18" charset="0"/>
                                    </a:rPr>
                                    <m:t>𝐶𝑎𝑙</m:t>
                                  </m:r>
                                  <m:r>
                                    <a:rPr lang="en-US" sz="1100" i="1">
                                      <a:latin typeface="Cambria Math" panose="02040503050406030204" pitchFamily="18" charset="0"/>
                                    </a:rPr>
                                    <m:t>_</m:t>
                                  </m:r>
                                  <m:r>
                                    <a:rPr lang="en-US" sz="1100" i="1">
                                      <a:latin typeface="Cambria Math" panose="02040503050406030204" pitchFamily="18" charset="0"/>
                                    </a:rPr>
                                    <m:t>𝑆𝑝𝑎𝑐𝑒</m:t>
                                  </m:r>
                                </m:sub>
                              </m:sSub>
                            </m:e>
                          </m:d>
                          <m:r>
                            <a:rPr lang="en-US" sz="1100" i="1">
                              <a:latin typeface="Cambria Math" panose="02040503050406030204" pitchFamily="18" charset="0"/>
                            </a:rPr>
                            <m:t> </m:t>
                          </m:r>
                        </m:num>
                        <m:den>
                          <m:sSup>
                            <m:sSupPr>
                              <m:ctrlPr>
                                <a:rPr lang="en-US" sz="1100" i="1">
                                  <a:latin typeface="Cambria Math" panose="02040503050406030204" pitchFamily="18" charset="0"/>
                                </a:rPr>
                              </m:ctrlPr>
                            </m:sSupPr>
                            <m:e>
                              <m:d>
                                <m:dPr>
                                  <m:ctrlPr>
                                    <a:rPr lang="en-US" sz="1100" i="1">
                                      <a:latin typeface="Cambria Math" panose="02040503050406030204" pitchFamily="18" charset="0"/>
                                    </a:rPr>
                                  </m:ctrlPr>
                                </m:dPr>
                                <m:e>
                                  <m:sSub>
                                    <m:sSubPr>
                                      <m:ctrlPr>
                                        <a:rPr lang="en-US" sz="1100" i="1">
                                          <a:latin typeface="Cambria Math" panose="02040503050406030204" pitchFamily="18" charset="0"/>
                                        </a:rPr>
                                      </m:ctrlPr>
                                    </m:sSubPr>
                                    <m:e>
                                      <m:r>
                                        <a:rPr lang="en-US" sz="1100" i="1">
                                          <a:latin typeface="Cambria Math" panose="02040503050406030204" pitchFamily="18" charset="0"/>
                                        </a:rPr>
                                        <m:t>𝑓</m:t>
                                      </m:r>
                                    </m:e>
                                    <m:sub>
                                      <m:r>
                                        <a:rPr lang="en-US" sz="1100" i="1">
                                          <a:latin typeface="Cambria Math" panose="02040503050406030204" pitchFamily="18" charset="0"/>
                                        </a:rPr>
                                        <m:t>𝑖𝑛𝑡</m:t>
                                      </m:r>
                                      <m:r>
                                        <a:rPr lang="en-US" sz="1100" i="1">
                                          <a:latin typeface="Cambria Math" panose="02040503050406030204" pitchFamily="18" charset="0"/>
                                        </a:rPr>
                                        <m:t>,</m:t>
                                      </m:r>
                                      <m:r>
                                        <a:rPr lang="en-US" sz="1100" i="1">
                                          <a:latin typeface="Cambria Math" panose="02040503050406030204" pitchFamily="18" charset="0"/>
                                        </a:rPr>
                                        <m:t>𝑐h</m:t>
                                      </m:r>
                                    </m:sub>
                                  </m:sSub>
                                </m:e>
                              </m:d>
                            </m:e>
                            <m:sup>
                              <m:r>
                                <a:rPr lang="en-US" sz="1100" i="1">
                                  <a:latin typeface="Cambria Math" panose="02040503050406030204" pitchFamily="18" charset="0"/>
                                </a:rPr>
                                <m:t>𝑝</m:t>
                              </m:r>
                              <m:r>
                                <a:rPr lang="en-US" sz="1100" i="1">
                                  <a:latin typeface="Cambria Math" panose="02040503050406030204" pitchFamily="18" charset="0"/>
                                </a:rPr>
                                <m:t>−1</m:t>
                              </m:r>
                            </m:sup>
                          </m:sSup>
                        </m:den>
                      </m:f>
                    </m:oMath>
                  </m:oMathPara>
                </a14:m>
                <a:endParaRPr lang="en-US" sz="700" dirty="0"/>
              </a:p>
            </p:txBody>
          </p:sp>
        </mc:Choice>
        <mc:Fallback xmlns="">
          <p:sp>
            <p:nvSpPr>
              <p:cNvPr id="33" name="Rectangle 32"/>
              <p:cNvSpPr>
                <a:spLocks noRot="1" noChangeAspect="1" noMove="1" noResize="1" noEditPoints="1" noAdjustHandles="1" noChangeArrowheads="1" noChangeShapeType="1" noTextEdit="1"/>
              </p:cNvSpPr>
              <p:nvPr/>
            </p:nvSpPr>
            <p:spPr>
              <a:xfrm>
                <a:off x="4724400" y="1714500"/>
                <a:ext cx="4038600" cy="559256"/>
              </a:xfrm>
              <a:prstGeom prst="rect">
                <a:avLst/>
              </a:prstGeom>
              <a:blipFill>
                <a:blip r:embed="rId5"/>
                <a:stretch>
                  <a:fillRect b="-1087"/>
                </a:stretch>
              </a:blipFill>
              <a:ln w="12700" cmpd="sng">
                <a:noFill/>
              </a:ln>
            </p:spPr>
            <p:txBody>
              <a:bodyPr/>
              <a:lstStyle/>
              <a:p>
                <a:r>
                  <a:rPr lang="en-US">
                    <a:noFill/>
                  </a:rPr>
                  <a:t> </a:t>
                </a:r>
              </a:p>
            </p:txBody>
          </p:sp>
        </mc:Fallback>
      </mc:AlternateContent>
      <p:sp>
        <p:nvSpPr>
          <p:cNvPr id="24" name="Rectangle 23"/>
          <p:cNvSpPr/>
          <p:nvPr/>
        </p:nvSpPr>
        <p:spPr>
          <a:xfrm>
            <a:off x="342900" y="5981700"/>
            <a:ext cx="2209800" cy="200055"/>
          </a:xfrm>
          <a:prstGeom prst="rect">
            <a:avLst/>
          </a:prstGeom>
          <a:ln w="12700" cmpd="sng">
            <a:noFill/>
          </a:ln>
        </p:spPr>
        <p:txBody>
          <a:bodyPr wrap="square">
            <a:spAutoFit/>
          </a:bodyPr>
          <a:lstStyle/>
          <a:p>
            <a:r>
              <a:rPr lang="en-US" sz="700" dirty="0" smtClean="0"/>
              <a:t>GOES-17 ABI </a:t>
            </a:r>
            <a:r>
              <a:rPr lang="en-US" sz="700" dirty="0"/>
              <a:t> </a:t>
            </a:r>
            <a:r>
              <a:rPr lang="en-US" sz="700" dirty="0" smtClean="0"/>
              <a:t>VNIR bands mean gains from GS and CWG</a:t>
            </a:r>
            <a:endParaRPr lang="en-US" sz="700" dirty="0"/>
          </a:p>
        </p:txBody>
      </p:sp>
      <p:sp>
        <p:nvSpPr>
          <p:cNvPr id="8" name="Rectangle 7"/>
          <p:cNvSpPr/>
          <p:nvPr/>
        </p:nvSpPr>
        <p:spPr>
          <a:xfrm>
            <a:off x="228600" y="4572000"/>
            <a:ext cx="2362200" cy="163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590800" y="4572000"/>
            <a:ext cx="1905000" cy="163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p:nvPr/>
        </p:nvPicPr>
        <p:blipFill>
          <a:blip r:embed="rId6" cstate="print">
            <a:extLst>
              <a:ext uri="{28A0092B-C50C-407E-A947-70E740481C1C}">
                <a14:useLocalDpi xmlns:a14="http://schemas.microsoft.com/office/drawing/2010/main" val="0"/>
              </a:ext>
            </a:extLst>
          </a:blip>
          <a:stretch>
            <a:fillRect/>
          </a:stretch>
        </p:blipFill>
        <p:spPr>
          <a:xfrm>
            <a:off x="2705100" y="4648200"/>
            <a:ext cx="1638300" cy="1257300"/>
          </a:xfrm>
          <a:prstGeom prst="rect">
            <a:avLst/>
          </a:prstGeom>
        </p:spPr>
      </p:pic>
      <p:sp>
        <p:nvSpPr>
          <p:cNvPr id="31" name="Rectangle 30"/>
          <p:cNvSpPr/>
          <p:nvPr/>
        </p:nvSpPr>
        <p:spPr>
          <a:xfrm>
            <a:off x="2628900" y="5943600"/>
            <a:ext cx="1866900" cy="307777"/>
          </a:xfrm>
          <a:prstGeom prst="rect">
            <a:avLst/>
          </a:prstGeom>
          <a:ln w="12700" cmpd="sng">
            <a:noFill/>
          </a:ln>
        </p:spPr>
        <p:txBody>
          <a:bodyPr wrap="square">
            <a:spAutoFit/>
          </a:bodyPr>
          <a:lstStyle/>
          <a:p>
            <a:pPr algn="just"/>
            <a:r>
              <a:rPr lang="en-US" sz="700" dirty="0"/>
              <a:t>Impact of </a:t>
            </a:r>
            <a:r>
              <a:rPr lang="en-US" sz="700" dirty="0" smtClean="0"/>
              <a:t>G17 VNIR </a:t>
            </a:r>
            <a:r>
              <a:rPr lang="en-US" sz="700" dirty="0"/>
              <a:t>FPM temperature fluctuation on VNIR bands calibration</a:t>
            </a:r>
            <a:endParaRPr lang="en-US" sz="600" dirty="0"/>
          </a:p>
        </p:txBody>
      </p:sp>
    </p:spTree>
    <p:extLst>
      <p:ext uri="{BB962C8B-B14F-4D97-AF65-F5344CB8AC3E}">
        <p14:creationId xmlns:p14="http://schemas.microsoft.com/office/powerpoint/2010/main" val="37449354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ABI-L1b-PLPT-020</a:t>
            </a:r>
            <a:r>
              <a:rPr lang="en-US" sz="3600" dirty="0"/>
              <a:t/>
            </a:r>
            <a:br>
              <a:rPr lang="en-US" sz="3600" dirty="0"/>
            </a:br>
            <a:r>
              <a:rPr lang="en-US" sz="3600" dirty="0" smtClean="0">
                <a:solidFill>
                  <a:schemeClr val="tx1"/>
                </a:solidFill>
              </a:rPr>
              <a:t>Spatial Uniformity: IR Bands</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0789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1292662"/>
          </a:xfrm>
          <a:prstGeom prst="rect">
            <a:avLst/>
          </a:prstGeom>
          <a:ln w="12700" cmpd="sng">
            <a:noFill/>
          </a:ln>
        </p:spPr>
        <p:txBody>
          <a:bodyPr wrap="square">
            <a:spAutoFit/>
          </a:bodyPr>
          <a:lstStyle/>
          <a:p>
            <a:pPr algn="ctr"/>
            <a:r>
              <a:rPr lang="en-US" sz="2000" b="1" i="1" dirty="0" smtClean="0"/>
              <a:t>Objective</a:t>
            </a:r>
          </a:p>
          <a:p>
            <a:pPr algn="just"/>
            <a:r>
              <a:rPr lang="en-US" sz="1400" dirty="0" smtClean="0"/>
              <a:t>To verify the spatial </a:t>
            </a:r>
            <a:r>
              <a:rPr lang="en-US" sz="1400" dirty="0"/>
              <a:t>uniformity for the ABI IR bands</a:t>
            </a:r>
          </a:p>
          <a:p>
            <a:pPr algn="just"/>
            <a:endParaRPr lang="en-US" sz="1200" dirty="0"/>
          </a:p>
          <a:p>
            <a:pPr algn="ctr"/>
            <a:r>
              <a:rPr lang="en-US" b="1" i="1" dirty="0"/>
              <a:t>Related Requirements</a:t>
            </a:r>
          </a:p>
          <a:p>
            <a:pPr marL="169863" lvl="0" indent="-169863">
              <a:buFont typeface="Arial" panose="020B0604020202020204" pitchFamily="34" charset="0"/>
              <a:buChar char="•"/>
            </a:pPr>
            <a:r>
              <a:rPr lang="en-US" sz="1400" dirty="0"/>
              <a:t>MRD 737, 1493, 1503, 1513</a:t>
            </a: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38</a:t>
            </a:fld>
            <a:endParaRPr lang="en-US" dirty="0"/>
          </a:p>
        </p:txBody>
      </p:sp>
      <p:graphicFrame>
        <p:nvGraphicFramePr>
          <p:cNvPr id="22" name="Table 21"/>
          <p:cNvGraphicFramePr>
            <a:graphicFrameLocks noGrp="1"/>
          </p:cNvGraphicFramePr>
          <p:nvPr>
            <p:extLst/>
          </p:nvPr>
        </p:nvGraphicFramePr>
        <p:xfrm>
          <a:off x="7467600" y="6139789"/>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8" name="Rectangle 17"/>
          <p:cNvSpPr/>
          <p:nvPr/>
        </p:nvSpPr>
        <p:spPr>
          <a:xfrm>
            <a:off x="4582329" y="3755433"/>
            <a:ext cx="4319412" cy="1477328"/>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smtClean="0"/>
              <a:t>Full-disk swaths of space </a:t>
            </a:r>
            <a:r>
              <a:rPr lang="en-US" sz="1400" dirty="0"/>
              <a:t>scans </a:t>
            </a:r>
            <a:r>
              <a:rPr lang="en-US" sz="1400" dirty="0" smtClean="0"/>
              <a:t>were </a:t>
            </a:r>
            <a:r>
              <a:rPr lang="en-US" sz="1400" dirty="0"/>
              <a:t>collected </a:t>
            </a:r>
            <a:r>
              <a:rPr lang="en-US" sz="1400" dirty="0" smtClean="0"/>
              <a:t>via the </a:t>
            </a:r>
            <a:r>
              <a:rPr lang="en-US" sz="1400" dirty="0"/>
              <a:t>roll </a:t>
            </a:r>
            <a:r>
              <a:rPr lang="en-US" sz="1400" dirty="0" smtClean="0"/>
              <a:t>maneuver right before the PLT/PLPT started.</a:t>
            </a:r>
          </a:p>
          <a:p>
            <a:pPr marL="285750" indent="-285750" algn="just">
              <a:buFont typeface="Arial" panose="020B0604020202020204" pitchFamily="34" charset="0"/>
              <a:buChar char="•"/>
            </a:pPr>
            <a:r>
              <a:rPr lang="en-US" sz="1400" dirty="0" smtClean="0"/>
              <a:t>Spatial uniformity period meets the waived requirements at both EW and </a:t>
            </a:r>
            <a:r>
              <a:rPr lang="en-US" sz="1400" dirty="0"/>
              <a:t>NS directions during the gain-set I </a:t>
            </a:r>
            <a:r>
              <a:rPr lang="en-US" sz="1400" dirty="0" smtClean="0"/>
              <a:t>period</a:t>
            </a:r>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615553"/>
          </a:xfrm>
          <a:prstGeom prst="rect">
            <a:avLst/>
          </a:prstGeom>
          <a:ln w="12700" cmpd="sng">
            <a:noFill/>
          </a:ln>
        </p:spPr>
        <p:txBody>
          <a:bodyPr wrap="square">
            <a:spAutoFit/>
          </a:bodyPr>
          <a:lstStyle/>
          <a:p>
            <a:pPr algn="ctr"/>
            <a:r>
              <a:rPr lang="en-US" sz="2000" b="1" i="1" dirty="0" smtClean="0"/>
              <a:t>Method</a:t>
            </a:r>
          </a:p>
          <a:p>
            <a:pPr marL="285750" indent="-285750" algn="just">
              <a:buFont typeface="Arial" panose="020B0604020202020204" pitchFamily="34" charset="0"/>
              <a:buChar char="•"/>
            </a:pPr>
            <a:r>
              <a:rPr lang="en-US" sz="1400" dirty="0" smtClean="0"/>
              <a:t>Space </a:t>
            </a:r>
            <a:r>
              <a:rPr lang="en-US" sz="1400" dirty="0"/>
              <a:t>scan data collected during the roll-maneuver </a:t>
            </a:r>
          </a:p>
        </p:txBody>
      </p:sp>
      <p:sp>
        <p:nvSpPr>
          <p:cNvPr id="24" name="TextBox 23"/>
          <p:cNvSpPr txBox="1"/>
          <p:nvPr/>
        </p:nvSpPr>
        <p:spPr>
          <a:xfrm>
            <a:off x="167640" y="6538913"/>
            <a:ext cx="4385310" cy="246221"/>
          </a:xfrm>
          <a:prstGeom prst="rect">
            <a:avLst/>
          </a:prstGeom>
          <a:noFill/>
        </p:spPr>
        <p:txBody>
          <a:bodyPr wrap="square" rtlCol="0">
            <a:spAutoFit/>
          </a:bodyPr>
          <a:lstStyle/>
          <a:p>
            <a:r>
              <a:rPr lang="en-US" sz="1000" dirty="0" smtClean="0"/>
              <a:t>Calibrated space radiance for a FD swath in the roll-maneuver position</a:t>
            </a:r>
            <a:endParaRPr lang="en-US" sz="1000" dirty="0"/>
          </a:p>
        </p:txBody>
      </p:sp>
      <p:pic>
        <p:nvPicPr>
          <p:cNvPr id="25" name="Picture 24"/>
          <p:cNvPicPr/>
          <p:nvPr/>
        </p:nvPicPr>
        <p:blipFill>
          <a:blip r:embed="rId3" cstate="print">
            <a:extLst>
              <a:ext uri="{28A0092B-C50C-407E-A947-70E740481C1C}">
                <a14:useLocalDpi xmlns:a14="http://schemas.microsoft.com/office/drawing/2010/main" val="0"/>
              </a:ext>
            </a:extLst>
          </a:blip>
          <a:stretch>
            <a:fillRect/>
          </a:stretch>
        </p:blipFill>
        <p:spPr>
          <a:xfrm>
            <a:off x="2302624" y="4171025"/>
            <a:ext cx="2264917" cy="1994475"/>
          </a:xfrm>
          <a:prstGeom prst="rect">
            <a:avLst/>
          </a:prstGeom>
        </p:spPr>
      </p:pic>
      <p:pic>
        <p:nvPicPr>
          <p:cNvPr id="26" name="Picture 25"/>
          <p:cNvPicPr/>
          <p:nvPr/>
        </p:nvPicPr>
        <p:blipFill>
          <a:blip r:embed="rId4" cstate="print">
            <a:extLst>
              <a:ext uri="{28A0092B-C50C-407E-A947-70E740481C1C}">
                <a14:useLocalDpi xmlns:a14="http://schemas.microsoft.com/office/drawing/2010/main" val="0"/>
              </a:ext>
            </a:extLst>
          </a:blip>
          <a:stretch>
            <a:fillRect/>
          </a:stretch>
        </p:blipFill>
        <p:spPr>
          <a:xfrm>
            <a:off x="16731" y="4188339"/>
            <a:ext cx="2319890" cy="1951450"/>
          </a:xfrm>
          <a:prstGeom prst="rect">
            <a:avLst/>
          </a:prstGeom>
        </p:spPr>
      </p:pic>
      <p:pic>
        <p:nvPicPr>
          <p:cNvPr id="9" name="Picture 8"/>
          <p:cNvPicPr>
            <a:picLocks noChangeAspect="1"/>
          </p:cNvPicPr>
          <p:nvPr/>
        </p:nvPicPr>
        <p:blipFill>
          <a:blip r:embed="rId5"/>
          <a:stretch>
            <a:fillRect/>
          </a:stretch>
        </p:blipFill>
        <p:spPr>
          <a:xfrm>
            <a:off x="4783085" y="1947384"/>
            <a:ext cx="1232559" cy="652689"/>
          </a:xfrm>
          <a:prstGeom prst="rect">
            <a:avLst/>
          </a:prstGeom>
        </p:spPr>
      </p:pic>
      <p:pic>
        <p:nvPicPr>
          <p:cNvPr id="10" name="Picture 9"/>
          <p:cNvPicPr>
            <a:picLocks noChangeAspect="1"/>
          </p:cNvPicPr>
          <p:nvPr/>
        </p:nvPicPr>
        <p:blipFill>
          <a:blip r:embed="rId6"/>
          <a:stretch>
            <a:fillRect/>
          </a:stretch>
        </p:blipFill>
        <p:spPr>
          <a:xfrm>
            <a:off x="5920652" y="2805590"/>
            <a:ext cx="1164214" cy="694375"/>
          </a:xfrm>
          <a:prstGeom prst="rect">
            <a:avLst/>
          </a:prstGeom>
        </p:spPr>
      </p:pic>
      <p:pic>
        <p:nvPicPr>
          <p:cNvPr id="11" name="Picture 10"/>
          <p:cNvPicPr>
            <a:picLocks noChangeAspect="1"/>
          </p:cNvPicPr>
          <p:nvPr/>
        </p:nvPicPr>
        <p:blipFill>
          <a:blip r:embed="rId7"/>
          <a:stretch>
            <a:fillRect/>
          </a:stretch>
        </p:blipFill>
        <p:spPr>
          <a:xfrm>
            <a:off x="7582777" y="2061543"/>
            <a:ext cx="1417135" cy="1157587"/>
          </a:xfrm>
          <a:prstGeom prst="rect">
            <a:avLst/>
          </a:prstGeom>
        </p:spPr>
      </p:pic>
      <p:cxnSp>
        <p:nvCxnSpPr>
          <p:cNvPr id="13" name="Straight Arrow Connector 12"/>
          <p:cNvCxnSpPr/>
          <p:nvPr/>
        </p:nvCxnSpPr>
        <p:spPr>
          <a:xfrm>
            <a:off x="7176097" y="2589636"/>
            <a:ext cx="262198"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257316" y="2335691"/>
            <a:ext cx="338554" cy="461665"/>
          </a:xfrm>
          <a:prstGeom prst="rect">
            <a:avLst/>
          </a:prstGeom>
          <a:noFill/>
        </p:spPr>
        <p:txBody>
          <a:bodyPr wrap="none" rtlCol="0">
            <a:spAutoFit/>
          </a:bodyPr>
          <a:lstStyle/>
          <a:p>
            <a:r>
              <a:rPr lang="en-US" sz="2400" b="1" dirty="0" smtClean="0">
                <a:solidFill>
                  <a:srgbClr val="FF0000"/>
                </a:solidFill>
              </a:rPr>
              <a:t>+</a:t>
            </a:r>
            <a:endParaRPr lang="en-US" sz="2400" b="1" dirty="0">
              <a:solidFill>
                <a:srgbClr val="FF0000"/>
              </a:solidFill>
            </a:endParaRPr>
          </a:p>
        </p:txBody>
      </p:sp>
    </p:spTree>
    <p:extLst>
      <p:ext uri="{BB962C8B-B14F-4D97-AF65-F5344CB8AC3E}">
        <p14:creationId xmlns:p14="http://schemas.microsoft.com/office/powerpoint/2010/main" val="2917614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AB52BE0-4CA4-4BD3-BC9F-B41F86E8D2EE}" type="slidenum">
              <a:rPr lang="en-US" altLang="en-US" smtClean="0">
                <a:solidFill>
                  <a:schemeClr val="tx1"/>
                </a:solidFill>
              </a:rPr>
              <a:pPr/>
              <a:t>39</a:t>
            </a:fld>
            <a:endParaRPr lang="en-US" altLang="en-US" dirty="0">
              <a:solidFill>
                <a:schemeClr val="tx1"/>
              </a:solidFill>
            </a:endParaRPr>
          </a:p>
        </p:txBody>
      </p:sp>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smtClean="0"/>
              <a:t>Assess the </a:t>
            </a:r>
            <a:r>
              <a:rPr lang="en-US" sz="1400" dirty="0"/>
              <a:t>calibration-to-calibration repeatability for ABI</a:t>
            </a:r>
            <a:r>
              <a:rPr lang="en-US" sz="1400" dirty="0" smtClean="0"/>
              <a:t>.</a:t>
            </a:r>
            <a:endParaRPr lang="en-US" sz="1400" dirty="0"/>
          </a:p>
          <a:p>
            <a:pPr algn="ctr"/>
            <a:r>
              <a:rPr lang="en-US" sz="2000" b="1" i="1" dirty="0" smtClean="0"/>
              <a:t>Related Requirements</a:t>
            </a:r>
          </a:p>
          <a:p>
            <a:pPr marL="169863" indent="-169863">
              <a:buFont typeface="Arial" panose="020B0604020202020204" pitchFamily="34" charset="0"/>
              <a:buChar char="•"/>
            </a:pPr>
            <a:r>
              <a:rPr lang="en-US" sz="1400" dirty="0"/>
              <a:t>MRD519 (relative accuracy of radiance product</a:t>
            </a:r>
            <a:r>
              <a:rPr lang="en-US" sz="1400" dirty="0" smtClean="0"/>
              <a:t>).</a:t>
            </a:r>
          </a:p>
          <a:p>
            <a:pPr marL="169863" indent="-169863">
              <a:buFont typeface="Arial" panose="020B0604020202020204" pitchFamily="34" charset="0"/>
              <a:buChar char="•"/>
            </a:pPr>
            <a:r>
              <a:rPr lang="en-US" sz="1400" dirty="0" smtClean="0"/>
              <a:t>ABIPORD235</a:t>
            </a:r>
            <a:endParaRPr lang="en-US" sz="1400" dirty="0"/>
          </a:p>
        </p:txBody>
      </p:sp>
      <p:sp>
        <p:nvSpPr>
          <p:cNvPr id="36" name="Rectangle 35"/>
          <p:cNvSpPr/>
          <p:nvPr/>
        </p:nvSpPr>
        <p:spPr>
          <a:xfrm>
            <a:off x="4684844" y="3916345"/>
            <a:ext cx="4252570" cy="147732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a:t>
            </a:r>
            <a:r>
              <a:rPr lang="en-US" sz="1400" dirty="0" err="1" smtClean="0"/>
              <a:t>cal</a:t>
            </a:r>
            <a:r>
              <a:rPr lang="en-US" sz="1400" dirty="0" smtClean="0"/>
              <a:t>-to-</a:t>
            </a:r>
            <a:r>
              <a:rPr lang="en-US" sz="1400" dirty="0" err="1" smtClean="0"/>
              <a:t>cal</a:t>
            </a:r>
            <a:r>
              <a:rPr lang="en-US" sz="1400" dirty="0" smtClean="0"/>
              <a:t> repeatability is within </a:t>
            </a:r>
            <a:r>
              <a:rPr lang="en-US" sz="1400" dirty="0"/>
              <a:t>the MRD </a:t>
            </a:r>
            <a:r>
              <a:rPr lang="en-US" sz="1400" dirty="0" smtClean="0"/>
              <a:t>requirements in terms of band average.</a:t>
            </a:r>
            <a:endParaRPr lang="en-US" sz="1400" dirty="0"/>
          </a:p>
          <a:p>
            <a:pPr marL="285750" indent="-285750" algn="just">
              <a:buFont typeface="Arial" panose="020B0604020202020204" pitchFamily="34" charset="0"/>
              <a:buChar char="•"/>
            </a:pPr>
            <a:r>
              <a:rPr lang="en-US" sz="1400" dirty="0"/>
              <a:t>The </a:t>
            </a:r>
            <a:r>
              <a:rPr lang="en-US" sz="1400" dirty="0" smtClean="0"/>
              <a:t>repeatability has </a:t>
            </a:r>
            <a:r>
              <a:rPr lang="en-US" sz="1400" dirty="0"/>
              <a:t>been improved since the provisional review for several IR bands, mostly due to the changes made to the scanning modes.</a:t>
            </a:r>
          </a:p>
        </p:txBody>
      </p:sp>
      <p:graphicFrame>
        <p:nvGraphicFramePr>
          <p:cNvPr id="37" name="Table 36"/>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bl>
          </a:graphicData>
        </a:graphic>
      </p:graphicFrame>
      <p:sp>
        <p:nvSpPr>
          <p:cNvPr id="43" name="Rectangle 42"/>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pPr algn="just"/>
            <a:r>
              <a:rPr lang="en-US" sz="1400" dirty="0"/>
              <a:t>The </a:t>
            </a:r>
            <a:r>
              <a:rPr lang="en-US" sz="1400" dirty="0" smtClean="0"/>
              <a:t>IR calibration stability is </a:t>
            </a:r>
            <a:r>
              <a:rPr lang="en-US" sz="1400" dirty="0"/>
              <a:t>evaluated by computing the RMS of consecutive CONUS image mean differences.</a:t>
            </a:r>
          </a:p>
          <a:p>
            <a:pPr algn="just"/>
            <a:r>
              <a:rPr lang="en-US" sz="1400" dirty="0"/>
              <a:t>The assessment is made for the cool period only.</a:t>
            </a:r>
          </a:p>
        </p:txBody>
      </p:sp>
      <p:pic>
        <p:nvPicPr>
          <p:cNvPr id="44" name="Picture 43"/>
          <p:cNvPicPr>
            <a:picLocks noChangeAspect="1"/>
          </p:cNvPicPr>
          <p:nvPr/>
        </p:nvPicPr>
        <p:blipFill>
          <a:blip r:embed="rId2"/>
          <a:stretch>
            <a:fillRect/>
          </a:stretch>
        </p:blipFill>
        <p:spPr>
          <a:xfrm>
            <a:off x="6924477" y="2319102"/>
            <a:ext cx="2089764" cy="1513747"/>
          </a:xfrm>
          <a:prstGeom prst="rect">
            <a:avLst/>
          </a:prstGeom>
        </p:spPr>
      </p:pic>
      <p:pic>
        <p:nvPicPr>
          <p:cNvPr id="45" name="Picture 44"/>
          <p:cNvPicPr>
            <a:picLocks noChangeAspect="1"/>
          </p:cNvPicPr>
          <p:nvPr/>
        </p:nvPicPr>
        <p:blipFill>
          <a:blip r:embed="rId3"/>
          <a:stretch>
            <a:fillRect/>
          </a:stretch>
        </p:blipFill>
        <p:spPr>
          <a:xfrm>
            <a:off x="4781843" y="2324904"/>
            <a:ext cx="2051663" cy="1483883"/>
          </a:xfrm>
          <a:prstGeom prst="rect">
            <a:avLst/>
          </a:prstGeom>
        </p:spPr>
      </p:pic>
      <p:graphicFrame>
        <p:nvGraphicFramePr>
          <p:cNvPr id="50" name="Table 49"/>
          <p:cNvGraphicFramePr>
            <a:graphicFrameLocks noGrp="1"/>
          </p:cNvGraphicFramePr>
          <p:nvPr>
            <p:extLst/>
          </p:nvPr>
        </p:nvGraphicFramePr>
        <p:xfrm>
          <a:off x="579467" y="4247328"/>
          <a:ext cx="3611533" cy="2346960"/>
        </p:xfrm>
        <a:graphic>
          <a:graphicData uri="http://schemas.openxmlformats.org/drawingml/2006/table">
            <a:tbl>
              <a:tblPr firstRow="1" bandRow="1"/>
              <a:tblGrid>
                <a:gridCol w="612241">
                  <a:extLst>
                    <a:ext uri="{9D8B030D-6E8A-4147-A177-3AD203B41FA5}">
                      <a16:colId xmlns:a16="http://schemas.microsoft.com/office/drawing/2014/main" val="20000"/>
                    </a:ext>
                  </a:extLst>
                </a:gridCol>
                <a:gridCol w="999764">
                  <a:extLst>
                    <a:ext uri="{9D8B030D-6E8A-4147-A177-3AD203B41FA5}">
                      <a16:colId xmlns:a16="http://schemas.microsoft.com/office/drawing/2014/main" val="2809528877"/>
                    </a:ext>
                  </a:extLst>
                </a:gridCol>
                <a:gridCol w="999764">
                  <a:extLst>
                    <a:ext uri="{9D8B030D-6E8A-4147-A177-3AD203B41FA5}">
                      <a16:colId xmlns:a16="http://schemas.microsoft.com/office/drawing/2014/main" val="20001"/>
                    </a:ext>
                  </a:extLst>
                </a:gridCol>
                <a:gridCol w="999764">
                  <a:extLst>
                    <a:ext uri="{9D8B030D-6E8A-4147-A177-3AD203B41FA5}">
                      <a16:colId xmlns:a16="http://schemas.microsoft.com/office/drawing/2014/main" val="20002"/>
                    </a:ext>
                  </a:extLst>
                </a:gridCol>
              </a:tblGrid>
              <a:tr h="1573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Band</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algn="ctr"/>
                      <a:r>
                        <a:rPr lang="en-US" sz="800" b="1" dirty="0" smtClean="0">
                          <a:solidFill>
                            <a:schemeClr val="tx1"/>
                          </a:solidFill>
                        </a:rPr>
                        <a:t>MRD Spec.</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baseline="0" dirty="0" smtClean="0">
                          <a:solidFill>
                            <a:schemeClr val="tx1"/>
                          </a:solidFill>
                        </a:rPr>
                        <a:t>Prov.</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Full</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7</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200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8</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9</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10</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11</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12</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86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r h="147184">
                <a:tc>
                  <a:txBody>
                    <a:bodyPr/>
                    <a:lstStyle/>
                    <a:p>
                      <a:pPr algn="ctr"/>
                      <a:r>
                        <a:rPr lang="en-US" sz="800" dirty="0" smtClean="0">
                          <a:solidFill>
                            <a:schemeClr val="tx1"/>
                          </a:solidFill>
                          <a:latin typeface="+mn-lt"/>
                        </a:rPr>
                        <a:t>13</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428862948"/>
                  </a:ext>
                </a:extLst>
              </a:tr>
              <a:tr h="147184">
                <a:tc>
                  <a:txBody>
                    <a:bodyPr/>
                    <a:lstStyle/>
                    <a:p>
                      <a:pPr algn="ctr"/>
                      <a:r>
                        <a:rPr lang="en-US" sz="800" dirty="0" smtClean="0">
                          <a:solidFill>
                            <a:schemeClr val="tx1"/>
                          </a:solidFill>
                          <a:latin typeface="+mn-lt"/>
                        </a:rPr>
                        <a:t>14</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88761920"/>
                  </a:ext>
                </a:extLst>
              </a:tr>
              <a:tr h="147184">
                <a:tc>
                  <a:txBody>
                    <a:bodyPr/>
                    <a:lstStyle/>
                    <a:p>
                      <a:pPr algn="ctr"/>
                      <a:r>
                        <a:rPr lang="en-US" sz="800" dirty="0" smtClean="0">
                          <a:solidFill>
                            <a:schemeClr val="tx1"/>
                          </a:solidFill>
                          <a:latin typeface="+mn-lt"/>
                        </a:rPr>
                        <a:t>15</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383927112"/>
                  </a:ext>
                </a:extLst>
              </a:tr>
              <a:tr h="147184">
                <a:tc>
                  <a:txBody>
                    <a:bodyPr/>
                    <a:lstStyle/>
                    <a:p>
                      <a:pPr algn="ctr"/>
                      <a:r>
                        <a:rPr lang="en-US" sz="800" dirty="0" smtClean="0">
                          <a:solidFill>
                            <a:schemeClr val="tx1"/>
                          </a:solidFill>
                          <a:latin typeface="+mn-lt"/>
                        </a:rPr>
                        <a:t>16</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60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043399749"/>
                  </a:ext>
                </a:extLst>
              </a:tr>
            </a:tbl>
          </a:graphicData>
        </a:graphic>
      </p:graphicFrame>
      <p:sp>
        <p:nvSpPr>
          <p:cNvPr id="51" name="TextBox 50"/>
          <p:cNvSpPr txBox="1"/>
          <p:nvPr/>
        </p:nvSpPr>
        <p:spPr>
          <a:xfrm>
            <a:off x="240632" y="4038600"/>
            <a:ext cx="1054768" cy="246221"/>
          </a:xfrm>
          <a:prstGeom prst="rect">
            <a:avLst/>
          </a:prstGeom>
          <a:noFill/>
        </p:spPr>
        <p:txBody>
          <a:bodyPr wrap="square" rtlCol="0">
            <a:spAutoFit/>
          </a:bodyPr>
          <a:lstStyle/>
          <a:p>
            <a:r>
              <a:rPr lang="en-US" sz="1000" dirty="0" smtClean="0"/>
              <a:t>RMS in </a:t>
            </a:r>
            <a:r>
              <a:rPr lang="en-US" sz="1000" dirty="0" err="1" smtClean="0"/>
              <a:t>mK</a:t>
            </a:r>
            <a:endParaRPr lang="en-US" sz="1000" dirty="0"/>
          </a:p>
        </p:txBody>
      </p:sp>
      <p:sp>
        <p:nvSpPr>
          <p:cNvPr id="21"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ABI-L1b-PLPT-024</a:t>
            </a:r>
            <a:r>
              <a:rPr lang="en-US" sz="3600" dirty="0" smtClean="0"/>
              <a:t/>
            </a:r>
            <a:br>
              <a:rPr lang="en-US" sz="3600" dirty="0" smtClean="0"/>
            </a:br>
            <a:r>
              <a:rPr lang="en-US" sz="3600" dirty="0" smtClean="0">
                <a:solidFill>
                  <a:schemeClr val="tx1"/>
                </a:solidFill>
              </a:rPr>
              <a:t>Cal-To-Cal Repeatability</a:t>
            </a:r>
            <a:endParaRPr lang="en-US" sz="3600" dirty="0">
              <a:solidFill>
                <a:schemeClr val="tx1"/>
              </a:solidFil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952313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Performance Overview</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a:t>
            </a:fld>
            <a:endParaRPr lang="en-US" dirty="0"/>
          </a:p>
        </p:txBody>
      </p:sp>
    </p:spTree>
    <p:extLst>
      <p:ext uri="{BB962C8B-B14F-4D97-AF65-F5344CB8AC3E}">
        <p14:creationId xmlns:p14="http://schemas.microsoft.com/office/powerpoint/2010/main" val="36003474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791820" y="2362200"/>
            <a:ext cx="3780680" cy="1515511"/>
          </a:xfrm>
          <a:prstGeom prst="rect">
            <a:avLst/>
          </a:prstGeom>
        </p:spPr>
      </p:pic>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pPr marL="285750" lvl="0" indent="-285750" algn="just">
              <a:buFont typeface="Arial" panose="020B0604020202020204" pitchFamily="34" charset="0"/>
              <a:buChar char="•"/>
            </a:pPr>
            <a:r>
              <a:rPr lang="en-US" sz="1400" dirty="0">
                <a:solidFill>
                  <a:prstClr val="black"/>
                </a:solidFill>
              </a:rPr>
              <a:t>The system requirement of linearity is met for most detectors and bands.</a:t>
            </a:r>
          </a:p>
          <a:p>
            <a:pPr marL="285750" lvl="0" indent="-285750" algn="just">
              <a:buFont typeface="Arial" panose="020B0604020202020204" pitchFamily="34" charset="0"/>
              <a:buChar char="•"/>
            </a:pPr>
            <a:r>
              <a:rPr lang="en-US" sz="1400" dirty="0">
                <a:solidFill>
                  <a:prstClr val="black"/>
                </a:solidFill>
              </a:rPr>
              <a:t>The results overall agree with vendor’s evaluation.</a:t>
            </a:r>
          </a:p>
          <a:p>
            <a:pPr marL="285750" lvl="0" indent="-285750" algn="just">
              <a:buFont typeface="Arial" panose="020B0604020202020204" pitchFamily="34" charset="0"/>
              <a:buChar char="•"/>
            </a:pPr>
            <a:r>
              <a:rPr lang="en-US" sz="1400" dirty="0">
                <a:solidFill>
                  <a:prstClr val="black"/>
                </a:solidFill>
              </a:rPr>
              <a:t>Later detector BDS update </a:t>
            </a:r>
            <a:r>
              <a:rPr lang="en-US" sz="1400" dirty="0" smtClean="0">
                <a:solidFill>
                  <a:prstClr val="black"/>
                </a:solidFill>
              </a:rPr>
              <a:t>should improve </a:t>
            </a:r>
            <a:r>
              <a:rPr lang="en-US" sz="1400" dirty="0">
                <a:solidFill>
                  <a:prstClr val="black"/>
                </a:solidFill>
              </a:rPr>
              <a:t>the linearity of </a:t>
            </a:r>
            <a:r>
              <a:rPr lang="en-US" sz="1400" dirty="0" smtClean="0">
                <a:solidFill>
                  <a:prstClr val="black"/>
                </a:solidFill>
              </a:rPr>
              <a:t>some </a:t>
            </a:r>
            <a:r>
              <a:rPr lang="en-US" sz="1400" dirty="0">
                <a:solidFill>
                  <a:prstClr val="black"/>
                </a:solidFill>
              </a:rPr>
              <a:t>outlier detectors.</a:t>
            </a:r>
          </a:p>
          <a:p>
            <a:pPr marL="285750" indent="-285750" algn="just">
              <a:buFont typeface="Arial" panose="020B0604020202020204" pitchFamily="34" charset="0"/>
              <a:buChar char="•"/>
            </a:pPr>
            <a:r>
              <a:rPr lang="en-US" sz="1400" dirty="0">
                <a:solidFill>
                  <a:prstClr val="black"/>
                </a:solidFill>
              </a:rPr>
              <a:t>There are still detectors with significantly large out-of-family non-linearity.</a:t>
            </a: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pPr algn="just"/>
            <a:r>
              <a:rPr lang="en-US" sz="1400" dirty="0">
                <a:solidFill>
                  <a:prstClr val="black"/>
                </a:solidFill>
              </a:rPr>
              <a:t>Reanalyze the PLT ECAL data: nonlinearity is assessed by the maximum deviation from linear fitting between detector response of SCT/ICT and integration time.</a:t>
            </a:r>
            <a:endParaRPr lang="en-US" sz="2000" dirty="0"/>
          </a:p>
        </p:txBody>
      </p:sp>
      <p:graphicFrame>
        <p:nvGraphicFramePr>
          <p:cNvPr id="22" name="Table 21"/>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bl>
          </a:graphicData>
        </a:graphic>
      </p:graphicFrame>
      <p:sp>
        <p:nvSpPr>
          <p:cNvPr id="25" name="TextBox 24"/>
          <p:cNvSpPr txBox="1"/>
          <p:nvPr/>
        </p:nvSpPr>
        <p:spPr>
          <a:xfrm>
            <a:off x="6096000" y="3502223"/>
            <a:ext cx="2590800" cy="307777"/>
          </a:xfrm>
          <a:prstGeom prst="rect">
            <a:avLst/>
          </a:prstGeom>
          <a:noFill/>
        </p:spPr>
        <p:txBody>
          <a:bodyPr wrap="square" rtlCol="0">
            <a:spAutoFit/>
          </a:bodyPr>
          <a:lstStyle/>
          <a:p>
            <a:r>
              <a:rPr lang="en-US" sz="1400" dirty="0" smtClean="0"/>
              <a:t>colors</a:t>
            </a:r>
            <a:r>
              <a:rPr lang="en-US" sz="1400" dirty="0"/>
              <a:t>:</a:t>
            </a:r>
            <a:r>
              <a:rPr lang="en-US" sz="1400" dirty="0" smtClean="0"/>
              <a:t> detectors</a:t>
            </a:r>
          </a:p>
        </p:txBody>
      </p:sp>
      <p:graphicFrame>
        <p:nvGraphicFramePr>
          <p:cNvPr id="19" name="Table 18"/>
          <p:cNvGraphicFramePr>
            <a:graphicFrameLocks noGrp="1"/>
          </p:cNvGraphicFramePr>
          <p:nvPr>
            <p:extLst/>
          </p:nvPr>
        </p:nvGraphicFramePr>
        <p:xfrm>
          <a:off x="456592" y="4247328"/>
          <a:ext cx="3887357" cy="2346960"/>
        </p:xfrm>
        <a:graphic>
          <a:graphicData uri="http://schemas.openxmlformats.org/drawingml/2006/table">
            <a:tbl>
              <a:tblPr firstRow="1" bandRow="1"/>
              <a:tblGrid>
                <a:gridCol w="659000">
                  <a:extLst>
                    <a:ext uri="{9D8B030D-6E8A-4147-A177-3AD203B41FA5}">
                      <a16:colId xmlns:a16="http://schemas.microsoft.com/office/drawing/2014/main" val="20000"/>
                    </a:ext>
                  </a:extLst>
                </a:gridCol>
                <a:gridCol w="1076119">
                  <a:extLst>
                    <a:ext uri="{9D8B030D-6E8A-4147-A177-3AD203B41FA5}">
                      <a16:colId xmlns:a16="http://schemas.microsoft.com/office/drawing/2014/main" val="2809528877"/>
                    </a:ext>
                  </a:extLst>
                </a:gridCol>
                <a:gridCol w="1076119">
                  <a:extLst>
                    <a:ext uri="{9D8B030D-6E8A-4147-A177-3AD203B41FA5}">
                      <a16:colId xmlns:a16="http://schemas.microsoft.com/office/drawing/2014/main" val="20001"/>
                    </a:ext>
                  </a:extLst>
                </a:gridCol>
                <a:gridCol w="1076119">
                  <a:extLst>
                    <a:ext uri="{9D8B030D-6E8A-4147-A177-3AD203B41FA5}">
                      <a16:colId xmlns:a16="http://schemas.microsoft.com/office/drawing/2014/main" val="20002"/>
                    </a:ext>
                  </a:extLst>
                </a:gridCol>
              </a:tblGrid>
              <a:tr h="1573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Band</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algn="ctr"/>
                      <a:r>
                        <a:rPr lang="en-US" sz="800" b="1" dirty="0" smtClean="0">
                          <a:solidFill>
                            <a:schemeClr val="tx1"/>
                          </a:solidFill>
                        </a:rPr>
                        <a:t>MRD Spec.</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baseline="0" dirty="0" smtClean="0">
                          <a:solidFill>
                            <a:schemeClr val="tx1"/>
                          </a:solidFill>
                        </a:rPr>
                        <a:t>Band Max</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Band Mean</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7</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0.088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0.057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8</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18.2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0.116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9</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0.377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0.049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10</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0.433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0.075</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11</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31.7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0.237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12</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0.529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0.234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r h="147184">
                <a:tc>
                  <a:txBody>
                    <a:bodyPr/>
                    <a:lstStyle/>
                    <a:p>
                      <a:pPr algn="ctr"/>
                      <a:r>
                        <a:rPr lang="en-US" sz="800" dirty="0" smtClean="0">
                          <a:solidFill>
                            <a:schemeClr val="tx1"/>
                          </a:solidFill>
                          <a:latin typeface="+mn-lt"/>
                        </a:rPr>
                        <a:t>13</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32.7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0.526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428862948"/>
                  </a:ext>
                </a:extLst>
              </a:tr>
              <a:tr h="147184">
                <a:tc>
                  <a:txBody>
                    <a:bodyPr/>
                    <a:lstStyle/>
                    <a:p>
                      <a:pPr algn="ctr"/>
                      <a:r>
                        <a:rPr lang="en-US" sz="800" dirty="0" smtClean="0">
                          <a:solidFill>
                            <a:schemeClr val="tx1"/>
                          </a:solidFill>
                          <a:latin typeface="+mn-lt"/>
                        </a:rPr>
                        <a:t>14</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16.1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0.119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88761920"/>
                  </a:ext>
                </a:extLst>
              </a:tr>
              <a:tr h="147184">
                <a:tc>
                  <a:txBody>
                    <a:bodyPr/>
                    <a:lstStyle/>
                    <a:p>
                      <a:pPr algn="ctr"/>
                      <a:r>
                        <a:rPr lang="en-US" sz="800" dirty="0" smtClean="0">
                          <a:solidFill>
                            <a:schemeClr val="tx1"/>
                          </a:solidFill>
                          <a:latin typeface="+mn-lt"/>
                        </a:rPr>
                        <a:t>15</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0.184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0.108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383927112"/>
                  </a:ext>
                </a:extLst>
              </a:tr>
              <a:tr h="147184">
                <a:tc>
                  <a:txBody>
                    <a:bodyPr/>
                    <a:lstStyle/>
                    <a:p>
                      <a:pPr algn="ctr"/>
                      <a:r>
                        <a:rPr lang="en-US" sz="800" dirty="0" smtClean="0">
                          <a:solidFill>
                            <a:schemeClr val="tx1"/>
                          </a:solidFill>
                          <a:latin typeface="+mn-lt"/>
                        </a:rPr>
                        <a:t>16</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0.741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0.364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043399749"/>
                  </a:ext>
                </a:extLst>
              </a:tr>
            </a:tbl>
          </a:graphicData>
        </a:graphic>
      </p:graphicFrame>
      <p:sp>
        <p:nvSpPr>
          <p:cNvPr id="20" name="TextBox 19"/>
          <p:cNvSpPr txBox="1"/>
          <p:nvPr/>
        </p:nvSpPr>
        <p:spPr>
          <a:xfrm>
            <a:off x="240632" y="4038600"/>
            <a:ext cx="1664368" cy="246221"/>
          </a:xfrm>
          <a:prstGeom prst="rect">
            <a:avLst/>
          </a:prstGeom>
          <a:noFill/>
        </p:spPr>
        <p:txBody>
          <a:bodyPr wrap="square" rtlCol="0">
            <a:spAutoFit/>
          </a:bodyPr>
          <a:lstStyle/>
          <a:p>
            <a:r>
              <a:rPr lang="en-US" sz="1000" dirty="0" smtClean="0"/>
              <a:t>Non-linearity in percentage</a:t>
            </a:r>
            <a:endParaRPr lang="en-US" sz="1000" dirty="0"/>
          </a:p>
        </p:txBody>
      </p:sp>
      <p:sp>
        <p:nvSpPr>
          <p:cNvPr id="26" name="Rectangle 25"/>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Validate the system linearity for selected channels of </a:t>
            </a:r>
            <a:r>
              <a:rPr lang="en-US" sz="1400" dirty="0" smtClean="0"/>
              <a:t>ABI.</a:t>
            </a:r>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a:t>MRD Table 3.4.8.1.2 (ABI performance summary).</a:t>
            </a:r>
          </a:p>
        </p:txBody>
      </p:sp>
      <p:sp>
        <p:nvSpPr>
          <p:cNvPr id="28"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ABI-L1b-PLPT-025</a:t>
            </a:r>
            <a:r>
              <a:rPr lang="en-US" sz="3600" dirty="0" smtClean="0"/>
              <a:t/>
            </a:r>
            <a:br>
              <a:rPr lang="en-US" sz="3600" dirty="0" smtClean="0"/>
            </a:br>
            <a:r>
              <a:rPr lang="en-US" sz="3600" dirty="0" smtClean="0">
                <a:solidFill>
                  <a:schemeClr val="tx1"/>
                </a:solidFill>
              </a:rPr>
              <a:t>Linearity</a:t>
            </a:r>
            <a:endParaRPr lang="en-US" sz="3600" dirty="0">
              <a:solidFill>
                <a:schemeClr val="tx1"/>
              </a:solidFill>
            </a:endParaRP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40</a:t>
            </a:fld>
            <a:endParaRPr lang="en-US" dirty="0"/>
          </a:p>
        </p:txBody>
      </p:sp>
    </p:spTree>
    <p:extLst>
      <p:ext uri="{BB962C8B-B14F-4D97-AF65-F5344CB8AC3E}">
        <p14:creationId xmlns:p14="http://schemas.microsoft.com/office/powerpoint/2010/main" val="41895739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ABI-L1b-PLPT-032</a:t>
            </a:r>
            <a:r>
              <a:rPr lang="en-US" sz="3600" dirty="0"/>
              <a:t/>
            </a:r>
            <a:br>
              <a:rPr lang="en-US" sz="3600" dirty="0"/>
            </a:br>
            <a:r>
              <a:rPr lang="en-US" sz="3600" dirty="0">
                <a:solidFill>
                  <a:schemeClr val="tx1"/>
                </a:solidFill>
              </a:rPr>
              <a:t>VNIR </a:t>
            </a:r>
            <a:r>
              <a:rPr lang="en-US" sz="3600" dirty="0" smtClean="0">
                <a:solidFill>
                  <a:schemeClr val="tx1"/>
                </a:solidFill>
              </a:rPr>
              <a:t>SNR and </a:t>
            </a:r>
            <a:r>
              <a:rPr lang="en-US" sz="3600" dirty="0">
                <a:solidFill>
                  <a:schemeClr val="tx1"/>
                </a:solidFill>
              </a:rPr>
              <a:t>Dynamic </a:t>
            </a:r>
            <a:r>
              <a:rPr lang="en-US" sz="3600" dirty="0" smtClean="0">
                <a:solidFill>
                  <a:schemeClr val="tx1"/>
                </a:solidFill>
              </a:rPr>
              <a:t>Range</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18" idx="3"/>
          </p:cNvCxnSpPr>
          <p:nvPr/>
        </p:nvCxnSpPr>
        <p:spPr>
          <a:xfrm>
            <a:off x="152400" y="3886200"/>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7719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0900" y="1162652"/>
            <a:ext cx="4319412" cy="400110"/>
          </a:xfrm>
          <a:prstGeom prst="rect">
            <a:avLst/>
          </a:prstGeom>
          <a:ln w="12700" cmpd="sng">
            <a:noFill/>
          </a:ln>
        </p:spPr>
        <p:txBody>
          <a:bodyPr wrap="square">
            <a:spAutoFit/>
          </a:bodyPr>
          <a:lstStyle/>
          <a:p>
            <a:pPr algn="ctr"/>
            <a:r>
              <a:rPr lang="en-US" sz="2000" b="1" i="1" dirty="0" smtClean="0"/>
              <a:t>Objective</a:t>
            </a:r>
            <a:endParaRPr lang="en-US" sz="2000" dirty="0"/>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41</a:t>
            </a:fld>
            <a:endParaRPr lang="en-US" dirty="0"/>
          </a:p>
        </p:txBody>
      </p:sp>
      <p:sp>
        <p:nvSpPr>
          <p:cNvPr id="18" name="Rectangle 17"/>
          <p:cNvSpPr/>
          <p:nvPr/>
        </p:nvSpPr>
        <p:spPr>
          <a:xfrm>
            <a:off x="4582329" y="3755433"/>
            <a:ext cx="4319412" cy="400110"/>
          </a:xfrm>
          <a:prstGeom prst="rect">
            <a:avLst/>
          </a:prstGeom>
          <a:ln w="12700" cmpd="sng">
            <a:noFill/>
          </a:ln>
        </p:spPr>
        <p:txBody>
          <a:bodyPr wrap="square">
            <a:spAutoFit/>
          </a:bodyPr>
          <a:lstStyle/>
          <a:p>
            <a:pPr algn="ctr"/>
            <a:r>
              <a:rPr lang="en-US" sz="2000" b="1" i="1" dirty="0" smtClean="0"/>
              <a:t>Conclusion</a:t>
            </a:r>
            <a:endParaRPr lang="en-US" sz="2000" dirty="0"/>
          </a:p>
        </p:txBody>
      </p:sp>
      <p:sp>
        <p:nvSpPr>
          <p:cNvPr id="19" name="Rectangle 18"/>
          <p:cNvSpPr/>
          <p:nvPr/>
        </p:nvSpPr>
        <p:spPr>
          <a:xfrm>
            <a:off x="233538" y="3771940"/>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0" name="Rectangle 19"/>
          <p:cNvSpPr/>
          <p:nvPr/>
        </p:nvSpPr>
        <p:spPr>
          <a:xfrm>
            <a:off x="4588623" y="1151239"/>
            <a:ext cx="4319412" cy="400110"/>
          </a:xfrm>
          <a:prstGeom prst="rect">
            <a:avLst/>
          </a:prstGeom>
          <a:ln w="12700" cmpd="sng">
            <a:noFill/>
          </a:ln>
        </p:spPr>
        <p:txBody>
          <a:bodyPr wrap="square">
            <a:spAutoFit/>
          </a:bodyPr>
          <a:lstStyle/>
          <a:p>
            <a:pPr algn="ctr"/>
            <a:r>
              <a:rPr lang="en-US" sz="2000" b="1" i="1" dirty="0" smtClean="0"/>
              <a:t>Method</a:t>
            </a:r>
            <a:endParaRPr lang="en-US" sz="2000" dirty="0"/>
          </a:p>
        </p:txBody>
      </p:sp>
      <p:sp>
        <p:nvSpPr>
          <p:cNvPr id="3" name="Rectangle 2"/>
          <p:cNvSpPr/>
          <p:nvPr/>
        </p:nvSpPr>
        <p:spPr>
          <a:xfrm>
            <a:off x="266700" y="1524000"/>
            <a:ext cx="4229100" cy="2246769"/>
          </a:xfrm>
          <a:prstGeom prst="rect">
            <a:avLst/>
          </a:prstGeom>
        </p:spPr>
        <p:txBody>
          <a:bodyPr wrap="square">
            <a:spAutoFit/>
          </a:bodyPr>
          <a:lstStyle/>
          <a:p>
            <a:pPr algn="just"/>
            <a:r>
              <a:rPr lang="en-US" sz="1400" dirty="0"/>
              <a:t>Determine the ABI visible and near infrared (VNIR) channels’ signal-to-noise ratio (SNR) and Dynamic Range at the beginning-of-life (BOL</a:t>
            </a:r>
            <a:r>
              <a:rPr lang="en-US" sz="1400" dirty="0" smtClean="0"/>
              <a:t>).</a:t>
            </a:r>
          </a:p>
          <a:p>
            <a:pPr algn="just"/>
            <a:endParaRPr lang="en-US" sz="1400" dirty="0"/>
          </a:p>
          <a:p>
            <a:pPr algn="ctr"/>
            <a:r>
              <a:rPr lang="en-US" sz="1400" b="1" i="1" dirty="0"/>
              <a:t>Related Requirements</a:t>
            </a:r>
          </a:p>
          <a:p>
            <a:pPr marL="169863" lvl="0" indent="-169863">
              <a:buFont typeface="Arial" panose="020B0604020202020204" pitchFamily="34" charset="0"/>
              <a:buChar char="•"/>
            </a:pPr>
            <a:r>
              <a:rPr lang="en-US" sz="1400" dirty="0"/>
              <a:t>MRD737 (Long-term radiance drift); </a:t>
            </a:r>
          </a:p>
          <a:p>
            <a:pPr marL="169863" lvl="0" indent="-169863">
              <a:buFont typeface="Arial" panose="020B0604020202020204" pitchFamily="34" charset="0"/>
              <a:buChar char="•"/>
            </a:pPr>
            <a:r>
              <a:rPr lang="en-US" sz="1400" dirty="0"/>
              <a:t>MRD1493/MRD1503 MRD1513(Product Measurement Accuracy);</a:t>
            </a:r>
          </a:p>
          <a:p>
            <a:pPr marL="169863" lvl="0" indent="-169863">
              <a:buFont typeface="Arial" panose="020B0604020202020204" pitchFamily="34" charset="0"/>
              <a:buChar char="•"/>
            </a:pPr>
            <a:r>
              <a:rPr lang="en-US" sz="1400" dirty="0"/>
              <a:t>MRD2120(solar reflective channels to within an absolute accuracy of 5%)</a:t>
            </a:r>
          </a:p>
        </p:txBody>
      </p:sp>
      <p:sp>
        <p:nvSpPr>
          <p:cNvPr id="21" name="Rectangle 20"/>
          <p:cNvSpPr/>
          <p:nvPr/>
        </p:nvSpPr>
        <p:spPr>
          <a:xfrm>
            <a:off x="4648200" y="1524000"/>
            <a:ext cx="3883287" cy="276999"/>
          </a:xfrm>
          <a:prstGeom prst="rect">
            <a:avLst/>
          </a:prstGeom>
          <a:ln w="12700" cmpd="sng">
            <a:noFill/>
          </a:ln>
        </p:spPr>
        <p:txBody>
          <a:bodyPr wrap="square">
            <a:spAutoFit/>
          </a:bodyPr>
          <a:lstStyle/>
          <a:p>
            <a:r>
              <a:rPr lang="en-US" sz="1200" dirty="0" smtClean="0"/>
              <a:t>Equations </a:t>
            </a:r>
            <a:r>
              <a:rPr lang="en-US" sz="1200" smtClean="0"/>
              <a:t>to calculate </a:t>
            </a:r>
            <a:r>
              <a:rPr lang="en-US" sz="1200" dirty="0" smtClean="0"/>
              <a:t>SNR and DNR</a:t>
            </a:r>
            <a:endParaRPr lang="en-US" sz="1200" b="1" dirty="0"/>
          </a:p>
        </p:txBody>
      </p:sp>
      <p:graphicFrame>
        <p:nvGraphicFramePr>
          <p:cNvPr id="23" name="Object 22"/>
          <p:cNvGraphicFramePr>
            <a:graphicFrameLocks noChangeAspect="1"/>
          </p:cNvGraphicFramePr>
          <p:nvPr>
            <p:extLst/>
          </p:nvPr>
        </p:nvGraphicFramePr>
        <p:xfrm>
          <a:off x="5933745" y="1807299"/>
          <a:ext cx="1704975" cy="666750"/>
        </p:xfrm>
        <a:graphic>
          <a:graphicData uri="http://schemas.openxmlformats.org/presentationml/2006/ole">
            <mc:AlternateContent xmlns:mc="http://schemas.openxmlformats.org/markup-compatibility/2006">
              <mc:Choice xmlns:v="urn:schemas-microsoft-com:vml" Requires="v">
                <p:oleObj spid="_x0000_s1046" r:id="rId4" imgW="1701800" imgH="673100" progId="Equation.3">
                  <p:embed/>
                </p:oleObj>
              </mc:Choice>
              <mc:Fallback>
                <p:oleObj r:id="rId4" imgW="1701800" imgH="673100" progId="Equation.3">
                  <p:embed/>
                  <p:pic>
                    <p:nvPicPr>
                      <p:cNvPr id="23" name="Object 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3745" y="1807299"/>
                        <a:ext cx="1704975" cy="66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mc:AlternateContent xmlns:mc="http://schemas.openxmlformats.org/markup-compatibility/2006" xmlns:a14="http://schemas.microsoft.com/office/drawing/2010/main">
        <mc:Choice Requires="a14">
          <p:sp>
            <p:nvSpPr>
              <p:cNvPr id="24" name="Rectangle 23"/>
              <p:cNvSpPr/>
              <p:nvPr/>
            </p:nvSpPr>
            <p:spPr>
              <a:xfrm>
                <a:off x="5587062" y="2464034"/>
                <a:ext cx="2089866" cy="3172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200" i="1">
                          <a:latin typeface="Cambria Math" panose="02040503050406030204" pitchFamily="18" charset="0"/>
                        </a:rPr>
                        <m:t>𝐷𝑁𝑅</m:t>
                      </m:r>
                      <m:r>
                        <a:rPr lang="en-US" sz="1200" i="0">
                          <a:latin typeface="Cambria Math" panose="02040503050406030204" pitchFamily="18" charset="0"/>
                        </a:rPr>
                        <m:t>=</m:t>
                      </m:r>
                      <m:d>
                        <m:dPr>
                          <m:ctrlPr>
                            <a:rPr lang="en-US" sz="1200" i="1">
                              <a:latin typeface="Cambria Math" panose="02040503050406030204" pitchFamily="18" charset="0"/>
                            </a:rPr>
                          </m:ctrlPr>
                        </m:dPr>
                        <m:e>
                          <m:sSup>
                            <m:sSupPr>
                              <m:ctrlPr>
                                <a:rPr lang="en-US" sz="1200" i="1">
                                  <a:latin typeface="Cambria Math" panose="02040503050406030204" pitchFamily="18" charset="0"/>
                                </a:rPr>
                              </m:ctrlPr>
                            </m:sSupPr>
                            <m:e>
                              <m:r>
                                <a:rPr lang="en-US" sz="1200" i="0">
                                  <a:latin typeface="Cambria Math" panose="02040503050406030204" pitchFamily="18" charset="0"/>
                                </a:rPr>
                                <m:t>2</m:t>
                              </m:r>
                            </m:e>
                            <m:sup>
                              <m:r>
                                <a:rPr lang="en-US" sz="1200" i="1">
                                  <a:latin typeface="Cambria Math" panose="02040503050406030204" pitchFamily="18" charset="0"/>
                                </a:rPr>
                                <m:t>𝑏𝑖𝑡𝑠</m:t>
                              </m:r>
                            </m:sup>
                          </m:sSup>
                          <m:r>
                            <a:rPr lang="en-US" sz="1200" i="0">
                              <a:latin typeface="Cambria Math" panose="02040503050406030204" pitchFamily="18" charset="0"/>
                            </a:rPr>
                            <m:t>− </m:t>
                          </m:r>
                          <m:bar>
                            <m:barPr>
                              <m:pos m:val="top"/>
                              <m:ctrlPr>
                                <a:rPr lang="en-US" sz="1200" i="1">
                                  <a:latin typeface="Cambria Math" panose="02040503050406030204" pitchFamily="18" charset="0"/>
                                </a:rPr>
                              </m:ctrlPr>
                            </m:barPr>
                            <m:e>
                              <m:r>
                                <a:rPr lang="en-US" sz="1200" i="1">
                                  <a:latin typeface="Cambria Math" panose="02040503050406030204" pitchFamily="18" charset="0"/>
                                </a:rPr>
                                <m:t>𝑑𝑛𝑠𝑝𝑐</m:t>
                              </m:r>
                            </m:e>
                          </m:bar>
                        </m:e>
                      </m:d>
                      <m:r>
                        <a:rPr lang="en-US" sz="1200" i="0">
                          <a:latin typeface="Cambria Math" panose="02040503050406030204" pitchFamily="18" charset="0"/>
                        </a:rPr>
                        <m:t>∗</m:t>
                      </m:r>
                      <m:r>
                        <a:rPr lang="en-US" sz="1200" i="1">
                          <a:latin typeface="Cambria Math" panose="02040503050406030204" pitchFamily="18" charset="0"/>
                        </a:rPr>
                        <m:t>𝑀</m:t>
                      </m:r>
                    </m:oMath>
                  </m:oMathPara>
                </a14:m>
                <a:endParaRPr lang="en-US" sz="1200" dirty="0"/>
              </a:p>
            </p:txBody>
          </p:sp>
        </mc:Choice>
        <mc:Fallback xmlns="">
          <p:sp>
            <p:nvSpPr>
              <p:cNvPr id="24" name="Rectangle 23"/>
              <p:cNvSpPr>
                <a:spLocks noRot="1" noChangeAspect="1" noMove="1" noResize="1" noEditPoints="1" noAdjustHandles="1" noChangeArrowheads="1" noChangeShapeType="1" noTextEdit="1"/>
              </p:cNvSpPr>
              <p:nvPr/>
            </p:nvSpPr>
            <p:spPr>
              <a:xfrm>
                <a:off x="5587062" y="2464034"/>
                <a:ext cx="2089866" cy="317266"/>
              </a:xfrm>
              <a:prstGeom prst="rect">
                <a:avLst/>
              </a:prstGeom>
              <a:blipFill>
                <a:blip r:embed="rId6"/>
                <a:stretch>
                  <a:fillRect b="-3846"/>
                </a:stretch>
              </a:blipFill>
            </p:spPr>
            <p:txBody>
              <a:bodyPr/>
              <a:lstStyle/>
              <a:p>
                <a:r>
                  <a:rPr lang="en-US">
                    <a:noFill/>
                  </a:rPr>
                  <a:t> </a:t>
                </a:r>
              </a:p>
            </p:txBody>
          </p:sp>
        </mc:Fallback>
      </mc:AlternateContent>
      <p:sp>
        <p:nvSpPr>
          <p:cNvPr id="25" name="TextBox 24"/>
          <p:cNvSpPr txBox="1"/>
          <p:nvPr/>
        </p:nvSpPr>
        <p:spPr>
          <a:xfrm>
            <a:off x="8323212" y="1733069"/>
            <a:ext cx="533400" cy="276999"/>
          </a:xfrm>
          <a:prstGeom prst="rect">
            <a:avLst/>
          </a:prstGeom>
          <a:noFill/>
        </p:spPr>
        <p:txBody>
          <a:bodyPr wrap="square" rtlCol="0">
            <a:spAutoFit/>
          </a:bodyPr>
          <a:lstStyle/>
          <a:p>
            <a:r>
              <a:rPr lang="en-US" sz="1200" dirty="0" smtClean="0"/>
              <a:t>(1)</a:t>
            </a:r>
            <a:endParaRPr lang="en-US" sz="1200" dirty="0"/>
          </a:p>
        </p:txBody>
      </p:sp>
      <p:sp>
        <p:nvSpPr>
          <p:cNvPr id="26" name="TextBox 25"/>
          <p:cNvSpPr txBox="1"/>
          <p:nvPr/>
        </p:nvSpPr>
        <p:spPr>
          <a:xfrm>
            <a:off x="8323212" y="2445112"/>
            <a:ext cx="533400" cy="276999"/>
          </a:xfrm>
          <a:prstGeom prst="rect">
            <a:avLst/>
          </a:prstGeom>
          <a:noFill/>
        </p:spPr>
        <p:txBody>
          <a:bodyPr wrap="square" rtlCol="0">
            <a:spAutoFit/>
          </a:bodyPr>
          <a:lstStyle/>
          <a:p>
            <a:r>
              <a:rPr lang="en-US" sz="1200" dirty="0" smtClean="0"/>
              <a:t>(2)</a:t>
            </a:r>
            <a:endParaRPr lang="en-US" sz="1200" dirty="0"/>
          </a:p>
        </p:txBody>
      </p:sp>
      <p:sp>
        <p:nvSpPr>
          <p:cNvPr id="28" name="Rectangle 27"/>
          <p:cNvSpPr/>
          <p:nvPr/>
        </p:nvSpPr>
        <p:spPr>
          <a:xfrm>
            <a:off x="4686300" y="2819400"/>
            <a:ext cx="4158956" cy="938719"/>
          </a:xfrm>
          <a:prstGeom prst="rect">
            <a:avLst/>
          </a:prstGeom>
          <a:ln w="12700" cmpd="sng">
            <a:noFill/>
          </a:ln>
        </p:spPr>
        <p:txBody>
          <a:bodyPr wrap="square">
            <a:spAutoFit/>
          </a:bodyPr>
          <a:lstStyle/>
          <a:p>
            <a:pPr algn="just"/>
            <a:r>
              <a:rPr lang="en-US" sz="1100" dirty="0"/>
              <a:t>Where </a:t>
            </a:r>
            <a:r>
              <a:rPr lang="en-US" sz="1100" dirty="0" smtClean="0"/>
              <a:t>SNR is the VNIR band signal-noise-ratio, </a:t>
            </a:r>
            <a:r>
              <a:rPr lang="en-US" sz="1100" dirty="0" err="1" smtClean="0"/>
              <a:t>dn</a:t>
            </a:r>
            <a:r>
              <a:rPr lang="en-US" sz="1100" dirty="0" smtClean="0"/>
              <a:t> is </a:t>
            </a:r>
            <a:r>
              <a:rPr lang="en-US" sz="1100" dirty="0"/>
              <a:t>the dynamic range for the detector </a:t>
            </a:r>
            <a:r>
              <a:rPr lang="en-US" sz="1100" i="1" dirty="0" err="1" smtClean="0"/>
              <a:t>dn</a:t>
            </a:r>
            <a:r>
              <a:rPr lang="en-US" sz="1100" dirty="0" smtClean="0"/>
              <a:t> </a:t>
            </a:r>
            <a:r>
              <a:rPr lang="en-US" sz="1100" dirty="0"/>
              <a:t>is digital count; subscript </a:t>
            </a:r>
            <a:r>
              <a:rPr lang="en-US" sz="1100" i="1" dirty="0"/>
              <a:t>SCT</a:t>
            </a:r>
            <a:r>
              <a:rPr lang="en-US" sz="1100" dirty="0"/>
              <a:t> and </a:t>
            </a:r>
            <a:r>
              <a:rPr lang="en-US" sz="1100" i="1" dirty="0"/>
              <a:t>SPC</a:t>
            </a:r>
            <a:r>
              <a:rPr lang="en-US" sz="1100" dirty="0"/>
              <a:t> denote Solar Calibration Target (a solar diffuser) and space, respectively; the overhead bar denotes average; </a:t>
            </a:r>
            <a:r>
              <a:rPr lang="en-US" sz="1100" i="1" dirty="0"/>
              <a:t>σ</a:t>
            </a:r>
            <a:r>
              <a:rPr lang="en-US" sz="1100" i="1" baseline="30000" dirty="0"/>
              <a:t>2</a:t>
            </a:r>
            <a:r>
              <a:rPr lang="en-US" sz="1100" dirty="0"/>
              <a:t> is variance; DNR is the dynamic range for the detector</a:t>
            </a:r>
            <a:r>
              <a:rPr lang="en-US" sz="1100" dirty="0" smtClean="0"/>
              <a:t>, M the band gain. </a:t>
            </a:r>
            <a:endParaRPr lang="en-US" sz="1100" b="1" dirty="0"/>
          </a:p>
        </p:txBody>
      </p:sp>
      <p:sp>
        <p:nvSpPr>
          <p:cNvPr id="31" name="Rectangle 30"/>
          <p:cNvSpPr/>
          <p:nvPr/>
        </p:nvSpPr>
        <p:spPr>
          <a:xfrm>
            <a:off x="190500" y="4114800"/>
            <a:ext cx="4158956" cy="415498"/>
          </a:xfrm>
          <a:prstGeom prst="rect">
            <a:avLst/>
          </a:prstGeom>
          <a:ln w="12700" cmpd="sng">
            <a:noFill/>
          </a:ln>
        </p:spPr>
        <p:txBody>
          <a:bodyPr wrap="square">
            <a:spAutoFit/>
          </a:bodyPr>
          <a:lstStyle/>
          <a:p>
            <a:r>
              <a:rPr lang="en-US" sz="1200" b="1" dirty="0" smtClean="0"/>
              <a:t>G17 SNR monitoring and trending</a:t>
            </a:r>
            <a:r>
              <a:rPr lang="en-US" sz="1200" dirty="0" smtClean="0"/>
              <a:t>:</a:t>
            </a:r>
            <a:endParaRPr lang="en-US" sz="1200" dirty="0"/>
          </a:p>
          <a:p>
            <a:r>
              <a:rPr lang="en-US" sz="800" i="1" u="sng" dirty="0">
                <a:solidFill>
                  <a:schemeClr val="accent1">
                    <a:lumMod val="75000"/>
                  </a:schemeClr>
                </a:solidFill>
              </a:rPr>
              <a:t>https://</a:t>
            </a:r>
            <a:r>
              <a:rPr lang="en-US" sz="800" i="1" u="sng" dirty="0" smtClean="0">
                <a:solidFill>
                  <a:schemeClr val="accent1">
                    <a:lumMod val="75000"/>
                  </a:schemeClr>
                </a:solidFill>
              </a:rPr>
              <a:t>www.star.nesdis.noaa.gov/GOESCal/G17_ABI_Solar_Cal_static.php</a:t>
            </a:r>
            <a:endParaRPr lang="en-US" sz="800" i="1" u="sng" dirty="0">
              <a:solidFill>
                <a:schemeClr val="accent1">
                  <a:lumMod val="75000"/>
                </a:schemeClr>
              </a:solidFill>
            </a:endParaRPr>
          </a:p>
        </p:txBody>
      </p:sp>
      <p:sp>
        <p:nvSpPr>
          <p:cNvPr id="33" name="Rectangle 32"/>
          <p:cNvSpPr/>
          <p:nvPr/>
        </p:nvSpPr>
        <p:spPr>
          <a:xfrm>
            <a:off x="495300" y="5867400"/>
            <a:ext cx="1790700" cy="338554"/>
          </a:xfrm>
          <a:prstGeom prst="rect">
            <a:avLst/>
          </a:prstGeom>
          <a:ln w="12700" cmpd="sng">
            <a:noFill/>
          </a:ln>
        </p:spPr>
        <p:txBody>
          <a:bodyPr wrap="square">
            <a:spAutoFit/>
          </a:bodyPr>
          <a:lstStyle/>
          <a:p>
            <a:r>
              <a:rPr lang="en-US" sz="800" dirty="0" smtClean="0"/>
              <a:t>GOES-17 ABI VNIR SNR mean, </a:t>
            </a:r>
            <a:r>
              <a:rPr lang="en-US" sz="800" dirty="0" err="1" smtClean="0"/>
              <a:t>stdv</a:t>
            </a:r>
            <a:r>
              <a:rPr lang="en-US" sz="800" dirty="0" smtClean="0"/>
              <a:t>, max, min </a:t>
            </a:r>
            <a:r>
              <a:rPr lang="en-US" sz="800" dirty="0"/>
              <a:t> </a:t>
            </a:r>
            <a:r>
              <a:rPr lang="en-US" sz="800" dirty="0" smtClean="0"/>
              <a:t>from GS</a:t>
            </a:r>
            <a:endParaRPr lang="en-US" sz="800" dirty="0"/>
          </a:p>
        </p:txBody>
      </p:sp>
      <p:sp>
        <p:nvSpPr>
          <p:cNvPr id="40" name="Rectangle 39"/>
          <p:cNvSpPr/>
          <p:nvPr/>
        </p:nvSpPr>
        <p:spPr>
          <a:xfrm>
            <a:off x="4648200" y="4076701"/>
            <a:ext cx="4229100" cy="2246769"/>
          </a:xfrm>
          <a:prstGeom prst="rect">
            <a:avLst/>
          </a:prstGeom>
        </p:spPr>
        <p:txBody>
          <a:bodyPr wrap="square">
            <a:spAutoFit/>
          </a:bodyPr>
          <a:lstStyle/>
          <a:p>
            <a:pPr marL="285750" indent="-285750" algn="just">
              <a:buFont typeface="Wingdings" panose="05000000000000000000" pitchFamily="2" charset="2"/>
              <a:buChar char="Ø"/>
            </a:pPr>
            <a:r>
              <a:rPr lang="en-US" sz="1400" dirty="0" smtClean="0"/>
              <a:t>CWG </a:t>
            </a:r>
            <a:r>
              <a:rPr lang="en-US" sz="1400" dirty="0"/>
              <a:t>characterized </a:t>
            </a:r>
            <a:r>
              <a:rPr lang="en-US" sz="1400" dirty="0" smtClean="0"/>
              <a:t>the features </a:t>
            </a:r>
            <a:r>
              <a:rPr lang="en-US" sz="1400" dirty="0"/>
              <a:t>of GOES-17 ABI VNIR bands SNR </a:t>
            </a:r>
            <a:r>
              <a:rPr lang="en-US" sz="1400" dirty="0" smtClean="0"/>
              <a:t>in </a:t>
            </a:r>
            <a:r>
              <a:rPr lang="en-US" sz="1400" dirty="0"/>
              <a:t>the overall </a:t>
            </a:r>
            <a:r>
              <a:rPr lang="en-US" sz="1400" dirty="0" smtClean="0"/>
              <a:t>mean and </a:t>
            </a:r>
            <a:r>
              <a:rPr lang="en-US" sz="1400" dirty="0"/>
              <a:t>detector level.  </a:t>
            </a:r>
            <a:endParaRPr lang="en-US" sz="1400" dirty="0" smtClean="0"/>
          </a:p>
          <a:p>
            <a:pPr marL="285750" indent="-285750" algn="just">
              <a:buFont typeface="Wingdings" panose="05000000000000000000" pitchFamily="2" charset="2"/>
              <a:buChar char="Ø"/>
            </a:pPr>
            <a:r>
              <a:rPr lang="en-US" sz="1400" dirty="0" smtClean="0"/>
              <a:t>VNIR </a:t>
            </a:r>
            <a:r>
              <a:rPr lang="en-US" sz="1400" dirty="0"/>
              <a:t>bands mean SNR </a:t>
            </a:r>
            <a:r>
              <a:rPr lang="en-US" sz="1400" dirty="0" smtClean="0"/>
              <a:t>exceeded the specification recently. Bands 1-3 show stable </a:t>
            </a:r>
            <a:r>
              <a:rPr lang="en-US" sz="1400" dirty="0"/>
              <a:t>while </a:t>
            </a:r>
            <a:r>
              <a:rPr lang="en-US" sz="1400" dirty="0" smtClean="0"/>
              <a:t>bands 4-6 show </a:t>
            </a:r>
            <a:r>
              <a:rPr lang="en-US" sz="1400" dirty="0"/>
              <a:t>an improvement from the early stage. </a:t>
            </a:r>
            <a:endParaRPr lang="en-US" sz="1400" dirty="0" smtClean="0"/>
          </a:p>
          <a:p>
            <a:pPr marL="285750" indent="-285750" algn="just">
              <a:buFont typeface="Wingdings" panose="05000000000000000000" pitchFamily="2" charset="2"/>
              <a:buChar char="Ø"/>
            </a:pPr>
            <a:r>
              <a:rPr lang="en-US" sz="1400" dirty="0" smtClean="0"/>
              <a:t>Band-dependent at </a:t>
            </a:r>
            <a:r>
              <a:rPr lang="en-US" sz="1400" dirty="0"/>
              <a:t>worst condition, especially </a:t>
            </a:r>
            <a:r>
              <a:rPr lang="en-US" sz="1400" dirty="0" smtClean="0"/>
              <a:t>bands 4-6.</a:t>
            </a:r>
          </a:p>
          <a:p>
            <a:pPr marL="285750" indent="-285750" algn="just">
              <a:buFont typeface="Wingdings" panose="05000000000000000000" pitchFamily="2" charset="2"/>
              <a:buChar char="Ø"/>
            </a:pPr>
            <a:r>
              <a:rPr lang="en-US" sz="1400" dirty="0" smtClean="0"/>
              <a:t>G17 </a:t>
            </a:r>
            <a:r>
              <a:rPr lang="en-US" sz="1400" dirty="0"/>
              <a:t>VNIR bands dynamic ranges all meet the </a:t>
            </a:r>
            <a:r>
              <a:rPr lang="en-US" sz="1400" dirty="0" smtClean="0"/>
              <a:t>requirements</a:t>
            </a:r>
            <a:endParaRPr lang="en-US" dirty="0"/>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 y="4686300"/>
            <a:ext cx="1981200" cy="125235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8400" y="4686300"/>
            <a:ext cx="2019300" cy="1165643"/>
          </a:xfrm>
          <a:prstGeom prst="rect">
            <a:avLst/>
          </a:prstGeom>
        </p:spPr>
      </p:pic>
      <p:sp>
        <p:nvSpPr>
          <p:cNvPr id="32" name="Rectangle 31"/>
          <p:cNvSpPr/>
          <p:nvPr/>
        </p:nvSpPr>
        <p:spPr>
          <a:xfrm>
            <a:off x="228600" y="4572000"/>
            <a:ext cx="2133600" cy="163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438400" y="4572000"/>
            <a:ext cx="2057400" cy="1638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667000" y="5867400"/>
            <a:ext cx="1866900" cy="338554"/>
          </a:xfrm>
          <a:prstGeom prst="rect">
            <a:avLst/>
          </a:prstGeom>
          <a:ln w="12700" cmpd="sng">
            <a:noFill/>
          </a:ln>
        </p:spPr>
        <p:txBody>
          <a:bodyPr wrap="square">
            <a:spAutoFit/>
          </a:bodyPr>
          <a:lstStyle/>
          <a:p>
            <a:r>
              <a:rPr lang="en-US" sz="800" dirty="0" smtClean="0"/>
              <a:t>GOES-17 ABI VNIR dynamic range, compared to the requirements.</a:t>
            </a:r>
            <a:endParaRPr lang="en-US" sz="800" dirty="0"/>
          </a:p>
        </p:txBody>
      </p:sp>
      <p:graphicFrame>
        <p:nvGraphicFramePr>
          <p:cNvPr id="36" name="Table 35"/>
          <p:cNvGraphicFramePr>
            <a:graphicFrameLocks noGrp="1"/>
          </p:cNvGraphicFramePr>
          <p:nvPr>
            <p:extLst/>
          </p:nvPr>
        </p:nvGraphicFramePr>
        <p:xfrm>
          <a:off x="6438900" y="62103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378649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a:t>
            </a:r>
            <a:r>
              <a:rPr lang="en-US" sz="1400" dirty="0" smtClean="0"/>
              <a:t>radiometric </a:t>
            </a:r>
            <a:r>
              <a:rPr lang="en-US" sz="1400" dirty="0"/>
              <a:t>calibration stability for ABI IR channels.</a:t>
            </a:r>
          </a:p>
          <a:p>
            <a:pPr algn="ctr"/>
            <a:r>
              <a:rPr lang="en-US" sz="2000" b="1" i="1" dirty="0" smtClean="0"/>
              <a:t>Related Requirements</a:t>
            </a:r>
          </a:p>
          <a:p>
            <a:pPr marL="169863" lvl="0" indent="-169863">
              <a:buFont typeface="Arial" panose="020B0604020202020204" pitchFamily="34" charset="0"/>
              <a:buChar char="•"/>
            </a:pPr>
            <a:r>
              <a:rPr lang="en-US" sz="1400" dirty="0"/>
              <a:t>MRD519 (relative accuracy of radiance product).</a:t>
            </a:r>
          </a:p>
        </p:txBody>
      </p:sp>
      <p:sp>
        <p:nvSpPr>
          <p:cNvPr id="36" name="Rectangle 35"/>
          <p:cNvSpPr/>
          <p:nvPr/>
        </p:nvSpPr>
        <p:spPr>
          <a:xfrm>
            <a:off x="4684844" y="3916345"/>
            <a:ext cx="4252570" cy="1908215"/>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The calibration stability of IR bands is within the MRD requirements in terms of band average.</a:t>
            </a:r>
          </a:p>
          <a:p>
            <a:pPr marL="285750" indent="-285750" algn="just">
              <a:buFont typeface="Arial" panose="020B0604020202020204" pitchFamily="34" charset="0"/>
              <a:buChar char="•"/>
            </a:pPr>
            <a:r>
              <a:rPr lang="en-US" sz="1400" dirty="0"/>
              <a:t>The calibration stability has been improved since the provisional review for several IR bands, mostly due to the changes made to the scanning modes.</a:t>
            </a:r>
          </a:p>
          <a:p>
            <a:pPr marL="285750" indent="-285750" algn="just">
              <a:buFont typeface="Arial" panose="020B0604020202020204" pitchFamily="34" charset="0"/>
              <a:buChar char="•"/>
            </a:pPr>
            <a:r>
              <a:rPr lang="en-US" sz="1400" dirty="0" smtClean="0"/>
              <a:t>The instability of the worse in-band detectors remains higher than the Specs.</a:t>
            </a:r>
            <a:endParaRPr lang="en-US" sz="1400" dirty="0"/>
          </a:p>
        </p:txBody>
      </p:sp>
      <p:sp>
        <p:nvSpPr>
          <p:cNvPr id="50" name="Rectangle 49"/>
          <p:cNvSpPr/>
          <p:nvPr/>
        </p:nvSpPr>
        <p:spPr>
          <a:xfrm>
            <a:off x="4690872" y="1353312"/>
            <a:ext cx="4342419" cy="2554545"/>
          </a:xfrm>
          <a:prstGeom prst="rect">
            <a:avLst/>
          </a:prstGeom>
          <a:ln w="12700" cmpd="sng">
            <a:noFill/>
          </a:ln>
        </p:spPr>
        <p:txBody>
          <a:bodyPr wrap="square">
            <a:spAutoFit/>
          </a:bodyPr>
          <a:lstStyle/>
          <a:p>
            <a:pPr algn="ctr"/>
            <a:r>
              <a:rPr lang="en-US" sz="2000" b="1" i="1" dirty="0" smtClean="0"/>
              <a:t>Methodology</a:t>
            </a:r>
          </a:p>
          <a:p>
            <a:pPr algn="just"/>
            <a:r>
              <a:rPr lang="en-US" sz="1400" dirty="0"/>
              <a:t>The </a:t>
            </a:r>
            <a:r>
              <a:rPr lang="en-US" sz="1400" dirty="0" smtClean="0"/>
              <a:t>IR calibration stability is </a:t>
            </a:r>
            <a:r>
              <a:rPr lang="en-US" sz="1400" dirty="0"/>
              <a:t>evaluated by computing the </a:t>
            </a:r>
            <a:r>
              <a:rPr lang="en-US" sz="1400" dirty="0" smtClean="0"/>
              <a:t>standard deviation of the calibrated gain coefficient for a whole day (cool period only) and then convert it into the radiance variation:</a:t>
            </a:r>
          </a:p>
          <a:p>
            <a:pPr algn="just"/>
            <a:endParaRPr lang="en-US" sz="1400" dirty="0"/>
          </a:p>
          <a:p>
            <a:pPr algn="just"/>
            <a:r>
              <a:rPr lang="en-US" sz="1400" dirty="0" smtClean="0"/>
              <a:t>The radiance variation is then converted to the brightness temperature variation:</a:t>
            </a:r>
          </a:p>
          <a:p>
            <a:pPr algn="just"/>
            <a:endParaRPr lang="en-US" sz="1400" dirty="0"/>
          </a:p>
          <a:p>
            <a:pPr algn="just"/>
            <a:endParaRPr lang="en-US" sz="1400" dirty="0" smtClean="0"/>
          </a:p>
          <a:p>
            <a:pPr algn="just"/>
            <a:r>
              <a:rPr lang="en-US" sz="1400" dirty="0" smtClean="0"/>
              <a:t>where </a:t>
            </a:r>
            <a:r>
              <a:rPr lang="en-US" sz="1400" dirty="0" err="1" smtClean="0"/>
              <a:t>dLdT</a:t>
            </a:r>
            <a:r>
              <a:rPr lang="en-US" sz="1400" dirty="0" smtClean="0"/>
              <a:t> is the derivative of Planck’s function.</a:t>
            </a:r>
            <a:endParaRPr lang="en-US" sz="1400" dirty="0"/>
          </a:p>
        </p:txBody>
      </p:sp>
      <p:graphicFrame>
        <p:nvGraphicFramePr>
          <p:cNvPr id="19" name="Table 18"/>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bl>
          </a:graphicData>
        </a:graphic>
      </p:graphicFrame>
      <p:sp>
        <p:nvSpPr>
          <p:cNvPr id="25" name="TextBox 24"/>
          <p:cNvSpPr txBox="1"/>
          <p:nvPr/>
        </p:nvSpPr>
        <p:spPr>
          <a:xfrm>
            <a:off x="240632" y="4038600"/>
            <a:ext cx="1054768" cy="246221"/>
          </a:xfrm>
          <a:prstGeom prst="rect">
            <a:avLst/>
          </a:prstGeom>
          <a:noFill/>
        </p:spPr>
        <p:txBody>
          <a:bodyPr wrap="square" rtlCol="0">
            <a:spAutoFit/>
          </a:bodyPr>
          <a:lstStyle/>
          <a:p>
            <a:r>
              <a:rPr lang="en-US" sz="1000" dirty="0" smtClean="0"/>
              <a:t>RMS in </a:t>
            </a:r>
            <a:r>
              <a:rPr lang="en-US" sz="1000" dirty="0" err="1" smtClean="0"/>
              <a:t>mK</a:t>
            </a:r>
            <a:endParaRPr lang="en-US" sz="1000" dirty="0"/>
          </a:p>
        </p:txBody>
      </p:sp>
      <p:graphicFrame>
        <p:nvGraphicFramePr>
          <p:cNvPr id="20" name="Table 19"/>
          <p:cNvGraphicFramePr>
            <a:graphicFrameLocks noGrp="1"/>
          </p:cNvGraphicFramePr>
          <p:nvPr>
            <p:extLst/>
          </p:nvPr>
        </p:nvGraphicFramePr>
        <p:xfrm>
          <a:off x="227443" y="4246529"/>
          <a:ext cx="4271564" cy="2346960"/>
        </p:xfrm>
        <a:graphic>
          <a:graphicData uri="http://schemas.openxmlformats.org/drawingml/2006/table">
            <a:tbl>
              <a:tblPr firstRow="1" bandRow="1"/>
              <a:tblGrid>
                <a:gridCol w="466084">
                  <a:extLst>
                    <a:ext uri="{9D8B030D-6E8A-4147-A177-3AD203B41FA5}">
                      <a16:colId xmlns:a16="http://schemas.microsoft.com/office/drawing/2014/main" val="20000"/>
                    </a:ext>
                  </a:extLst>
                </a:gridCol>
                <a:gridCol w="761096">
                  <a:extLst>
                    <a:ext uri="{9D8B030D-6E8A-4147-A177-3AD203B41FA5}">
                      <a16:colId xmlns:a16="http://schemas.microsoft.com/office/drawing/2014/main" val="2809528877"/>
                    </a:ext>
                  </a:extLst>
                </a:gridCol>
                <a:gridCol w="761096">
                  <a:extLst>
                    <a:ext uri="{9D8B030D-6E8A-4147-A177-3AD203B41FA5}">
                      <a16:colId xmlns:a16="http://schemas.microsoft.com/office/drawing/2014/main" val="20001"/>
                    </a:ext>
                  </a:extLst>
                </a:gridCol>
                <a:gridCol w="761096">
                  <a:extLst>
                    <a:ext uri="{9D8B030D-6E8A-4147-A177-3AD203B41FA5}">
                      <a16:colId xmlns:a16="http://schemas.microsoft.com/office/drawing/2014/main" val="20002"/>
                    </a:ext>
                  </a:extLst>
                </a:gridCol>
                <a:gridCol w="761096">
                  <a:extLst>
                    <a:ext uri="{9D8B030D-6E8A-4147-A177-3AD203B41FA5}">
                      <a16:colId xmlns:a16="http://schemas.microsoft.com/office/drawing/2014/main" val="20003"/>
                    </a:ext>
                  </a:extLst>
                </a:gridCol>
                <a:gridCol w="761096">
                  <a:extLst>
                    <a:ext uri="{9D8B030D-6E8A-4147-A177-3AD203B41FA5}">
                      <a16:colId xmlns:a16="http://schemas.microsoft.com/office/drawing/2014/main" val="20004"/>
                    </a:ext>
                  </a:extLst>
                </a:gridCol>
              </a:tblGrid>
              <a:tr h="1573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Band</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algn="ctr"/>
                      <a:r>
                        <a:rPr lang="en-US" sz="800" b="1" dirty="0" smtClean="0">
                          <a:solidFill>
                            <a:schemeClr val="tx1"/>
                          </a:solidFill>
                        </a:rPr>
                        <a:t>MRD Spec.</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baseline="0" dirty="0" smtClean="0">
                          <a:solidFill>
                            <a:schemeClr val="tx1"/>
                          </a:solidFill>
                        </a:rPr>
                        <a:t>Max* (Prov.)</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Mean</a:t>
                      </a:r>
                      <a:r>
                        <a:rPr lang="en-US" sz="800" b="1" baseline="0" dirty="0" smtClean="0">
                          <a:solidFill>
                            <a:schemeClr val="tx1"/>
                          </a:solidFill>
                        </a:rPr>
                        <a:t> (Prov.)</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chemeClr val="tx1"/>
                          </a:solidFill>
                        </a:rPr>
                        <a:t>Max</a:t>
                      </a:r>
                      <a:r>
                        <a:rPr lang="en-US" sz="800" b="1" baseline="0" dirty="0" smtClean="0">
                          <a:solidFill>
                            <a:schemeClr val="tx1"/>
                          </a:solidFill>
                        </a:rPr>
                        <a:t> (Full)</a:t>
                      </a:r>
                      <a:endParaRPr lang="en-US" sz="8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chemeClr val="tx1"/>
                          </a:solidFill>
                        </a:rPr>
                        <a:t>Mean (Full)</a:t>
                      </a:r>
                      <a:endParaRPr lang="en-US" sz="8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7</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200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14</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8</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57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42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9</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60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10</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189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222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11</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145</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482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12</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312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69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310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19</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r h="147184">
                <a:tc>
                  <a:txBody>
                    <a:bodyPr/>
                    <a:lstStyle/>
                    <a:p>
                      <a:pPr algn="ctr"/>
                      <a:r>
                        <a:rPr lang="en-US" sz="800" dirty="0" smtClean="0">
                          <a:solidFill>
                            <a:schemeClr val="tx1"/>
                          </a:solidFill>
                          <a:latin typeface="+mn-lt"/>
                        </a:rPr>
                        <a:t>13</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122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110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428862948"/>
                  </a:ext>
                </a:extLst>
              </a:tr>
              <a:tr h="147184">
                <a:tc>
                  <a:txBody>
                    <a:bodyPr/>
                    <a:lstStyle/>
                    <a:p>
                      <a:pPr algn="ctr"/>
                      <a:r>
                        <a:rPr lang="en-US" sz="800" dirty="0" smtClean="0">
                          <a:solidFill>
                            <a:schemeClr val="tx1"/>
                          </a:solidFill>
                          <a:latin typeface="+mn-lt"/>
                        </a:rPr>
                        <a:t>14</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77</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101</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88761920"/>
                  </a:ext>
                </a:extLst>
              </a:tr>
              <a:tr h="147184">
                <a:tc>
                  <a:txBody>
                    <a:bodyPr/>
                    <a:lstStyle/>
                    <a:p>
                      <a:pPr algn="ctr"/>
                      <a:r>
                        <a:rPr lang="en-US" sz="800" dirty="0" smtClean="0">
                          <a:solidFill>
                            <a:schemeClr val="tx1"/>
                          </a:solidFill>
                          <a:latin typeface="+mn-lt"/>
                        </a:rPr>
                        <a:t>15</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112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128</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22</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383927112"/>
                  </a:ext>
                </a:extLst>
              </a:tr>
              <a:tr h="147184">
                <a:tc>
                  <a:txBody>
                    <a:bodyPr/>
                    <a:lstStyle/>
                    <a:p>
                      <a:pPr algn="ctr"/>
                      <a:r>
                        <a:rPr lang="en-US" sz="800" dirty="0" smtClean="0">
                          <a:solidFill>
                            <a:schemeClr val="tx1"/>
                          </a:solidFill>
                          <a:latin typeface="+mn-lt"/>
                        </a:rPr>
                        <a:t>16</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200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1285</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126</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563</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115</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043399749"/>
                  </a:ext>
                </a:extLst>
              </a:tr>
            </a:tbl>
          </a:graphicData>
        </a:graphic>
      </p:graphicFrame>
      <mc:AlternateContent xmlns:mc="http://schemas.openxmlformats.org/markup-compatibility/2006" xmlns:a14="http://schemas.microsoft.com/office/drawing/2010/main">
        <mc:Choice Requires="a14">
          <p:sp>
            <p:nvSpPr>
              <p:cNvPr id="21" name="TextBox 20"/>
              <p:cNvSpPr txBox="1"/>
              <p:nvPr/>
            </p:nvSpPr>
            <p:spPr>
              <a:xfrm>
                <a:off x="6781800" y="2401715"/>
                <a:ext cx="634725"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𝐿</m:t>
                          </m:r>
                        </m:num>
                        <m:den>
                          <m:r>
                            <a:rPr lang="en-US" sz="1200" b="0" i="1" smtClean="0">
                              <a:latin typeface="Cambria Math" panose="02040503050406030204" pitchFamily="18" charset="0"/>
                            </a:rPr>
                            <m:t>𝐿</m:t>
                          </m:r>
                        </m:den>
                      </m:f>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𝑚</m:t>
                          </m:r>
                        </m:num>
                        <m:den>
                          <m:r>
                            <a:rPr lang="en-US" sz="1200" b="0" i="1" smtClean="0">
                              <a:latin typeface="Cambria Math" panose="02040503050406030204" pitchFamily="18" charset="0"/>
                            </a:rPr>
                            <m:t>𝑚</m:t>
                          </m:r>
                        </m:den>
                      </m:f>
                    </m:oMath>
                  </m:oMathPara>
                </a14:m>
                <a:endParaRPr lang="en-US" sz="12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781800" y="2401715"/>
                <a:ext cx="634725" cy="346890"/>
              </a:xfrm>
              <a:prstGeom prst="rect">
                <a:avLst/>
              </a:prstGeom>
              <a:blipFill>
                <a:blip r:embed="rId2"/>
                <a:stretch>
                  <a:fillRect l="-5769" t="-3509" r="-2885" b="-140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709953" y="3178982"/>
                <a:ext cx="778418" cy="34689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𝑇</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r>
                            <a:rPr lang="en-US" sz="1200" b="0" i="1" smtClean="0">
                              <a:latin typeface="Cambria Math" panose="02040503050406030204" pitchFamily="18" charset="0"/>
                              <a:ea typeface="Cambria Math" panose="02040503050406030204" pitchFamily="18" charset="0"/>
                            </a:rPr>
                            <m:t>∆</m:t>
                          </m:r>
                          <m:r>
                            <a:rPr lang="en-US" sz="1200" b="0" i="1" smtClean="0">
                              <a:latin typeface="Cambria Math" panose="02040503050406030204" pitchFamily="18" charset="0"/>
                              <a:ea typeface="Cambria Math" panose="02040503050406030204" pitchFamily="18" charset="0"/>
                            </a:rPr>
                            <m:t>𝐿</m:t>
                          </m:r>
                        </m:num>
                        <m:den>
                          <m:r>
                            <a:rPr lang="en-US" sz="1200" b="0" i="1" smtClean="0">
                              <a:latin typeface="Cambria Math" panose="02040503050406030204" pitchFamily="18" charset="0"/>
                            </a:rPr>
                            <m:t>𝑑𝐿𝑑𝑇</m:t>
                          </m:r>
                        </m:den>
                      </m:f>
                    </m:oMath>
                  </m:oMathPara>
                </a14:m>
                <a:endParaRPr lang="en-US" sz="1200" dirty="0"/>
              </a:p>
            </p:txBody>
          </p:sp>
        </mc:Choice>
        <mc:Fallback xmlns="">
          <p:sp>
            <p:nvSpPr>
              <p:cNvPr id="26" name="TextBox 25"/>
              <p:cNvSpPr txBox="1">
                <a:spLocks noRot="1" noChangeAspect="1" noMove="1" noResize="1" noEditPoints="1" noAdjustHandles="1" noChangeArrowheads="1" noChangeShapeType="1" noTextEdit="1"/>
              </p:cNvSpPr>
              <p:nvPr/>
            </p:nvSpPr>
            <p:spPr>
              <a:xfrm>
                <a:off x="6709953" y="3178982"/>
                <a:ext cx="778418" cy="346890"/>
              </a:xfrm>
              <a:prstGeom prst="rect">
                <a:avLst/>
              </a:prstGeom>
              <a:blipFill>
                <a:blip r:embed="rId3"/>
                <a:stretch>
                  <a:fillRect l="-4724" t="-1754" r="-3937" b="-15789"/>
                </a:stretch>
              </a:blipFill>
            </p:spPr>
            <p:txBody>
              <a:bodyPr/>
              <a:lstStyle/>
              <a:p>
                <a:r>
                  <a:rPr lang="en-US">
                    <a:noFill/>
                  </a:rPr>
                  <a:t> </a:t>
                </a:r>
              </a:p>
            </p:txBody>
          </p:sp>
        </mc:Fallback>
      </mc:AlternateContent>
      <p:sp>
        <p:nvSpPr>
          <p:cNvPr id="24"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ABI-L1b-PLPT-033</a:t>
            </a:r>
            <a:r>
              <a:rPr lang="en-US" sz="3600" dirty="0" smtClean="0"/>
              <a:t/>
            </a:r>
            <a:br>
              <a:rPr lang="en-US" sz="3600" dirty="0" smtClean="0"/>
            </a:br>
            <a:r>
              <a:rPr lang="en-US" sz="3600" dirty="0" smtClean="0">
                <a:solidFill>
                  <a:schemeClr val="tx1"/>
                </a:solidFill>
              </a:rPr>
              <a:t>IR Calibration Stability</a:t>
            </a:r>
            <a:endParaRPr lang="en-US" sz="3600" dirty="0">
              <a:solidFill>
                <a:schemeClr val="tx1"/>
              </a:solidFill>
            </a:endParaRP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
        <p:nvSpPr>
          <p:cNvPr id="4" name="Slide Number Placeholder 3"/>
          <p:cNvSpPr>
            <a:spLocks noGrp="1"/>
          </p:cNvSpPr>
          <p:nvPr>
            <p:ph type="sldNum" sz="quarter" idx="12"/>
          </p:nvPr>
        </p:nvSpPr>
        <p:spPr/>
        <p:txBody>
          <a:bodyPr/>
          <a:lstStyle/>
          <a:p>
            <a:fld id="{F4187418-5481-4E5B-A2F4-9A93734A0716}" type="slidenum">
              <a:rPr lang="en-US" smtClean="0"/>
              <a:t>42</a:t>
            </a:fld>
            <a:endParaRPr lang="en-US" dirty="0"/>
          </a:p>
        </p:txBody>
      </p:sp>
    </p:spTree>
    <p:extLst>
      <p:ext uri="{BB962C8B-B14F-4D97-AF65-F5344CB8AC3E}">
        <p14:creationId xmlns:p14="http://schemas.microsoft.com/office/powerpoint/2010/main" val="389123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2310583"/>
            <a:ext cx="1828800" cy="1413164"/>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310075"/>
            <a:ext cx="1828800" cy="1413164"/>
          </a:xfrm>
          <a:prstGeom prst="rect">
            <a:avLst/>
          </a:prstGeom>
        </p:spPr>
      </p:pic>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138773"/>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Evaluate the coherent noise for ABI.</a:t>
            </a:r>
          </a:p>
          <a:p>
            <a:pPr algn="ctr"/>
            <a:r>
              <a:rPr lang="en-US" sz="2000" b="1" i="1" dirty="0" smtClean="0"/>
              <a:t>Related Requirements</a:t>
            </a:r>
          </a:p>
          <a:p>
            <a:pPr marL="169863" lvl="0" indent="-169863">
              <a:buFont typeface="Arial" panose="020B0604020202020204" pitchFamily="34" charset="0"/>
              <a:buChar char="•"/>
            </a:pPr>
            <a:r>
              <a:rPr lang="en-US" sz="1400" dirty="0" smtClean="0"/>
              <a:t> ABIPORD238</a:t>
            </a:r>
            <a:endParaRPr lang="en-US" sz="1400" dirty="0"/>
          </a:p>
        </p:txBody>
      </p:sp>
      <p:sp>
        <p:nvSpPr>
          <p:cNvPr id="36" name="Rectangle 35"/>
          <p:cNvSpPr/>
          <p:nvPr/>
        </p:nvSpPr>
        <p:spPr>
          <a:xfrm>
            <a:off x="4684844" y="3916345"/>
            <a:ext cx="4252570"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t>For VNIR bands 1-6, the coherent noise level is well within the system specification of requirement and is negligibly small for most of the bands.,</a:t>
            </a:r>
          </a:p>
          <a:p>
            <a:pPr marL="285750" indent="-285750" algn="just">
              <a:buFont typeface="Arial" panose="020B0604020202020204" pitchFamily="34" charset="0"/>
              <a:buChar char="•"/>
            </a:pPr>
            <a:r>
              <a:rPr lang="en-US" sz="1400" dirty="0" smtClean="0"/>
              <a:t>The level of the noise, if exists, has been stable. There is no noticeable temporal variation.</a:t>
            </a:r>
          </a:p>
          <a:p>
            <a:pPr marL="285750" indent="-285750" algn="just">
              <a:buFont typeface="Arial" panose="020B0604020202020204" pitchFamily="34" charset="0"/>
              <a:buChar char="•"/>
            </a:pPr>
            <a:r>
              <a:rPr lang="en-US" sz="1400" dirty="0" smtClean="0"/>
              <a:t>The coherent noise detected for band 2 is due to the calibration difference between the odd and even columns.</a:t>
            </a: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Perform Fourier transform </a:t>
            </a:r>
            <a:r>
              <a:rPr lang="en-US" sz="1400" dirty="0" smtClean="0"/>
              <a:t>for </a:t>
            </a:r>
            <a:r>
              <a:rPr lang="en-US" sz="1400" dirty="0"/>
              <a:t>cropped </a:t>
            </a:r>
            <a:r>
              <a:rPr lang="en-US" sz="1400" dirty="0" smtClean="0"/>
              <a:t>night time L1b images. </a:t>
            </a:r>
            <a:r>
              <a:rPr lang="en-US" sz="1400" dirty="0"/>
              <a:t>Compare the Fourier series coefficients with </a:t>
            </a:r>
            <a:r>
              <a:rPr lang="en-US" sz="1400" dirty="0" smtClean="0"/>
              <a:t>the Spec</a:t>
            </a:r>
            <a:r>
              <a:rPr lang="en-US" sz="1400" dirty="0"/>
              <a:t>. to check exceedance and on-orbit change.</a:t>
            </a:r>
          </a:p>
        </p:txBody>
      </p:sp>
      <p:sp>
        <p:nvSpPr>
          <p:cNvPr id="19" name="Rectangle 18"/>
          <p:cNvSpPr/>
          <p:nvPr/>
        </p:nvSpPr>
        <p:spPr>
          <a:xfrm>
            <a:off x="4762500" y="3609201"/>
            <a:ext cx="4152900" cy="276999"/>
          </a:xfrm>
          <a:prstGeom prst="rect">
            <a:avLst/>
          </a:prstGeom>
          <a:ln w="12700" cmpd="sng">
            <a:noFill/>
          </a:ln>
        </p:spPr>
        <p:txBody>
          <a:bodyPr wrap="square">
            <a:spAutoFit/>
          </a:bodyPr>
          <a:lstStyle/>
          <a:p>
            <a:pPr algn="ctr"/>
            <a:r>
              <a:rPr lang="en-US" sz="1200" b="1" dirty="0" smtClean="0"/>
              <a:t>Cropped Band 4 Night Time Image and Its Fourier Spectrum</a:t>
            </a:r>
            <a:endParaRPr lang="en-US" sz="1200" b="1" dirty="0"/>
          </a:p>
        </p:txBody>
      </p:sp>
      <p:cxnSp>
        <p:nvCxnSpPr>
          <p:cNvPr id="25" name="Straight Arrow Connector 24"/>
          <p:cNvCxnSpPr/>
          <p:nvPr/>
        </p:nvCxnSpPr>
        <p:spPr>
          <a:xfrm>
            <a:off x="6477000" y="3113901"/>
            <a:ext cx="571500"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514523" y="2809786"/>
            <a:ext cx="571500" cy="338554"/>
          </a:xfrm>
          <a:prstGeom prst="rect">
            <a:avLst/>
          </a:prstGeom>
          <a:noFill/>
        </p:spPr>
        <p:txBody>
          <a:bodyPr wrap="square" rtlCol="0">
            <a:spAutoFit/>
          </a:bodyPr>
          <a:lstStyle/>
          <a:p>
            <a:r>
              <a:rPr lang="en-US" sz="1600" dirty="0" smtClean="0"/>
              <a:t>FFT</a:t>
            </a:r>
            <a:endParaRPr lang="en-US" sz="1600" dirty="0"/>
          </a:p>
        </p:txBody>
      </p:sp>
      <p:graphicFrame>
        <p:nvGraphicFramePr>
          <p:cNvPr id="32" name="Table 31"/>
          <p:cNvGraphicFramePr>
            <a:graphicFrameLocks noGrp="1"/>
          </p:cNvGraphicFramePr>
          <p:nvPr>
            <p:extLst/>
          </p:nvPr>
        </p:nvGraphicFramePr>
        <p:xfrm>
          <a:off x="227443" y="4267197"/>
          <a:ext cx="4271563" cy="2089153"/>
        </p:xfrm>
        <a:graphic>
          <a:graphicData uri="http://schemas.openxmlformats.org/drawingml/2006/table">
            <a:tbl>
              <a:tblPr firstRow="1" bandRow="1"/>
              <a:tblGrid>
                <a:gridCol w="567135">
                  <a:extLst>
                    <a:ext uri="{9D8B030D-6E8A-4147-A177-3AD203B41FA5}">
                      <a16:colId xmlns:a16="http://schemas.microsoft.com/office/drawing/2014/main" val="20000"/>
                    </a:ext>
                  </a:extLst>
                </a:gridCol>
                <a:gridCol w="926107">
                  <a:extLst>
                    <a:ext uri="{9D8B030D-6E8A-4147-A177-3AD203B41FA5}">
                      <a16:colId xmlns:a16="http://schemas.microsoft.com/office/drawing/2014/main" val="20001"/>
                    </a:ext>
                  </a:extLst>
                </a:gridCol>
                <a:gridCol w="926107">
                  <a:extLst>
                    <a:ext uri="{9D8B030D-6E8A-4147-A177-3AD203B41FA5}">
                      <a16:colId xmlns:a16="http://schemas.microsoft.com/office/drawing/2014/main" val="20002"/>
                    </a:ext>
                  </a:extLst>
                </a:gridCol>
                <a:gridCol w="926107">
                  <a:extLst>
                    <a:ext uri="{9D8B030D-6E8A-4147-A177-3AD203B41FA5}">
                      <a16:colId xmlns:a16="http://schemas.microsoft.com/office/drawing/2014/main" val="20003"/>
                    </a:ext>
                  </a:extLst>
                </a:gridCol>
                <a:gridCol w="926107">
                  <a:extLst>
                    <a:ext uri="{9D8B030D-6E8A-4147-A177-3AD203B41FA5}">
                      <a16:colId xmlns:a16="http://schemas.microsoft.com/office/drawing/2014/main" val="20004"/>
                    </a:ext>
                  </a:extLst>
                </a:gridCol>
              </a:tblGrid>
              <a:tr h="42713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Band No.</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a:t>
                      </a:r>
                      <a:r>
                        <a:rPr lang="en-US" sz="1000" b="1" baseline="0" dirty="0" smtClean="0">
                          <a:solidFill>
                            <a:schemeClr val="tx1"/>
                          </a:solidFill>
                        </a:rPr>
                        <a:t> Max* (2018)</a:t>
                      </a:r>
                      <a:endParaRPr lang="en-US" sz="10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000" b="1" dirty="0" smtClean="0">
                          <a:solidFill>
                            <a:schemeClr val="tx1"/>
                          </a:solidFill>
                        </a:rPr>
                        <a:t>FFT Max</a:t>
                      </a:r>
                      <a:r>
                        <a:rPr lang="en-US" sz="1000" b="1" baseline="0" dirty="0" smtClean="0">
                          <a:solidFill>
                            <a:schemeClr val="tx1"/>
                          </a:solidFill>
                        </a:rPr>
                        <a:t> (2020)</a:t>
                      </a:r>
                      <a:endParaRPr lang="en-US" sz="10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(2018)</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tx1"/>
                          </a:solidFill>
                        </a:rPr>
                        <a:t>FFT Max. in</a:t>
                      </a:r>
                      <a:r>
                        <a:rPr lang="en-US" sz="1000" b="1" baseline="0" dirty="0" smtClean="0">
                          <a:solidFill>
                            <a:schemeClr val="tx1"/>
                          </a:solidFill>
                        </a:rPr>
                        <a:t> SI (2020)</a:t>
                      </a:r>
                      <a:endParaRPr lang="en-US" sz="10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1</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0.0054</a:t>
                      </a:r>
                      <a:endParaRPr lang="en-US" sz="1000" dirty="0">
                        <a:solidFill>
                          <a:schemeClr val="tx1"/>
                        </a:solidFill>
                        <a:latin typeface="+mn-lt"/>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0.0006</a:t>
                      </a:r>
                      <a:endParaRPr lang="en-US" sz="1000" dirty="0">
                        <a:solidFill>
                          <a:schemeClr val="tx1"/>
                        </a:solidFill>
                        <a:latin typeface="+mn-lt"/>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0.0067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0.0007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2</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0.1621</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0.1513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1.0218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solidFill>
                            <a:schemeClr val="tx1"/>
                          </a:solidFill>
                          <a:latin typeface="+mn-lt"/>
                        </a:rPr>
                        <a:t>0.9542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3</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0.0161</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0.0110</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0.0427</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0.0292</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4</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0.0035</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0.0044</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0.0506</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0.0627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5</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0.0068</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0.0092</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0.0715</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0.0967</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277003">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dirty="0" smtClean="0">
                          <a:solidFill>
                            <a:schemeClr val="tx1"/>
                          </a:solidFill>
                          <a:latin typeface="+mn-lt"/>
                        </a:rPr>
                        <a:t>6</a:t>
                      </a:r>
                      <a:endParaRPr lang="en-US" sz="10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000" kern="1200" dirty="0" smtClean="0">
                          <a:solidFill>
                            <a:schemeClr val="tx1"/>
                          </a:solidFill>
                          <a:latin typeface="Calibri"/>
                          <a:ea typeface="+mn-ea"/>
                          <a:cs typeface="+mn-cs"/>
                        </a:rPr>
                        <a:t>0.0003</a:t>
                      </a:r>
                      <a:endParaRPr lang="en-US" sz="1000" kern="1200" dirty="0">
                        <a:solidFill>
                          <a:schemeClr val="tx1"/>
                        </a:solidFill>
                        <a:latin typeface="Calibri"/>
                        <a:ea typeface="+mn-ea"/>
                        <a:cs typeface="+mn-cs"/>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0.0118</a:t>
                      </a: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latin typeface="+mn-lt"/>
                        </a:rPr>
                        <a:t>0.0110</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bl>
          </a:graphicData>
        </a:graphic>
      </p:graphicFrame>
      <p:sp>
        <p:nvSpPr>
          <p:cNvPr id="33" name="Rectangle 32"/>
          <p:cNvSpPr/>
          <p:nvPr/>
        </p:nvSpPr>
        <p:spPr>
          <a:xfrm>
            <a:off x="2908874" y="4056364"/>
            <a:ext cx="1340432" cy="246221"/>
          </a:xfrm>
          <a:prstGeom prst="rect">
            <a:avLst/>
          </a:prstGeom>
        </p:spPr>
        <p:txBody>
          <a:bodyPr wrap="none">
            <a:spAutoFit/>
          </a:bodyPr>
          <a:lstStyle/>
          <a:p>
            <a:pPr algn="just"/>
            <a:r>
              <a:rPr lang="en-US" sz="1000" dirty="0"/>
              <a:t>*: units - W/m</a:t>
            </a:r>
            <a:r>
              <a:rPr lang="en-US" sz="1000" baseline="30000" dirty="0"/>
              <a:t>2</a:t>
            </a:r>
            <a:r>
              <a:rPr lang="en-US" sz="1000" dirty="0"/>
              <a:t>/</a:t>
            </a:r>
            <a:r>
              <a:rPr lang="en-US" sz="1000" dirty="0" err="1"/>
              <a:t>sr</a:t>
            </a:r>
            <a:r>
              <a:rPr lang="en-US" sz="1000" dirty="0"/>
              <a:t>/</a:t>
            </a:r>
            <a:r>
              <a:rPr lang="el-GR" sz="1000" dirty="0"/>
              <a:t>μ</a:t>
            </a:r>
            <a:r>
              <a:rPr lang="en-US" sz="1000" dirty="0"/>
              <a:t>m</a:t>
            </a:r>
          </a:p>
        </p:txBody>
      </p:sp>
      <p:sp>
        <p:nvSpPr>
          <p:cNvPr id="34" name="Rectangle 33"/>
          <p:cNvSpPr/>
          <p:nvPr/>
        </p:nvSpPr>
        <p:spPr>
          <a:xfrm>
            <a:off x="646942" y="6286113"/>
            <a:ext cx="3487667" cy="276999"/>
          </a:xfrm>
          <a:prstGeom prst="rect">
            <a:avLst/>
          </a:prstGeom>
          <a:ln w="12700" cmpd="sng">
            <a:noFill/>
          </a:ln>
        </p:spPr>
        <p:txBody>
          <a:bodyPr wrap="square">
            <a:spAutoFit/>
          </a:bodyPr>
          <a:lstStyle/>
          <a:p>
            <a:pPr algn="ctr"/>
            <a:r>
              <a:rPr lang="en-US" sz="1200" b="1" dirty="0" smtClean="0"/>
              <a:t>Coherent Noise Characterization Results</a:t>
            </a:r>
            <a:endParaRPr lang="en-US" sz="1200" b="1" dirty="0"/>
          </a:p>
        </p:txBody>
      </p:sp>
      <p:graphicFrame>
        <p:nvGraphicFramePr>
          <p:cNvPr id="26" name="Table 25"/>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bl>
          </a:graphicData>
        </a:graphic>
      </p:graphicFrame>
      <p:sp>
        <p:nvSpPr>
          <p:cNvPr id="23"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ABI-L1b-PLPT-035</a:t>
            </a:r>
            <a:r>
              <a:rPr lang="en-US" sz="3600" dirty="0" smtClean="0"/>
              <a:t/>
            </a:r>
            <a:br>
              <a:rPr lang="en-US" sz="3600" dirty="0" smtClean="0"/>
            </a:br>
            <a:r>
              <a:rPr lang="en-US" sz="3600" dirty="0" smtClean="0">
                <a:solidFill>
                  <a:schemeClr val="tx1"/>
                </a:solidFill>
              </a:rPr>
              <a:t>Coherent Noise</a:t>
            </a:r>
            <a:endParaRPr lang="en-US" sz="3600" dirty="0">
              <a:solidFill>
                <a:schemeClr val="tx1"/>
              </a:solidFill>
            </a:endParaRP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43</a:t>
            </a:fld>
            <a:endParaRPr lang="en-US" dirty="0"/>
          </a:p>
        </p:txBody>
      </p:sp>
    </p:spTree>
    <p:extLst>
      <p:ext uri="{BB962C8B-B14F-4D97-AF65-F5344CB8AC3E}">
        <p14:creationId xmlns:p14="http://schemas.microsoft.com/office/powerpoint/2010/main" val="18445005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1" y="3894338"/>
            <a:ext cx="4306756" cy="400110"/>
          </a:xfrm>
          <a:prstGeom prst="rect">
            <a:avLst/>
          </a:prstGeom>
          <a:ln w="12700" cmpd="sng">
            <a:noFill/>
          </a:ln>
        </p:spPr>
        <p:txBody>
          <a:bodyPr wrap="square">
            <a:spAutoFit/>
          </a:bodyPr>
          <a:lstStyle/>
          <a:p>
            <a:pPr algn="ctr"/>
            <a:r>
              <a:rPr lang="en-US" sz="2000" b="1" i="1" dirty="0" smtClean="0"/>
              <a:t>Results</a:t>
            </a:r>
            <a:endParaRPr lang="en-US" sz="2000" dirty="0"/>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2400" y="3886200"/>
            <a:ext cx="88011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651406" y="1302374"/>
            <a:ext cx="0" cy="5060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2400" y="38862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62912" y="1329311"/>
            <a:ext cx="4306757" cy="1354217"/>
          </a:xfrm>
          <a:prstGeom prst="rect">
            <a:avLst/>
          </a:prstGeom>
          <a:ln w="12700" cmpd="sng">
            <a:noFill/>
          </a:ln>
        </p:spPr>
        <p:txBody>
          <a:bodyPr wrap="square">
            <a:spAutoFit/>
          </a:bodyPr>
          <a:lstStyle/>
          <a:p>
            <a:pPr algn="ctr"/>
            <a:r>
              <a:rPr lang="en-US" sz="2000" b="1" i="1" dirty="0" smtClean="0"/>
              <a:t>Objective</a:t>
            </a:r>
            <a:endParaRPr lang="en-US" sz="2000" dirty="0"/>
          </a:p>
          <a:p>
            <a:r>
              <a:rPr lang="en-US" sz="1400" dirty="0"/>
              <a:t>Determine the </a:t>
            </a:r>
            <a:r>
              <a:rPr lang="en-US" sz="1400" dirty="0" smtClean="0"/>
              <a:t>SNR (</a:t>
            </a:r>
            <a:r>
              <a:rPr lang="en-US" sz="1400" dirty="0" err="1" smtClean="0"/>
              <a:t>NEdT</a:t>
            </a:r>
            <a:r>
              <a:rPr lang="en-US" sz="1400" dirty="0" smtClean="0"/>
              <a:t>) </a:t>
            </a:r>
            <a:r>
              <a:rPr lang="en-US" sz="1400" dirty="0"/>
              <a:t>and dynamic range of ABI IR channels at the beginning-of-life (BOL)</a:t>
            </a:r>
          </a:p>
          <a:p>
            <a:pPr algn="ctr"/>
            <a:r>
              <a:rPr lang="en-US" sz="2000" b="1" i="1" dirty="0" smtClean="0"/>
              <a:t>Related Requirements</a:t>
            </a:r>
          </a:p>
          <a:p>
            <a:pPr marL="169863" lvl="0" indent="-169863">
              <a:buFont typeface="Arial" panose="020B0604020202020204" pitchFamily="34" charset="0"/>
              <a:buChar char="•"/>
            </a:pPr>
            <a:r>
              <a:rPr lang="en-US" sz="1400" dirty="0"/>
              <a:t>MRD 506 (radiometric sensitivity and dynamic range).</a:t>
            </a:r>
          </a:p>
        </p:txBody>
      </p:sp>
      <p:sp>
        <p:nvSpPr>
          <p:cNvPr id="36" name="Rectangle 35"/>
          <p:cNvSpPr/>
          <p:nvPr/>
        </p:nvSpPr>
        <p:spPr>
          <a:xfrm>
            <a:off x="4684843" y="3916345"/>
            <a:ext cx="4348447" cy="2123658"/>
          </a:xfrm>
          <a:prstGeom prst="rect">
            <a:avLst/>
          </a:prstGeom>
          <a:ln w="12700" cmpd="sng">
            <a:noFill/>
          </a:ln>
        </p:spPr>
        <p:txBody>
          <a:bodyPr wrap="square">
            <a:spAutoFit/>
          </a:bodyPr>
          <a:lstStyle/>
          <a:p>
            <a:pPr algn="ctr"/>
            <a:r>
              <a:rPr lang="en-US" sz="2000" b="1" i="1" dirty="0" smtClean="0"/>
              <a:t>Summary</a:t>
            </a:r>
            <a:endParaRPr lang="en-US" sz="2000" dirty="0"/>
          </a:p>
          <a:p>
            <a:pPr marL="285750" indent="-285750" algn="just">
              <a:buFont typeface="Arial" panose="020B0604020202020204" pitchFamily="34" charset="0"/>
              <a:buChar char="•"/>
            </a:pPr>
            <a:r>
              <a:rPr lang="en-US" sz="1400" dirty="0" smtClean="0">
                <a:solidFill>
                  <a:prstClr val="black"/>
                </a:solidFill>
              </a:rPr>
              <a:t>The </a:t>
            </a:r>
            <a:r>
              <a:rPr lang="en-US" sz="1400" dirty="0">
                <a:solidFill>
                  <a:prstClr val="black"/>
                </a:solidFill>
              </a:rPr>
              <a:t>NEdT of IR </a:t>
            </a:r>
            <a:r>
              <a:rPr lang="en-US" sz="1400" dirty="0" smtClean="0">
                <a:solidFill>
                  <a:prstClr val="black"/>
                </a:solidFill>
              </a:rPr>
              <a:t>detectors overall </a:t>
            </a:r>
            <a:r>
              <a:rPr lang="en-US" sz="1400" dirty="0">
                <a:solidFill>
                  <a:prstClr val="black"/>
                </a:solidFill>
              </a:rPr>
              <a:t>meet the system </a:t>
            </a:r>
            <a:r>
              <a:rPr lang="en-US" sz="1400" dirty="0" smtClean="0">
                <a:solidFill>
                  <a:prstClr val="black"/>
                </a:solidFill>
              </a:rPr>
              <a:t>requirements during the cool period </a:t>
            </a:r>
            <a:r>
              <a:rPr lang="en-US" sz="1400" dirty="0">
                <a:solidFill>
                  <a:prstClr val="black"/>
                </a:solidFill>
              </a:rPr>
              <a:t>except for bands 12 &amp; </a:t>
            </a:r>
            <a:r>
              <a:rPr lang="en-US" sz="1400" dirty="0" smtClean="0">
                <a:solidFill>
                  <a:prstClr val="black"/>
                </a:solidFill>
              </a:rPr>
              <a:t>16; the NEdT performance during warm period is much worse.</a:t>
            </a:r>
            <a:endParaRPr lang="en-US" sz="1400" dirty="0">
              <a:solidFill>
                <a:prstClr val="black"/>
              </a:solidFill>
            </a:endParaRPr>
          </a:p>
          <a:p>
            <a:pPr marL="285750" indent="-285750" algn="just">
              <a:buFont typeface="Arial" panose="020B0604020202020204" pitchFamily="34" charset="0"/>
              <a:buChar char="•"/>
            </a:pPr>
            <a:r>
              <a:rPr lang="en-US" sz="1400" dirty="0" smtClean="0">
                <a:solidFill>
                  <a:prstClr val="black"/>
                </a:solidFill>
              </a:rPr>
              <a:t>Some detectors exhibit out-of-family NEdT greater than the system requirements.</a:t>
            </a:r>
            <a:endParaRPr lang="en-US" sz="1400" dirty="0">
              <a:solidFill>
                <a:prstClr val="black"/>
              </a:solidFill>
            </a:endParaRPr>
          </a:p>
          <a:p>
            <a:pPr marL="285750" indent="-285750" algn="just">
              <a:buFont typeface="Arial" panose="020B0604020202020204" pitchFamily="34" charset="0"/>
              <a:buChar char="•"/>
            </a:pPr>
            <a:r>
              <a:rPr lang="en-US" sz="1400" dirty="0">
                <a:solidFill>
                  <a:prstClr val="black"/>
                </a:solidFill>
              </a:rPr>
              <a:t>The dynamic range of IR detectors meet the system </a:t>
            </a:r>
            <a:r>
              <a:rPr lang="en-US" sz="1400" dirty="0" smtClean="0">
                <a:solidFill>
                  <a:prstClr val="black"/>
                </a:solidFill>
              </a:rPr>
              <a:t>requirements</a:t>
            </a:r>
            <a:r>
              <a:rPr lang="en-US" sz="1400" dirty="0">
                <a:solidFill>
                  <a:prstClr val="black"/>
                </a:solidFill>
              </a:rPr>
              <a:t> </a:t>
            </a:r>
            <a:r>
              <a:rPr lang="en-US" sz="1400" dirty="0" smtClean="0">
                <a:solidFill>
                  <a:prstClr val="black"/>
                </a:solidFill>
              </a:rPr>
              <a:t>during the cool period except band 13.</a:t>
            </a:r>
            <a:endParaRPr lang="en-US" sz="1400" dirty="0">
              <a:solidFill>
                <a:prstClr val="black"/>
              </a:solidFill>
            </a:endParaRPr>
          </a:p>
        </p:txBody>
      </p:sp>
      <p:sp>
        <p:nvSpPr>
          <p:cNvPr id="50" name="Rectangle 49"/>
          <p:cNvSpPr/>
          <p:nvPr/>
        </p:nvSpPr>
        <p:spPr>
          <a:xfrm>
            <a:off x="4690872" y="1353312"/>
            <a:ext cx="4342419" cy="1046440"/>
          </a:xfrm>
          <a:prstGeom prst="rect">
            <a:avLst/>
          </a:prstGeom>
          <a:ln w="12700" cmpd="sng">
            <a:noFill/>
          </a:ln>
        </p:spPr>
        <p:txBody>
          <a:bodyPr wrap="square">
            <a:spAutoFit/>
          </a:bodyPr>
          <a:lstStyle/>
          <a:p>
            <a:pPr algn="ctr"/>
            <a:r>
              <a:rPr lang="en-US" sz="2000" b="1" i="1" dirty="0" smtClean="0"/>
              <a:t>Methodology</a:t>
            </a:r>
          </a:p>
          <a:p>
            <a:r>
              <a:rPr lang="en-US" sz="1400" dirty="0"/>
              <a:t>Independently validate the </a:t>
            </a:r>
            <a:r>
              <a:rPr lang="en-US" sz="1400" dirty="0" err="1"/>
              <a:t>NEdT</a:t>
            </a:r>
            <a:r>
              <a:rPr lang="en-US" sz="1400" dirty="0"/>
              <a:t> calculation of GS and evaluate IR SNR using </a:t>
            </a:r>
            <a:r>
              <a:rPr lang="en-US" sz="1400" dirty="0" err="1"/>
              <a:t>NEdT</a:t>
            </a:r>
            <a:r>
              <a:rPr lang="en-US" sz="1400" dirty="0"/>
              <a:t> saved in INST-CAL.</a:t>
            </a:r>
          </a:p>
          <a:p>
            <a:r>
              <a:rPr lang="en-US" sz="1400" dirty="0"/>
              <a:t>Calculate the saturation radiance/temperature by</a:t>
            </a:r>
          </a:p>
        </p:txBody>
      </p:sp>
      <mc:AlternateContent xmlns:mc="http://schemas.openxmlformats.org/markup-compatibility/2006" xmlns:a14="http://schemas.microsoft.com/office/drawing/2010/main">
        <mc:Choice Requires="a14">
          <p:sp>
            <p:nvSpPr>
              <p:cNvPr id="35" name="TextBox 34"/>
              <p:cNvSpPr txBox="1"/>
              <p:nvPr/>
            </p:nvSpPr>
            <p:spPr>
              <a:xfrm>
                <a:off x="4879269" y="2302426"/>
                <a:ext cx="2423869" cy="21217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𝑀</m:t>
                      </m:r>
                      <m:d>
                        <m:dPr>
                          <m:ctrlPr>
                            <a:rPr lang="en-US" sz="1200" b="0" i="1" smtClean="0">
                              <a:latin typeface="Cambria Math" panose="02040503050406030204" pitchFamily="18" charset="0"/>
                            </a:rPr>
                          </m:ctrlPr>
                        </m:dPr>
                        <m:e>
                          <m:sSup>
                            <m:sSupPr>
                              <m:ctrlPr>
                                <a:rPr lang="en-US" sz="1200" i="1">
                                  <a:latin typeface="Cambria Math" panose="02040503050406030204" pitchFamily="18" charset="0"/>
                                </a:rPr>
                              </m:ctrlPr>
                            </m:sSupPr>
                            <m:e>
                              <m:r>
                                <a:rPr lang="en-US" sz="1200" i="1">
                                  <a:latin typeface="Cambria Math" panose="02040503050406030204" pitchFamily="18" charset="0"/>
                                </a:rPr>
                                <m:t>2</m:t>
                              </m:r>
                            </m:e>
                            <m:sup>
                              <m:r>
                                <a:rPr lang="en-US" sz="1200" i="1">
                                  <a:latin typeface="Cambria Math" panose="02040503050406030204" pitchFamily="18" charset="0"/>
                                </a:rPr>
                                <m:t>1</m:t>
                              </m:r>
                              <m:r>
                                <a:rPr lang="en-US" sz="1200" b="0" i="1" smtClean="0">
                                  <a:latin typeface="Cambria Math" panose="02040503050406030204" pitchFamily="18" charset="0"/>
                                </a:rPr>
                                <m:t>4</m:t>
                              </m:r>
                            </m:sup>
                          </m:sSup>
                          <m:r>
                            <a:rPr lang="en-US" sz="1200" i="1">
                              <a:latin typeface="Cambria Math" panose="02040503050406030204" pitchFamily="18" charset="0"/>
                            </a:rPr>
                            <m:t>−1</m:t>
                          </m:r>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𝑥</m:t>
                              </m:r>
                            </m:e>
                            <m:sub>
                              <m:r>
                                <a:rPr lang="en-US" sz="1200" b="0" i="1" smtClean="0">
                                  <a:latin typeface="Cambria Math" panose="02040503050406030204" pitchFamily="18" charset="0"/>
                                </a:rPr>
                                <m:t>𝑠𝑝𝑎𝑐𝑒𝑙𝑜𝑜𝑘</m:t>
                              </m:r>
                              <m:r>
                                <a:rPr lang="en-US" sz="1200" b="0" i="1" smtClean="0">
                                  <a:latin typeface="Cambria Math" panose="02040503050406030204" pitchFamily="18" charset="0"/>
                                </a:rPr>
                                <m:t>,</m:t>
                              </m:r>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35" name="TextBox 34"/>
              <p:cNvSpPr txBox="1">
                <a:spLocks noRot="1" noChangeAspect="1" noMove="1" noResize="1" noEditPoints="1" noAdjustHandles="1" noChangeArrowheads="1" noChangeShapeType="1" noTextEdit="1"/>
              </p:cNvSpPr>
              <p:nvPr/>
            </p:nvSpPr>
            <p:spPr>
              <a:xfrm>
                <a:off x="4879269" y="2302426"/>
                <a:ext cx="2423869" cy="212174"/>
              </a:xfrm>
              <a:prstGeom prst="rect">
                <a:avLst/>
              </a:prstGeom>
              <a:blipFill>
                <a:blip r:embed="rId2"/>
                <a:stretch>
                  <a:fillRect l="-1005"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7346712" y="2329934"/>
                <a:ext cx="1486753"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𝑇</m:t>
                          </m:r>
                        </m:e>
                        <m:sub>
                          <m:r>
                            <a:rPr lang="en-US" sz="1200" b="0" i="1" smtClean="0">
                              <a:latin typeface="Cambria Math" panose="02040503050406030204" pitchFamily="18" charset="0"/>
                            </a:rPr>
                            <m:t>𝑚𝑎𝑥</m:t>
                          </m:r>
                        </m:sub>
                      </m:sSub>
                      <m:r>
                        <a:rPr lang="en-US" sz="1200" b="0" i="1" smtClean="0">
                          <a:latin typeface="Cambria Math" panose="02040503050406030204" pitchFamily="18" charset="0"/>
                        </a:rPr>
                        <m:t>=</m:t>
                      </m:r>
                      <m:r>
                        <a:rPr lang="en-US" sz="1200" b="0" i="1" smtClean="0">
                          <a:latin typeface="Cambria Math" panose="02040503050406030204" pitchFamily="18" charset="0"/>
                        </a:rPr>
                        <m:t>𝑝𝑙𝑎𝑛𝑐𝑘</m:t>
                      </m:r>
                      <m:d>
                        <m:dPr>
                          <m:ctrlPr>
                            <a:rPr lang="en-US" sz="1200" b="0" i="1" smtClean="0">
                              <a:latin typeface="Cambria Math" panose="02040503050406030204" pitchFamily="18" charset="0"/>
                            </a:rPr>
                          </m:ctrlPr>
                        </m:dPr>
                        <m:e>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𝐿</m:t>
                              </m:r>
                            </m:e>
                            <m:sub>
                              <m:r>
                                <a:rPr lang="en-US" sz="1200" b="0" i="1" smtClean="0">
                                  <a:latin typeface="Cambria Math" panose="02040503050406030204" pitchFamily="18" charset="0"/>
                                </a:rPr>
                                <m:t>𝑚𝑎𝑥</m:t>
                              </m:r>
                            </m:sub>
                          </m:sSub>
                        </m:e>
                      </m:d>
                    </m:oMath>
                  </m:oMathPara>
                </a14:m>
                <a:endParaRPr lang="en-US" sz="1200" dirty="0"/>
              </a:p>
            </p:txBody>
          </p:sp>
        </mc:Choice>
        <mc:Fallback xmlns="">
          <p:sp>
            <p:nvSpPr>
              <p:cNvPr id="38" name="TextBox 37"/>
              <p:cNvSpPr txBox="1">
                <a:spLocks noRot="1" noChangeAspect="1" noMove="1" noResize="1" noEditPoints="1" noAdjustHandles="1" noChangeArrowheads="1" noChangeShapeType="1" noTextEdit="1"/>
              </p:cNvSpPr>
              <p:nvPr/>
            </p:nvSpPr>
            <p:spPr>
              <a:xfrm>
                <a:off x="7346712" y="2329934"/>
                <a:ext cx="1486753" cy="184666"/>
              </a:xfrm>
              <a:prstGeom prst="rect">
                <a:avLst/>
              </a:prstGeom>
              <a:blipFill rotWithShape="0">
                <a:blip r:embed="rId4"/>
                <a:stretch>
                  <a:fillRect l="-2049" t="-3226" b="-29032"/>
                </a:stretch>
              </a:blipFill>
            </p:spPr>
            <p:txBody>
              <a:bodyPr/>
              <a:lstStyle/>
              <a:p>
                <a:r>
                  <a:rPr lang="en-US">
                    <a:noFill/>
                  </a:rPr>
                  <a:t> </a:t>
                </a:r>
              </a:p>
            </p:txBody>
          </p:sp>
        </mc:Fallback>
      </mc:AlternateContent>
      <p:graphicFrame>
        <p:nvGraphicFramePr>
          <p:cNvPr id="22" name="Table 21"/>
          <p:cNvGraphicFramePr>
            <a:graphicFrameLocks noGrp="1"/>
          </p:cNvGraphicFramePr>
          <p:nvPr>
            <p:extLst/>
          </p:nvPr>
        </p:nvGraphicFramePr>
        <p:xfrm>
          <a:off x="5285069" y="6036068"/>
          <a:ext cx="3258278" cy="349250"/>
        </p:xfrm>
        <a:graphic>
          <a:graphicData uri="http://schemas.openxmlformats.org/drawingml/2006/table">
            <a:tbl>
              <a:tblPr firstRow="1" bandRow="1">
                <a:tableStyleId>{5C22544A-7EE6-4342-B048-85BDC9FD1C3A}</a:tableStyleId>
              </a:tblPr>
              <a:tblGrid>
                <a:gridCol w="3258278">
                  <a:extLst>
                    <a:ext uri="{9D8B030D-6E8A-4147-A177-3AD203B41FA5}">
                      <a16:colId xmlns:a16="http://schemas.microsoft.com/office/drawing/2014/main" val="20000"/>
                    </a:ext>
                  </a:extLst>
                </a:gridCol>
              </a:tblGrid>
              <a:tr h="3492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t>Completed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000"/>
                    </a:solidFill>
                  </a:tcPr>
                </a:tc>
                <a:extLst>
                  <a:ext uri="{0D108BD9-81ED-4DB2-BD59-A6C34878D82A}">
                    <a16:rowId xmlns:a16="http://schemas.microsoft.com/office/drawing/2014/main" val="10000"/>
                  </a:ext>
                </a:extLst>
              </a:tr>
            </a:tbl>
          </a:graphicData>
        </a:graphic>
      </p:graphicFrame>
      <p:pic>
        <p:nvPicPr>
          <p:cNvPr id="31" name="Picture 30"/>
          <p:cNvPicPr>
            <a:picLocks noChangeAspect="1"/>
          </p:cNvPicPr>
          <p:nvPr/>
        </p:nvPicPr>
        <p:blipFill>
          <a:blip r:embed="rId5"/>
          <a:stretch>
            <a:fillRect/>
          </a:stretch>
        </p:blipFill>
        <p:spPr>
          <a:xfrm>
            <a:off x="4730812" y="2597260"/>
            <a:ext cx="2159418" cy="1059084"/>
          </a:xfrm>
          <a:prstGeom prst="rect">
            <a:avLst/>
          </a:prstGeom>
        </p:spPr>
      </p:pic>
      <p:pic>
        <p:nvPicPr>
          <p:cNvPr id="32" name="Picture 31"/>
          <p:cNvPicPr>
            <a:picLocks noChangeAspect="1"/>
          </p:cNvPicPr>
          <p:nvPr/>
        </p:nvPicPr>
        <p:blipFill>
          <a:blip r:embed="rId6"/>
          <a:stretch>
            <a:fillRect/>
          </a:stretch>
        </p:blipFill>
        <p:spPr>
          <a:xfrm>
            <a:off x="6852831" y="2606579"/>
            <a:ext cx="2136438" cy="1066232"/>
          </a:xfrm>
          <a:prstGeom prst="rect">
            <a:avLst/>
          </a:prstGeom>
        </p:spPr>
      </p:pic>
      <p:sp>
        <p:nvSpPr>
          <p:cNvPr id="33" name="TextBox 32"/>
          <p:cNvSpPr txBox="1"/>
          <p:nvPr/>
        </p:nvSpPr>
        <p:spPr>
          <a:xfrm>
            <a:off x="5029200" y="3609201"/>
            <a:ext cx="3941194" cy="276999"/>
          </a:xfrm>
          <a:prstGeom prst="rect">
            <a:avLst/>
          </a:prstGeom>
          <a:noFill/>
        </p:spPr>
        <p:txBody>
          <a:bodyPr wrap="square" rtlCol="0">
            <a:spAutoFit/>
          </a:bodyPr>
          <a:lstStyle/>
          <a:p>
            <a:r>
              <a:rPr lang="en-US" sz="1200" dirty="0" smtClean="0"/>
              <a:t>Typical daily trending of NEdT and saturation temperature </a:t>
            </a:r>
            <a:endParaRPr lang="en-US" sz="1200" dirty="0"/>
          </a:p>
        </p:txBody>
      </p:sp>
      <p:graphicFrame>
        <p:nvGraphicFramePr>
          <p:cNvPr id="24" name="Table 23"/>
          <p:cNvGraphicFramePr>
            <a:graphicFrameLocks noGrp="1"/>
          </p:cNvGraphicFramePr>
          <p:nvPr>
            <p:extLst/>
          </p:nvPr>
        </p:nvGraphicFramePr>
        <p:xfrm>
          <a:off x="227443" y="4246529"/>
          <a:ext cx="4271564" cy="2346960"/>
        </p:xfrm>
        <a:graphic>
          <a:graphicData uri="http://schemas.openxmlformats.org/drawingml/2006/table">
            <a:tbl>
              <a:tblPr firstRow="1" bandRow="1"/>
              <a:tblGrid>
                <a:gridCol w="466084">
                  <a:extLst>
                    <a:ext uri="{9D8B030D-6E8A-4147-A177-3AD203B41FA5}">
                      <a16:colId xmlns:a16="http://schemas.microsoft.com/office/drawing/2014/main" val="20000"/>
                    </a:ext>
                  </a:extLst>
                </a:gridCol>
                <a:gridCol w="761096">
                  <a:extLst>
                    <a:ext uri="{9D8B030D-6E8A-4147-A177-3AD203B41FA5}">
                      <a16:colId xmlns:a16="http://schemas.microsoft.com/office/drawing/2014/main" val="2809528877"/>
                    </a:ext>
                  </a:extLst>
                </a:gridCol>
                <a:gridCol w="761096">
                  <a:extLst>
                    <a:ext uri="{9D8B030D-6E8A-4147-A177-3AD203B41FA5}">
                      <a16:colId xmlns:a16="http://schemas.microsoft.com/office/drawing/2014/main" val="20001"/>
                    </a:ext>
                  </a:extLst>
                </a:gridCol>
                <a:gridCol w="761096">
                  <a:extLst>
                    <a:ext uri="{9D8B030D-6E8A-4147-A177-3AD203B41FA5}">
                      <a16:colId xmlns:a16="http://schemas.microsoft.com/office/drawing/2014/main" val="20002"/>
                    </a:ext>
                  </a:extLst>
                </a:gridCol>
                <a:gridCol w="761096">
                  <a:extLst>
                    <a:ext uri="{9D8B030D-6E8A-4147-A177-3AD203B41FA5}">
                      <a16:colId xmlns:a16="http://schemas.microsoft.com/office/drawing/2014/main" val="20003"/>
                    </a:ext>
                  </a:extLst>
                </a:gridCol>
                <a:gridCol w="761096">
                  <a:extLst>
                    <a:ext uri="{9D8B030D-6E8A-4147-A177-3AD203B41FA5}">
                      <a16:colId xmlns:a16="http://schemas.microsoft.com/office/drawing/2014/main" val="20004"/>
                    </a:ext>
                  </a:extLst>
                </a:gridCol>
              </a:tblGrid>
              <a:tr h="1573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Band</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solidFill>
                  </a:tcPr>
                </a:tc>
                <a:tc>
                  <a:txBody>
                    <a:bodyPr/>
                    <a:lstStyle/>
                    <a:p>
                      <a:pPr algn="ctr"/>
                      <a:r>
                        <a:rPr lang="en-US" sz="800" b="1" dirty="0" smtClean="0">
                          <a:solidFill>
                            <a:schemeClr val="tx1"/>
                          </a:solidFill>
                        </a:rPr>
                        <a:t>MRD Spec.</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baseline="0" dirty="0" smtClean="0">
                          <a:solidFill>
                            <a:schemeClr val="tx1"/>
                          </a:solidFill>
                        </a:rPr>
                        <a:t>Max* (Prov.)</a:t>
                      </a:r>
                      <a:endParaRPr lang="en-US" sz="800" b="1" dirty="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800" b="1" dirty="0" smtClean="0">
                          <a:solidFill>
                            <a:schemeClr val="tx1"/>
                          </a:solidFill>
                        </a:rPr>
                        <a:t>Mean</a:t>
                      </a:r>
                      <a:r>
                        <a:rPr lang="en-US" sz="800" b="1" baseline="0" dirty="0" smtClean="0">
                          <a:solidFill>
                            <a:schemeClr val="tx1"/>
                          </a:solidFill>
                        </a:rPr>
                        <a:t> (Prov.)</a:t>
                      </a:r>
                      <a:endParaRPr lang="en-US" sz="800" b="1" dirty="0">
                        <a:solidFill>
                          <a:schemeClr val="tx1"/>
                        </a:solidFill>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chemeClr val="tx1"/>
                          </a:solidFill>
                        </a:rPr>
                        <a:t>Max</a:t>
                      </a:r>
                      <a:r>
                        <a:rPr lang="en-US" sz="800" b="1" baseline="0" dirty="0" smtClean="0">
                          <a:solidFill>
                            <a:schemeClr val="tx1"/>
                          </a:solidFill>
                        </a:rPr>
                        <a:t> (Full)</a:t>
                      </a:r>
                      <a:endParaRPr lang="en-US" sz="8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b="1" baseline="0" dirty="0" smtClean="0">
                          <a:solidFill>
                            <a:schemeClr val="tx1"/>
                          </a:solidFill>
                        </a:rPr>
                        <a:t>Mean (Full)</a:t>
                      </a:r>
                      <a:endParaRPr lang="en-US" sz="800" b="1" dirty="0" smtClean="0">
                        <a:solidFill>
                          <a:schemeClr val="tx1"/>
                        </a:solidFill>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solidFill>
                  </a:tcPr>
                </a:tc>
                <a:extLst>
                  <a:ext uri="{0D108BD9-81ED-4DB2-BD59-A6C34878D82A}">
                    <a16:rowId xmlns:a16="http://schemas.microsoft.com/office/drawing/2014/main" val="10000"/>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7</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100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97</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86</a:t>
                      </a:r>
                    </a:p>
                  </a:txBody>
                  <a:tcPr marL="9525" marR="9525" marT="9525"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102</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86</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1"/>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8</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64</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58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2"/>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9</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88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270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3"/>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10</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150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42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295</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43</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4"/>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11</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97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78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22</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5"/>
                  </a:ext>
                </a:extLst>
              </a:tr>
              <a:tr h="14718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800" dirty="0" smtClean="0">
                          <a:solidFill>
                            <a:schemeClr val="tx1"/>
                          </a:solidFill>
                          <a:latin typeface="+mn-lt"/>
                        </a:rPr>
                        <a:t>12</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369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111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400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111</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0006"/>
                  </a:ext>
                </a:extLst>
              </a:tr>
              <a:tr h="147184">
                <a:tc>
                  <a:txBody>
                    <a:bodyPr/>
                    <a:lstStyle/>
                    <a:p>
                      <a:pPr algn="ctr"/>
                      <a:r>
                        <a:rPr lang="en-US" sz="800" dirty="0" smtClean="0">
                          <a:solidFill>
                            <a:schemeClr val="tx1"/>
                          </a:solidFill>
                          <a:latin typeface="+mn-lt"/>
                        </a:rPr>
                        <a:t>13</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87</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36</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89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39</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428862948"/>
                  </a:ext>
                </a:extLst>
              </a:tr>
              <a:tr h="147184">
                <a:tc>
                  <a:txBody>
                    <a:bodyPr/>
                    <a:lstStyle/>
                    <a:p>
                      <a:pPr algn="ctr"/>
                      <a:r>
                        <a:rPr lang="en-US" sz="800" dirty="0" smtClean="0">
                          <a:solidFill>
                            <a:schemeClr val="tx1"/>
                          </a:solidFill>
                          <a:latin typeface="+mn-lt"/>
                        </a:rPr>
                        <a:t>14</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62</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30</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69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33</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1388761920"/>
                  </a:ext>
                </a:extLst>
              </a:tr>
              <a:tr h="147184">
                <a:tc>
                  <a:txBody>
                    <a:bodyPr/>
                    <a:lstStyle/>
                    <a:p>
                      <a:pPr algn="ctr"/>
                      <a:r>
                        <a:rPr lang="en-US" sz="800" dirty="0" smtClean="0">
                          <a:solidFill>
                            <a:schemeClr val="tx1"/>
                          </a:solidFill>
                          <a:latin typeface="+mn-lt"/>
                        </a:rPr>
                        <a:t>15</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100</a:t>
                      </a: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144</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94</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149</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109</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3383927112"/>
                  </a:ext>
                </a:extLst>
              </a:tr>
              <a:tr h="147184">
                <a:tc>
                  <a:txBody>
                    <a:bodyPr/>
                    <a:lstStyle/>
                    <a:p>
                      <a:pPr algn="ctr"/>
                      <a:r>
                        <a:rPr lang="en-US" sz="800" dirty="0" smtClean="0">
                          <a:solidFill>
                            <a:schemeClr val="tx1"/>
                          </a:solidFill>
                          <a:latin typeface="+mn-lt"/>
                        </a:rPr>
                        <a:t>16</a:t>
                      </a:r>
                      <a:endParaRPr lang="en-US" sz="8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smtClean="0">
                          <a:solidFill>
                            <a:schemeClr val="tx1"/>
                          </a:solidFill>
                          <a:effectLst/>
                          <a:latin typeface="Times New Roman" panose="02020603050405020304" pitchFamily="18" charset="0"/>
                        </a:rPr>
                        <a:t>300</a:t>
                      </a:r>
                      <a:endParaRPr lang="en-US" sz="800" b="0" i="0" u="none" strike="noStrike" dirty="0">
                        <a:solidFill>
                          <a:schemeClr val="tx1"/>
                        </a:solidFill>
                        <a:effectLst/>
                        <a:latin typeface="Times New Roman" panose="02020603050405020304" pitchFamily="18" charset="0"/>
                      </a:endParaRP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778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351</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a:solidFill>
                            <a:schemeClr val="tx1"/>
                          </a:solidFill>
                          <a:effectLst/>
                          <a:latin typeface="Times New Roman" panose="02020603050405020304" pitchFamily="18" charset="0"/>
                        </a:rPr>
                        <a:t>788</a:t>
                      </a:r>
                    </a:p>
                  </a:txBody>
                  <a:tcPr marL="9525" marR="9525" marT="9525"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tc>
                  <a:txBody>
                    <a:bodyPr/>
                    <a:lstStyle/>
                    <a:p>
                      <a:pPr algn="ctr" fontAlgn="b"/>
                      <a:r>
                        <a:rPr lang="en-US" sz="800" b="0" i="0" u="none" strike="noStrike" dirty="0">
                          <a:solidFill>
                            <a:schemeClr val="tx1"/>
                          </a:solidFill>
                          <a:effectLst/>
                          <a:latin typeface="Times New Roman" panose="02020603050405020304" pitchFamily="18" charset="0"/>
                        </a:rPr>
                        <a:t>402</a:t>
                      </a:r>
                    </a:p>
                  </a:txBody>
                  <a:tcPr marL="9525" marR="9525" marT="9525"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4BACC6">
                        <a:tint val="40000"/>
                      </a:srgbClr>
                    </a:solidFill>
                  </a:tcPr>
                </a:tc>
                <a:extLst>
                  <a:ext uri="{0D108BD9-81ED-4DB2-BD59-A6C34878D82A}">
                    <a16:rowId xmlns:a16="http://schemas.microsoft.com/office/drawing/2014/main" val="4043399749"/>
                  </a:ext>
                </a:extLst>
              </a:tr>
            </a:tbl>
          </a:graphicData>
        </a:graphic>
      </p:graphicFrame>
      <p:sp>
        <p:nvSpPr>
          <p:cNvPr id="2" name="TextBox 1"/>
          <p:cNvSpPr txBox="1"/>
          <p:nvPr/>
        </p:nvSpPr>
        <p:spPr>
          <a:xfrm>
            <a:off x="240632" y="4038600"/>
            <a:ext cx="1054768" cy="246221"/>
          </a:xfrm>
          <a:prstGeom prst="rect">
            <a:avLst/>
          </a:prstGeom>
          <a:noFill/>
        </p:spPr>
        <p:txBody>
          <a:bodyPr wrap="square" rtlCol="0">
            <a:spAutoFit/>
          </a:bodyPr>
          <a:lstStyle/>
          <a:p>
            <a:r>
              <a:rPr lang="en-US" sz="1000" dirty="0" smtClean="0"/>
              <a:t>NEdT in </a:t>
            </a:r>
            <a:r>
              <a:rPr lang="en-US" sz="1000" dirty="0" err="1" smtClean="0"/>
              <a:t>mK</a:t>
            </a:r>
            <a:endParaRPr lang="en-US" sz="1000" dirty="0"/>
          </a:p>
        </p:txBody>
      </p:sp>
      <p:sp>
        <p:nvSpPr>
          <p:cNvPr id="26"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ABI-L1b-PLPT-036</a:t>
            </a:r>
            <a:r>
              <a:rPr lang="en-US" sz="3600" dirty="0" smtClean="0"/>
              <a:t/>
            </a:r>
            <a:br>
              <a:rPr lang="en-US" sz="3600" dirty="0" smtClean="0"/>
            </a:br>
            <a:r>
              <a:rPr lang="en-US" sz="3600" dirty="0" smtClean="0">
                <a:solidFill>
                  <a:schemeClr val="tx1"/>
                </a:solidFill>
              </a:rPr>
              <a:t>IR </a:t>
            </a:r>
            <a:r>
              <a:rPr lang="en-US" sz="3600" dirty="0" err="1" smtClean="0">
                <a:solidFill>
                  <a:schemeClr val="tx1"/>
                </a:solidFill>
              </a:rPr>
              <a:t>NEdT</a:t>
            </a:r>
            <a:r>
              <a:rPr lang="en-US" sz="3600" dirty="0" smtClean="0">
                <a:solidFill>
                  <a:schemeClr val="tx1"/>
                </a:solidFill>
              </a:rPr>
              <a:t> &amp; Dynamic Range</a:t>
            </a:r>
            <a:endParaRPr lang="en-US" sz="3600" dirty="0">
              <a:solidFill>
                <a:schemeClr val="tx1"/>
              </a:solidFil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4" name="Footer Placeholder 3"/>
          <p:cNvSpPr>
            <a:spLocks noGrp="1"/>
          </p:cNvSpPr>
          <p:nvPr>
            <p:ph type="ftr" sz="quarter" idx="11"/>
          </p:nvPr>
        </p:nvSpPr>
        <p:spPr/>
        <p:txBody>
          <a:bodyPr/>
          <a:lstStyle/>
          <a:p>
            <a:r>
              <a:rPr lang="en-US" smtClean="0"/>
              <a:t>Full Validation PS-PVR for GOES-17 ABI L1b Products</a:t>
            </a:r>
            <a:endParaRPr lang="en-US" dirty="0"/>
          </a:p>
        </p:txBody>
      </p:sp>
      <p:sp>
        <p:nvSpPr>
          <p:cNvPr id="5" name="Slide Number Placeholder 4"/>
          <p:cNvSpPr>
            <a:spLocks noGrp="1"/>
          </p:cNvSpPr>
          <p:nvPr>
            <p:ph type="sldNum" sz="quarter" idx="12"/>
          </p:nvPr>
        </p:nvSpPr>
        <p:spPr/>
        <p:txBody>
          <a:bodyPr/>
          <a:lstStyle/>
          <a:p>
            <a:fld id="{F4187418-5481-4E5B-A2F4-9A93734A0716}" type="slidenum">
              <a:rPr lang="en-US" smtClean="0"/>
              <a:t>44</a:t>
            </a:fld>
            <a:endParaRPr lang="en-US" dirty="0"/>
          </a:p>
        </p:txBody>
      </p:sp>
    </p:spTree>
    <p:extLst>
      <p:ext uri="{BB962C8B-B14F-4D97-AF65-F5344CB8AC3E}">
        <p14:creationId xmlns:p14="http://schemas.microsoft.com/office/powerpoint/2010/main" val="36663488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0407" y="3662553"/>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1379" y="32385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45</a:t>
            </a:fld>
            <a:endParaRPr lang="en-US" dirty="0"/>
          </a:p>
        </p:txBody>
      </p:sp>
      <p:graphicFrame>
        <p:nvGraphicFramePr>
          <p:cNvPr id="22" name="Table 21"/>
          <p:cNvGraphicFramePr>
            <a:graphicFrameLocks noGrp="1"/>
          </p:cNvGraphicFramePr>
          <p:nvPr>
            <p:extLst/>
          </p:nvPr>
        </p:nvGraphicFramePr>
        <p:xfrm>
          <a:off x="7402182" y="64389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Completed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9" name="Rectangle 18"/>
          <p:cNvSpPr/>
          <p:nvPr/>
        </p:nvSpPr>
        <p:spPr>
          <a:xfrm>
            <a:off x="244424" y="3393367"/>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1" name="Rectangle 20"/>
          <p:cNvSpPr/>
          <p:nvPr/>
        </p:nvSpPr>
        <p:spPr>
          <a:xfrm>
            <a:off x="220313" y="1295400"/>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Characterize possible stray light contamination of Solar Calibration Target (SCT) looks during solar calibration.</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2120</a:t>
            </a:r>
            <a:endParaRPr lang="en-US" sz="1400" dirty="0"/>
          </a:p>
        </p:txBody>
      </p:sp>
      <p:sp>
        <p:nvSpPr>
          <p:cNvPr id="23" name="Rectangle 22"/>
          <p:cNvSpPr/>
          <p:nvPr/>
        </p:nvSpPr>
        <p:spPr>
          <a:xfrm>
            <a:off x="4640060" y="1300627"/>
            <a:ext cx="1966419" cy="1046440"/>
          </a:xfrm>
          <a:prstGeom prst="rect">
            <a:avLst/>
          </a:prstGeom>
          <a:ln w="12700" cmpd="sng">
            <a:noFill/>
          </a:ln>
        </p:spPr>
        <p:txBody>
          <a:bodyPr wrap="square">
            <a:spAutoFit/>
          </a:bodyPr>
          <a:lstStyle/>
          <a:p>
            <a:pPr algn="ctr"/>
            <a:r>
              <a:rPr lang="en-US" sz="2000" b="1" i="1" dirty="0" smtClean="0"/>
              <a:t>Methodology</a:t>
            </a:r>
          </a:p>
          <a:p>
            <a:pPr algn="just"/>
            <a:r>
              <a:rPr lang="en-US" sz="1400" dirty="0" smtClean="0"/>
              <a:t>solar calibration events beyond the nominal solar </a:t>
            </a:r>
            <a:r>
              <a:rPr lang="en-US" sz="1400" dirty="0" err="1" smtClean="0"/>
              <a:t>cal</a:t>
            </a:r>
            <a:r>
              <a:rPr lang="en-US" sz="1400" dirty="0" smtClean="0"/>
              <a:t> time.</a:t>
            </a:r>
          </a:p>
        </p:txBody>
      </p:sp>
      <p:sp>
        <p:nvSpPr>
          <p:cNvPr id="25" name="Rectangle 24"/>
          <p:cNvSpPr/>
          <p:nvPr/>
        </p:nvSpPr>
        <p:spPr>
          <a:xfrm>
            <a:off x="4566960" y="3227096"/>
            <a:ext cx="4252570" cy="3200876"/>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smtClean="0"/>
              <a:t>A series of solar calibration events were conducted on 08/28/2018.</a:t>
            </a:r>
          </a:p>
          <a:p>
            <a:pPr marL="285750" indent="-285750" algn="just">
              <a:buFont typeface="Arial" panose="020B0604020202020204" pitchFamily="34" charset="0"/>
              <a:buChar char="•"/>
            </a:pPr>
            <a:r>
              <a:rPr lang="en-US" sz="1400" dirty="0" smtClean="0"/>
              <a:t>Straylight from the main optical port and the open SCC can not be detected for the events conducted on 12:05Z, 15:05Z and 18:05Z.</a:t>
            </a:r>
          </a:p>
          <a:p>
            <a:pPr marL="742950" lvl="1" indent="-285750" algn="just">
              <a:buFont typeface="Arial" panose="020B0604020202020204" pitchFamily="34" charset="0"/>
              <a:buChar char="•"/>
            </a:pPr>
            <a:r>
              <a:rPr lang="en-US" sz="1400" dirty="0" smtClean="0"/>
              <a:t>~0.16% at B06 with closed SCC at 12:05Z</a:t>
            </a:r>
          </a:p>
          <a:p>
            <a:pPr marL="285750" indent="-285750" algn="just">
              <a:buFont typeface="Arial" panose="020B0604020202020204" pitchFamily="34" charset="0"/>
              <a:buChar char="•"/>
            </a:pPr>
            <a:r>
              <a:rPr lang="en-US" sz="1400" dirty="0" smtClean="0"/>
              <a:t>Elevated SCT offset count can be observed at 09:05Z with SCC open </a:t>
            </a:r>
            <a:r>
              <a:rPr lang="en-US" sz="1400" dirty="0"/>
              <a:t>(~4-5% of </a:t>
            </a:r>
            <a:r>
              <a:rPr lang="en-US" sz="1400" dirty="0" smtClean="0"/>
              <a:t>nominal </a:t>
            </a:r>
            <a:r>
              <a:rPr lang="en-US" sz="1400" dirty="0"/>
              <a:t>solar </a:t>
            </a:r>
            <a:r>
              <a:rPr lang="en-US" sz="1400" dirty="0" err="1"/>
              <a:t>cal</a:t>
            </a:r>
            <a:r>
              <a:rPr lang="en-US" sz="1400" dirty="0"/>
              <a:t> data</a:t>
            </a:r>
            <a:r>
              <a:rPr lang="en-US" sz="1400" dirty="0" smtClean="0"/>
              <a:t>).   No concern with it as SCC is normally in nearly “closed” position.</a:t>
            </a:r>
          </a:p>
          <a:p>
            <a:pPr marL="285750" indent="-285750" algn="just">
              <a:buFont typeface="Arial" panose="020B0604020202020204" pitchFamily="34" charset="0"/>
              <a:buChar char="•"/>
            </a:pPr>
            <a:r>
              <a:rPr lang="en-US" sz="1400" dirty="0" smtClean="0"/>
              <a:t>TIM meeting was held on 10/02/2018. Consensus was reached that there should be no concern for the straylight and SCC “NOTCLOSED” impacts.</a:t>
            </a:r>
          </a:p>
        </p:txBody>
      </p:sp>
      <p:graphicFrame>
        <p:nvGraphicFramePr>
          <p:cNvPr id="18" name="Table 17"/>
          <p:cNvGraphicFramePr>
            <a:graphicFrameLocks noGrp="1"/>
          </p:cNvGraphicFramePr>
          <p:nvPr>
            <p:extLst/>
          </p:nvPr>
        </p:nvGraphicFramePr>
        <p:xfrm>
          <a:off x="6754533" y="1254605"/>
          <a:ext cx="2240026" cy="1742400"/>
        </p:xfrm>
        <a:graphic>
          <a:graphicData uri="http://schemas.openxmlformats.org/drawingml/2006/table">
            <a:tbl>
              <a:tblPr firstRow="1" bandRow="1">
                <a:tableStyleId>{5C22544A-7EE6-4342-B048-85BDC9FD1C3A}</a:tableStyleId>
              </a:tblPr>
              <a:tblGrid>
                <a:gridCol w="1086920">
                  <a:extLst>
                    <a:ext uri="{9D8B030D-6E8A-4147-A177-3AD203B41FA5}">
                      <a16:colId xmlns:a16="http://schemas.microsoft.com/office/drawing/2014/main" val="2496222474"/>
                    </a:ext>
                  </a:extLst>
                </a:gridCol>
                <a:gridCol w="1153106">
                  <a:extLst>
                    <a:ext uri="{9D8B030D-6E8A-4147-A177-3AD203B41FA5}">
                      <a16:colId xmlns:a16="http://schemas.microsoft.com/office/drawing/2014/main" val="1311191804"/>
                    </a:ext>
                  </a:extLst>
                </a:gridCol>
              </a:tblGrid>
              <a:tr h="299880">
                <a:tc>
                  <a:txBody>
                    <a:bodyPr/>
                    <a:lstStyle/>
                    <a:p>
                      <a:pPr algn="ctr"/>
                      <a:r>
                        <a:rPr lang="en-US" sz="800" b="1" dirty="0" smtClean="0"/>
                        <a:t>Event </a:t>
                      </a:r>
                    </a:p>
                    <a:p>
                      <a:pPr algn="ctr"/>
                      <a:r>
                        <a:rPr lang="en-US" sz="800" b="1" dirty="0" smtClean="0"/>
                        <a:t>(HH:MM UTC)</a:t>
                      </a:r>
                      <a:endParaRPr lang="en-US" sz="800" b="1" dirty="0"/>
                    </a:p>
                  </a:txBody>
                  <a:tcPr/>
                </a:tc>
                <a:tc>
                  <a:txBody>
                    <a:bodyPr/>
                    <a:lstStyle/>
                    <a:p>
                      <a:pPr algn="ctr"/>
                      <a:r>
                        <a:rPr lang="en-US" sz="800" b="1" dirty="0" smtClean="0"/>
                        <a:t>Solar</a:t>
                      </a:r>
                      <a:r>
                        <a:rPr lang="en-US" sz="800" b="1" baseline="0" dirty="0" smtClean="0"/>
                        <a:t> Cal Cover</a:t>
                      </a:r>
                    </a:p>
                    <a:p>
                      <a:pPr algn="ctr"/>
                      <a:r>
                        <a:rPr lang="en-US" sz="800" b="1" baseline="0" dirty="0" smtClean="0"/>
                        <a:t> (SCC)</a:t>
                      </a:r>
                      <a:endParaRPr lang="en-US" sz="800" b="1" dirty="0"/>
                    </a:p>
                  </a:txBody>
                  <a:tcPr/>
                </a:tc>
                <a:extLst>
                  <a:ext uri="{0D108BD9-81ED-4DB2-BD59-A6C34878D82A}">
                    <a16:rowId xmlns:a16="http://schemas.microsoft.com/office/drawing/2014/main" val="2847692160"/>
                  </a:ext>
                </a:extLst>
              </a:tr>
              <a:tr h="214620">
                <a:tc>
                  <a:txBody>
                    <a:bodyPr/>
                    <a:lstStyle/>
                    <a:p>
                      <a:pPr algn="ctr"/>
                      <a:r>
                        <a:rPr lang="en-US" sz="800" b="1" dirty="0" smtClean="0"/>
                        <a:t>06:05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3068200671"/>
                  </a:ext>
                </a:extLst>
              </a:tr>
              <a:tr h="214620">
                <a:tc>
                  <a:txBody>
                    <a:bodyPr/>
                    <a:lstStyle/>
                    <a:p>
                      <a:pPr algn="ctr"/>
                      <a:r>
                        <a:rPr lang="en-US" sz="800" b="1" dirty="0" smtClean="0"/>
                        <a:t>09:05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1224022442"/>
                  </a:ext>
                </a:extLst>
              </a:tr>
              <a:tr h="214620">
                <a:tc>
                  <a:txBody>
                    <a:bodyPr/>
                    <a:lstStyle/>
                    <a:p>
                      <a:pPr algn="ctr"/>
                      <a:r>
                        <a:rPr lang="en-US" sz="800" b="1" dirty="0" smtClean="0"/>
                        <a:t>12:05</a:t>
                      </a:r>
                      <a:endParaRPr lang="en-US" sz="800" b="1" dirty="0"/>
                    </a:p>
                  </a:txBody>
                  <a:tcPr/>
                </a:tc>
                <a:tc>
                  <a:txBody>
                    <a:bodyPr/>
                    <a:lstStyle/>
                    <a:p>
                      <a:pPr algn="ctr"/>
                      <a:r>
                        <a:rPr lang="en-US" sz="800" b="1" dirty="0" smtClean="0"/>
                        <a:t>Closed SCC</a:t>
                      </a:r>
                      <a:endParaRPr lang="en-US" sz="800" b="1" dirty="0"/>
                    </a:p>
                  </a:txBody>
                  <a:tcPr/>
                </a:tc>
                <a:extLst>
                  <a:ext uri="{0D108BD9-81ED-4DB2-BD59-A6C34878D82A}">
                    <a16:rowId xmlns:a16="http://schemas.microsoft.com/office/drawing/2014/main" val="1616113765"/>
                  </a:ext>
                </a:extLst>
              </a:tr>
              <a:tr h="269994">
                <a:tc>
                  <a:txBody>
                    <a:bodyPr/>
                    <a:lstStyle/>
                    <a:p>
                      <a:pPr algn="ctr"/>
                      <a:r>
                        <a:rPr lang="en-US" sz="800" b="1" dirty="0" smtClean="0"/>
                        <a:t>12:06</a:t>
                      </a:r>
                      <a:endParaRPr lang="en-US" sz="800" b="1" dirty="0"/>
                    </a:p>
                  </a:txBody>
                  <a:tcPr/>
                </a:tc>
                <a:tc>
                  <a:txBody>
                    <a:bodyPr/>
                    <a:lstStyle/>
                    <a:p>
                      <a:pPr algn="ctr"/>
                      <a:r>
                        <a:rPr lang="en-US" sz="800" b="1" dirty="0" smtClean="0"/>
                        <a:t>Open SCC,</a:t>
                      </a:r>
                      <a:r>
                        <a:rPr lang="en-US" sz="800" b="1" baseline="0" dirty="0" smtClean="0"/>
                        <a:t> nominal Solar Cal.</a:t>
                      </a:r>
                      <a:endParaRPr lang="en-US" sz="800" b="1" dirty="0"/>
                    </a:p>
                  </a:txBody>
                  <a:tcPr/>
                </a:tc>
                <a:extLst>
                  <a:ext uri="{0D108BD9-81ED-4DB2-BD59-A6C34878D82A}">
                    <a16:rowId xmlns:a16="http://schemas.microsoft.com/office/drawing/2014/main" val="3750654476"/>
                  </a:ext>
                </a:extLst>
              </a:tr>
              <a:tr h="214620">
                <a:tc>
                  <a:txBody>
                    <a:bodyPr/>
                    <a:lstStyle/>
                    <a:p>
                      <a:pPr algn="ctr"/>
                      <a:r>
                        <a:rPr lang="en-US" sz="800" b="1" dirty="0" smtClean="0"/>
                        <a:t>15:05</a:t>
                      </a:r>
                      <a:endParaRPr lang="en-US" sz="800" b="1" dirty="0"/>
                    </a:p>
                  </a:txBody>
                  <a:tcPr/>
                </a:tc>
                <a:tc>
                  <a:txBody>
                    <a:bodyPr/>
                    <a:lstStyle/>
                    <a:p>
                      <a:pPr algn="ctr"/>
                      <a:r>
                        <a:rPr lang="en-US" sz="800" b="1" dirty="0" smtClean="0"/>
                        <a:t>Open </a:t>
                      </a:r>
                      <a:r>
                        <a:rPr lang="en-US" sz="800" b="1" baseline="0" dirty="0" smtClean="0"/>
                        <a:t>SCC</a:t>
                      </a:r>
                      <a:endParaRPr lang="en-US" sz="800" b="1" dirty="0"/>
                    </a:p>
                  </a:txBody>
                  <a:tcPr/>
                </a:tc>
                <a:extLst>
                  <a:ext uri="{0D108BD9-81ED-4DB2-BD59-A6C34878D82A}">
                    <a16:rowId xmlns:a16="http://schemas.microsoft.com/office/drawing/2014/main" val="901972524"/>
                  </a:ext>
                </a:extLst>
              </a:tr>
              <a:tr h="199389">
                <a:tc>
                  <a:txBody>
                    <a:bodyPr/>
                    <a:lstStyle/>
                    <a:p>
                      <a:pPr algn="ctr"/>
                      <a:r>
                        <a:rPr lang="en-US" sz="800" b="1" dirty="0" smtClean="0"/>
                        <a:t>18:05</a:t>
                      </a:r>
                      <a:endParaRPr lang="en-US" sz="800" b="1" dirty="0"/>
                    </a:p>
                  </a:txBody>
                  <a:tcPr/>
                </a:tc>
                <a:tc>
                  <a:txBody>
                    <a:bodyPr/>
                    <a:lstStyle/>
                    <a:p>
                      <a:pPr algn="ctr"/>
                      <a:r>
                        <a:rPr lang="en-US" sz="800" b="1" dirty="0" smtClean="0"/>
                        <a:t>Open SCC</a:t>
                      </a:r>
                      <a:endParaRPr lang="en-US" sz="800" b="1" dirty="0"/>
                    </a:p>
                  </a:txBody>
                  <a:tcPr/>
                </a:tc>
                <a:extLst>
                  <a:ext uri="{0D108BD9-81ED-4DB2-BD59-A6C34878D82A}">
                    <a16:rowId xmlns:a16="http://schemas.microsoft.com/office/drawing/2014/main" val="369857135"/>
                  </a:ext>
                </a:extLst>
              </a:tr>
            </a:tbl>
          </a:graphicData>
        </a:graphic>
      </p:graphicFrame>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1051" y="3923765"/>
            <a:ext cx="2125182" cy="2520824"/>
          </a:xfrm>
          <a:prstGeom prst="rect">
            <a:avLst/>
          </a:prstGeom>
        </p:spPr>
      </p:pic>
      <p:sp>
        <p:nvSpPr>
          <p:cNvPr id="3" name="TextBox 2"/>
          <p:cNvSpPr txBox="1"/>
          <p:nvPr/>
        </p:nvSpPr>
        <p:spPr>
          <a:xfrm>
            <a:off x="2278519" y="3641209"/>
            <a:ext cx="2292102" cy="369332"/>
          </a:xfrm>
          <a:prstGeom prst="rect">
            <a:avLst/>
          </a:prstGeom>
          <a:noFill/>
        </p:spPr>
        <p:txBody>
          <a:bodyPr wrap="none" rtlCol="0">
            <a:spAutoFit/>
          </a:bodyPr>
          <a:lstStyle/>
          <a:p>
            <a:r>
              <a:rPr lang="en-US" sz="1200" b="1" dirty="0" smtClean="0"/>
              <a:t>Delta Count (SCT-SPL) on 12:05Z</a:t>
            </a:r>
            <a:r>
              <a:rPr lang="en-US" dirty="0" smtClean="0"/>
              <a:t> </a:t>
            </a:r>
            <a:endParaRPr lang="en-US" dirty="0"/>
          </a:p>
        </p:txBody>
      </p:sp>
      <p:sp>
        <p:nvSpPr>
          <p:cNvPr id="20" name="TextBox 19"/>
          <p:cNvSpPr txBox="1"/>
          <p:nvPr/>
        </p:nvSpPr>
        <p:spPr>
          <a:xfrm>
            <a:off x="100638" y="3650913"/>
            <a:ext cx="2292102" cy="369332"/>
          </a:xfrm>
          <a:prstGeom prst="rect">
            <a:avLst/>
          </a:prstGeom>
          <a:noFill/>
        </p:spPr>
        <p:txBody>
          <a:bodyPr wrap="none" rtlCol="0">
            <a:spAutoFit/>
          </a:bodyPr>
          <a:lstStyle/>
          <a:p>
            <a:r>
              <a:rPr lang="en-US" sz="1200" b="1" dirty="0" smtClean="0"/>
              <a:t>Delta Count (SCT-SPL) on 09:05Z</a:t>
            </a:r>
            <a:r>
              <a:rPr lang="en-US" dirty="0" smtClean="0"/>
              <a:t> </a:t>
            </a:r>
            <a:endParaRPr lang="en-US"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03" y="3923765"/>
            <a:ext cx="2273670" cy="2520824"/>
          </a:xfrm>
          <a:prstGeom prst="rect">
            <a:avLst/>
          </a:prstGeom>
        </p:spPr>
      </p:pic>
      <p:sp>
        <p:nvSpPr>
          <p:cNvPr id="26" name="Title 1"/>
          <p:cNvSpPr txBox="1">
            <a:spLocks/>
          </p:cNvSpPr>
          <p:nvPr/>
        </p:nvSpPr>
        <p:spPr>
          <a:xfrm>
            <a:off x="903662" y="211756"/>
            <a:ext cx="7353300" cy="94275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1800" kern="1200">
                <a:solidFill>
                  <a:schemeClr val="tx1">
                    <a:lumMod val="50000"/>
                    <a:lumOff val="50000"/>
                  </a:schemeClr>
                </a:solidFill>
                <a:latin typeface="Times New Roman" panose="02020603050405020304" pitchFamily="18" charset="0"/>
                <a:ea typeface="+mj-ea"/>
                <a:cs typeface="Times New Roman" panose="02020603050405020304" pitchFamily="18" charset="0"/>
              </a:defRPr>
            </a:lvl1pPr>
          </a:lstStyle>
          <a:p>
            <a:pPr algn="ctr"/>
            <a:r>
              <a:rPr lang="en-US" sz="2400" dirty="0" smtClean="0"/>
              <a:t>ABI-L1b-PLPT-037</a:t>
            </a:r>
            <a:r>
              <a:rPr lang="en-US" sz="3600" dirty="0" smtClean="0"/>
              <a:t/>
            </a:r>
            <a:br>
              <a:rPr lang="en-US" sz="3600" dirty="0" smtClean="0"/>
            </a:br>
            <a:r>
              <a:rPr lang="en-US" sz="3600" dirty="0" smtClean="0">
                <a:solidFill>
                  <a:schemeClr val="tx1"/>
                </a:solidFill>
              </a:rPr>
              <a:t>Stray Light in SCT Look</a:t>
            </a:r>
            <a:endParaRPr lang="en-US" sz="3600" dirty="0">
              <a:solidFill>
                <a:schemeClr val="tx1"/>
              </a:solidFill>
            </a:endParaRPr>
          </a:p>
        </p:txBody>
      </p:sp>
    </p:spTree>
    <p:extLst>
      <p:ext uri="{BB962C8B-B14F-4D97-AF65-F5344CB8AC3E}">
        <p14:creationId xmlns:p14="http://schemas.microsoft.com/office/powerpoint/2010/main" val="41862746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903662" y="211756"/>
            <a:ext cx="7353300" cy="942759"/>
          </a:xfrm>
        </p:spPr>
        <p:txBody>
          <a:bodyPr>
            <a:normAutofit/>
          </a:bodyPr>
          <a:lstStyle/>
          <a:p>
            <a:pPr algn="ctr"/>
            <a:r>
              <a:rPr lang="en-US" sz="2400" dirty="0" smtClean="0"/>
              <a:t>ABI-L1b-PLPT-038</a:t>
            </a:r>
            <a:r>
              <a:rPr lang="en-US" sz="3600" dirty="0"/>
              <a:t/>
            </a:r>
            <a:br>
              <a:rPr lang="en-US" sz="3600" dirty="0"/>
            </a:br>
            <a:r>
              <a:rPr lang="en-US" sz="3600" dirty="0" smtClean="0">
                <a:solidFill>
                  <a:schemeClr val="tx1"/>
                </a:solidFill>
              </a:rPr>
              <a:t>Lunar Calibration</a:t>
            </a:r>
            <a:endParaRPr lang="en-US" sz="3600" dirty="0">
              <a:solidFill>
                <a:schemeClr val="tx1"/>
              </a:solidFill>
            </a:endParaRPr>
          </a:p>
        </p:txBody>
      </p:sp>
      <p:cxnSp>
        <p:nvCxnSpPr>
          <p:cNvPr id="16" name="Straight Connector 15"/>
          <p:cNvCxnSpPr/>
          <p:nvPr/>
        </p:nvCxnSpPr>
        <p:spPr>
          <a:xfrm>
            <a:off x="4572000" y="1295400"/>
            <a:ext cx="0" cy="50609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0407" y="3662553"/>
            <a:ext cx="8749341" cy="692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5" idx="2"/>
            <a:endCxn id="6" idx="0"/>
          </p:cNvCxnSpPr>
          <p:nvPr/>
        </p:nvCxnSpPr>
        <p:spPr>
          <a:xfrm>
            <a:off x="4580312" y="1154515"/>
            <a:ext cx="0" cy="52018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81379" y="3238500"/>
            <a:ext cx="88011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dirty="0"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46</a:t>
            </a:fld>
            <a:endParaRPr lang="en-US" dirty="0"/>
          </a:p>
        </p:txBody>
      </p:sp>
      <p:graphicFrame>
        <p:nvGraphicFramePr>
          <p:cNvPr id="22" name="Table 21"/>
          <p:cNvGraphicFramePr>
            <a:graphicFrameLocks noGrp="1"/>
          </p:cNvGraphicFramePr>
          <p:nvPr>
            <p:extLst/>
          </p:nvPr>
        </p:nvGraphicFramePr>
        <p:xfrm>
          <a:off x="7402182" y="6438900"/>
          <a:ext cx="1487904" cy="304800"/>
        </p:xfrm>
        <a:graphic>
          <a:graphicData uri="http://schemas.openxmlformats.org/drawingml/2006/table">
            <a:tbl>
              <a:tblPr firstRow="1" bandRow="1">
                <a:tableStyleId>{5C22544A-7EE6-4342-B048-85BDC9FD1C3A}</a:tableStyleId>
              </a:tblPr>
              <a:tblGrid>
                <a:gridCol w="1487904">
                  <a:extLst>
                    <a:ext uri="{9D8B030D-6E8A-4147-A177-3AD203B41FA5}">
                      <a16:colId xmlns:a16="http://schemas.microsoft.com/office/drawing/2014/main" val="20000"/>
                    </a:ext>
                  </a:extLst>
                </a:gridCol>
              </a:tblGrid>
              <a:tr h="2984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Ongoing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9FF66"/>
                    </a:solidFill>
                  </a:tcPr>
                </a:tc>
                <a:extLst>
                  <a:ext uri="{0D108BD9-81ED-4DB2-BD59-A6C34878D82A}">
                    <a16:rowId xmlns:a16="http://schemas.microsoft.com/office/drawing/2014/main" val="10000"/>
                  </a:ext>
                </a:extLst>
              </a:tr>
            </a:tbl>
          </a:graphicData>
        </a:graphic>
      </p:graphicFrame>
      <p:sp>
        <p:nvSpPr>
          <p:cNvPr id="19" name="Rectangle 18"/>
          <p:cNvSpPr/>
          <p:nvPr/>
        </p:nvSpPr>
        <p:spPr>
          <a:xfrm>
            <a:off x="255994" y="3364781"/>
            <a:ext cx="4319412" cy="400110"/>
          </a:xfrm>
          <a:prstGeom prst="rect">
            <a:avLst/>
          </a:prstGeom>
          <a:ln w="12700" cmpd="sng">
            <a:noFill/>
          </a:ln>
        </p:spPr>
        <p:txBody>
          <a:bodyPr wrap="square">
            <a:spAutoFit/>
          </a:bodyPr>
          <a:lstStyle/>
          <a:p>
            <a:pPr algn="ctr"/>
            <a:r>
              <a:rPr lang="en-US" sz="2000" b="1" i="1" dirty="0" smtClean="0"/>
              <a:t>Results</a:t>
            </a:r>
            <a:endParaRPr lang="en-US" sz="2000" dirty="0"/>
          </a:p>
        </p:txBody>
      </p:sp>
      <p:sp>
        <p:nvSpPr>
          <p:cNvPr id="21" name="Rectangle 20"/>
          <p:cNvSpPr/>
          <p:nvPr/>
        </p:nvSpPr>
        <p:spPr>
          <a:xfrm>
            <a:off x="220313" y="1295400"/>
            <a:ext cx="4306757" cy="1569660"/>
          </a:xfrm>
          <a:prstGeom prst="rect">
            <a:avLst/>
          </a:prstGeom>
          <a:ln w="12700" cmpd="sng">
            <a:noFill/>
          </a:ln>
        </p:spPr>
        <p:txBody>
          <a:bodyPr wrap="square">
            <a:spAutoFit/>
          </a:bodyPr>
          <a:lstStyle/>
          <a:p>
            <a:pPr algn="ctr"/>
            <a:r>
              <a:rPr lang="en-US" sz="2000" b="1" i="1" dirty="0" smtClean="0"/>
              <a:t>Objective</a:t>
            </a:r>
            <a:endParaRPr lang="en-US" sz="2000" dirty="0"/>
          </a:p>
          <a:p>
            <a:pPr algn="just"/>
            <a:r>
              <a:rPr lang="en-US" sz="1400" dirty="0" smtClean="0"/>
              <a:t>To verify and monitor the trending of solar reflective calibration, especially for B01-B03</a:t>
            </a:r>
          </a:p>
          <a:p>
            <a:pPr algn="just"/>
            <a:endParaRPr lang="en-US" sz="1400" dirty="0"/>
          </a:p>
          <a:p>
            <a:pPr algn="ctr"/>
            <a:r>
              <a:rPr lang="en-US" sz="2000" b="1" i="1" dirty="0" smtClean="0"/>
              <a:t>Related Requirements</a:t>
            </a:r>
          </a:p>
          <a:p>
            <a:pPr marL="169863" lvl="0" indent="-169863">
              <a:buFont typeface="Arial" panose="020B0604020202020204" pitchFamily="34" charset="0"/>
              <a:buChar char="•"/>
            </a:pPr>
            <a:r>
              <a:rPr lang="en-US" sz="1400" dirty="0" smtClean="0"/>
              <a:t>MRD 2120 and 2122</a:t>
            </a:r>
            <a:endParaRPr lang="en-US" sz="1400" dirty="0"/>
          </a:p>
        </p:txBody>
      </p:sp>
      <p:sp>
        <p:nvSpPr>
          <p:cNvPr id="23" name="Rectangle 22"/>
          <p:cNvSpPr/>
          <p:nvPr/>
        </p:nvSpPr>
        <p:spPr>
          <a:xfrm>
            <a:off x="4620337" y="1215728"/>
            <a:ext cx="4179470" cy="2000548"/>
          </a:xfrm>
          <a:prstGeom prst="rect">
            <a:avLst/>
          </a:prstGeom>
          <a:ln w="12700" cmpd="sng">
            <a:noFill/>
          </a:ln>
        </p:spPr>
        <p:txBody>
          <a:bodyPr wrap="square">
            <a:spAutoFit/>
          </a:bodyPr>
          <a:lstStyle/>
          <a:p>
            <a:pPr algn="ctr"/>
            <a:r>
              <a:rPr lang="en-US" sz="2000" b="1" i="1" dirty="0" smtClean="0"/>
              <a:t>Methodology</a:t>
            </a:r>
          </a:p>
          <a:p>
            <a:pPr marL="285750" indent="-285750" algn="just">
              <a:buFontTx/>
              <a:buChar char="-"/>
            </a:pPr>
            <a:r>
              <a:rPr lang="en-US" sz="1400" dirty="0" smtClean="0"/>
              <a:t>Collect the lunar images with absolute phase angle within 5 and ~60 degrees from about four lunar trending events every month.</a:t>
            </a:r>
          </a:p>
          <a:p>
            <a:pPr marL="285750" indent="-285750" algn="just">
              <a:buFontTx/>
              <a:buChar char="-"/>
            </a:pPr>
            <a:r>
              <a:rPr lang="en-US" sz="1400" dirty="0" smtClean="0"/>
              <a:t>Use the lunar irradiance ratio between the ABI measurement and the model simulation to monitor the trending of solar radiance </a:t>
            </a:r>
          </a:p>
          <a:p>
            <a:pPr marL="742950" lvl="1" indent="-285750" algn="just">
              <a:buFont typeface="Arial" panose="020B0604020202020204" pitchFamily="34" charset="0"/>
              <a:buChar char="•"/>
            </a:pPr>
            <a:r>
              <a:rPr lang="en-US" sz="1000" dirty="0" smtClean="0"/>
              <a:t>Straylight correction may be needed for the shorter wavelength channels</a:t>
            </a:r>
          </a:p>
        </p:txBody>
      </p:sp>
      <p:sp>
        <p:nvSpPr>
          <p:cNvPr id="25" name="Rectangle 24"/>
          <p:cNvSpPr/>
          <p:nvPr/>
        </p:nvSpPr>
        <p:spPr>
          <a:xfrm>
            <a:off x="4566959" y="3227096"/>
            <a:ext cx="4415519" cy="3216265"/>
          </a:xfrm>
          <a:prstGeom prst="rect">
            <a:avLst/>
          </a:prstGeom>
          <a:ln w="12700" cmpd="sng">
            <a:noFill/>
          </a:ln>
        </p:spPr>
        <p:txBody>
          <a:bodyPr wrap="square">
            <a:spAutoFit/>
          </a:bodyPr>
          <a:lstStyle/>
          <a:p>
            <a:pPr algn="ctr"/>
            <a:r>
              <a:rPr lang="en-US" sz="2000" b="1" i="1" dirty="0" smtClean="0"/>
              <a:t>Conclusion</a:t>
            </a:r>
          </a:p>
          <a:p>
            <a:pPr marL="285750" indent="-285750" algn="just">
              <a:buFont typeface="Arial" panose="020B0604020202020204" pitchFamily="34" charset="0"/>
              <a:buChar char="•"/>
            </a:pPr>
            <a:r>
              <a:rPr lang="en-US" sz="1400" dirty="0" smtClean="0"/>
              <a:t>Collaborate with OPSO to ensure successful lunar image collections via PRO coordination every month.</a:t>
            </a:r>
          </a:p>
          <a:p>
            <a:pPr marL="742950" lvl="1" indent="-285750" algn="just">
              <a:buFont typeface="Wingdings" panose="05000000000000000000" pitchFamily="2" charset="2"/>
              <a:buChar char="ü"/>
            </a:pPr>
            <a:r>
              <a:rPr lang="en-US" sz="1100" dirty="0" smtClean="0"/>
              <a:t>Verify the lunar trending schedule before trending event and image collection afterwards</a:t>
            </a:r>
          </a:p>
          <a:p>
            <a:pPr marL="742950" lvl="1" indent="-285750" algn="just">
              <a:buFont typeface="Wingdings" panose="05000000000000000000" pitchFamily="2" charset="2"/>
              <a:buChar char="ü"/>
            </a:pPr>
            <a:r>
              <a:rPr lang="en-US" sz="1100" dirty="0" smtClean="0"/>
              <a:t>Only one G17 lunar trending event was partially corrupted (05/17/2019) due to the intermingled two lunar trending events.  The moon in the last two B04 images was clipped.</a:t>
            </a:r>
          </a:p>
          <a:p>
            <a:pPr marL="285750" indent="-285750" algn="just">
              <a:buFont typeface="Arial" panose="020B0604020202020204" pitchFamily="34" charset="0"/>
              <a:buChar char="•"/>
            </a:pPr>
            <a:r>
              <a:rPr lang="en-US" sz="1400" dirty="0" smtClean="0"/>
              <a:t>Process the lunar data with the in-house scientific package</a:t>
            </a:r>
          </a:p>
          <a:p>
            <a:pPr marL="742950" lvl="1" indent="-285750" algn="just">
              <a:buFont typeface="Wingdings" panose="05000000000000000000" pitchFamily="2" charset="2"/>
              <a:buChar char="ü"/>
            </a:pPr>
            <a:r>
              <a:rPr lang="en-US" sz="1100" dirty="0" smtClean="0"/>
              <a:t>No GS processed lunar images since April 2019</a:t>
            </a:r>
          </a:p>
          <a:p>
            <a:pPr marL="285750" indent="-285750" algn="just">
              <a:buFont typeface="Arial" panose="020B0604020202020204" pitchFamily="34" charset="0"/>
              <a:buChar char="•"/>
            </a:pPr>
            <a:r>
              <a:rPr lang="en-US" sz="1400" dirty="0" smtClean="0"/>
              <a:t>No significant trending is observed wit the lunar calibration result</a:t>
            </a:r>
          </a:p>
          <a:p>
            <a:pPr marL="742950" lvl="1" indent="-285750" algn="just">
              <a:buFont typeface="Wingdings" panose="05000000000000000000" pitchFamily="2" charset="2"/>
              <a:buChar char="ü"/>
            </a:pPr>
            <a:r>
              <a:rPr lang="en-US" sz="1100" dirty="0" smtClean="0"/>
              <a:t>B02 K-LUT update reduces the radiance by 7.9%, in agree well with </a:t>
            </a:r>
            <a:r>
              <a:rPr lang="en-US" sz="1100" smtClean="0"/>
              <a:t>the 6-8</a:t>
            </a:r>
            <a:r>
              <a:rPr lang="en-US" sz="1100" dirty="0" smtClean="0"/>
              <a:t>% reduced radiance from the ray-matching method</a:t>
            </a:r>
          </a:p>
        </p:txBody>
      </p:sp>
      <p:sp>
        <p:nvSpPr>
          <p:cNvPr id="26" name="Rectangle 25"/>
          <p:cNvSpPr/>
          <p:nvPr/>
        </p:nvSpPr>
        <p:spPr>
          <a:xfrm>
            <a:off x="319430" y="3948343"/>
            <a:ext cx="4252570" cy="276999"/>
          </a:xfrm>
          <a:prstGeom prst="rect">
            <a:avLst/>
          </a:prstGeom>
          <a:ln w="12700" cmpd="sng">
            <a:noFill/>
          </a:ln>
        </p:spPr>
        <p:txBody>
          <a:bodyPr wrap="square">
            <a:spAutoFit/>
          </a:bodyPr>
          <a:lstStyle/>
          <a:p>
            <a:pPr algn="just"/>
            <a:r>
              <a:rPr lang="en-US" sz="1200" dirty="0" smtClean="0"/>
              <a:t>Time-series of normalized lunar irradiance ratio for G17 B01-B03.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017" y="4225342"/>
            <a:ext cx="4016512" cy="2008256"/>
          </a:xfrm>
          <a:prstGeom prst="rect">
            <a:avLst/>
          </a:prstGeom>
        </p:spPr>
      </p:pic>
    </p:spTree>
    <p:extLst>
      <p:ext uri="{BB962C8B-B14F-4D97-AF65-F5344CB8AC3E}">
        <p14:creationId xmlns:p14="http://schemas.microsoft.com/office/powerpoint/2010/main" val="3684946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smtClean="0"/>
              <a:t>Activities and Achievements</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47</a:t>
            </a:fld>
            <a:endParaRPr lang="en-US" dirty="0"/>
          </a:p>
        </p:txBody>
      </p:sp>
    </p:spTree>
    <p:extLst>
      <p:ext uri="{BB962C8B-B14F-4D97-AF65-F5344CB8AC3E}">
        <p14:creationId xmlns:p14="http://schemas.microsoft.com/office/powerpoint/2010/main" val="1843396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of CWG Contributions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Supported the Program Reviews:</a:t>
            </a:r>
          </a:p>
          <a:p>
            <a:pPr lvl="1"/>
            <a:r>
              <a:rPr lang="en-US" dirty="0" smtClean="0"/>
              <a:t>Operational Transition Readiness Review (OTRR, Nov 2018).</a:t>
            </a:r>
          </a:p>
          <a:p>
            <a:pPr lvl="1"/>
            <a:r>
              <a:rPr lang="en-US" dirty="0" smtClean="0"/>
              <a:t>Summit </a:t>
            </a:r>
            <a:r>
              <a:rPr lang="en-US" dirty="0"/>
              <a:t>(</a:t>
            </a:r>
            <a:r>
              <a:rPr lang="en-US" dirty="0" smtClean="0"/>
              <a:t>June 2019).</a:t>
            </a:r>
          </a:p>
          <a:p>
            <a:pPr lvl="1"/>
            <a:r>
              <a:rPr lang="en-US" dirty="0" smtClean="0"/>
              <a:t>Peer </a:t>
            </a:r>
            <a:r>
              <a:rPr lang="en-US" dirty="0"/>
              <a:t>Stakeholder-Product Validation Review (</a:t>
            </a:r>
            <a:r>
              <a:rPr lang="en-US" dirty="0" smtClean="0"/>
              <a:t>PS-PVR) for Full Validation Maturity (Feb 2020).</a:t>
            </a:r>
          </a:p>
          <a:p>
            <a:r>
              <a:rPr lang="en-US" dirty="0" smtClean="0"/>
              <a:t>Verified Ground Segment (GS) Upgrades:</a:t>
            </a:r>
          </a:p>
          <a:p>
            <a:pPr lvl="1"/>
            <a:r>
              <a:rPr lang="en-US" dirty="0" smtClean="0"/>
              <a:t>DO.08/09 (Mode 6, pCal, .</a:t>
            </a:r>
          </a:p>
          <a:p>
            <a:pPr lvl="1"/>
            <a:r>
              <a:rPr lang="en-US" dirty="0" smtClean="0"/>
              <a:t>Incremental and minor (FPM temp, TDQF, LUTs) updates.</a:t>
            </a:r>
          </a:p>
          <a:p>
            <a:r>
              <a:rPr lang="en-US" dirty="0" smtClean="0"/>
              <a:t>Established Calibration Event Log (CEL).</a:t>
            </a:r>
          </a:p>
          <a:p>
            <a:r>
              <a:rPr lang="en-US" dirty="0" smtClean="0"/>
              <a:t>Performed 22 Post-Launch Product Tests (PLPT).</a:t>
            </a:r>
          </a:p>
          <a:p>
            <a:r>
              <a:rPr lang="en-US" dirty="0" smtClean="0"/>
              <a:t>Assisted Anomaly Resolution:</a:t>
            </a:r>
          </a:p>
          <a:p>
            <a:pPr lvl="1"/>
            <a:r>
              <a:rPr lang="en-US" dirty="0" smtClean="0"/>
              <a:t>Submitted 52 ADRs (Algorithm Discrepancy Report).</a:t>
            </a:r>
          </a:p>
          <a:p>
            <a:pPr lvl="1"/>
            <a:r>
              <a:rPr lang="en-US" dirty="0" smtClean="0"/>
              <a:t>Supported 73 ADRs.</a:t>
            </a:r>
          </a:p>
          <a:p>
            <a:pPr lvl="1"/>
            <a:r>
              <a:rPr lang="en-US" dirty="0" smtClean="0"/>
              <a:t>Closed 51 ADRs.</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48</a:t>
            </a:fld>
            <a:endParaRPr lang="en-US" dirty="0"/>
          </a:p>
        </p:txBody>
      </p:sp>
    </p:spTree>
    <p:extLst>
      <p:ext uri="{BB962C8B-B14F-4D97-AF65-F5344CB8AC3E}">
        <p14:creationId xmlns:p14="http://schemas.microsoft.com/office/powerpoint/2010/main" val="17077225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Solar Calibration Updates</a:t>
            </a:r>
            <a:endParaRPr lang="en-US" dirty="0"/>
          </a:p>
        </p:txBody>
      </p:sp>
      <p:graphicFrame>
        <p:nvGraphicFramePr>
          <p:cNvPr id="7" name="Content Placeholder 6"/>
          <p:cNvGraphicFramePr>
            <a:graphicFrameLocks noGrp="1"/>
          </p:cNvGraphicFramePr>
          <p:nvPr>
            <p:ph idx="1"/>
            <p:extLst/>
          </p:nvPr>
        </p:nvGraphicFramePr>
        <p:xfrm>
          <a:off x="673678" y="1295400"/>
          <a:ext cx="7705205" cy="3599144"/>
        </p:xfrm>
        <a:graphic>
          <a:graphicData uri="http://schemas.openxmlformats.org/drawingml/2006/table">
            <a:tbl>
              <a:tblPr firstRow="1" firstCol="1" bandRow="1">
                <a:tableStyleId>{5C22544A-7EE6-4342-B048-85BDC9FD1C3A}</a:tableStyleId>
              </a:tblPr>
              <a:tblGrid>
                <a:gridCol w="3666606">
                  <a:extLst>
                    <a:ext uri="{9D8B030D-6E8A-4147-A177-3AD203B41FA5}">
                      <a16:colId xmlns:a16="http://schemas.microsoft.com/office/drawing/2014/main" val="2268888661"/>
                    </a:ext>
                  </a:extLst>
                </a:gridCol>
                <a:gridCol w="2446994">
                  <a:extLst>
                    <a:ext uri="{9D8B030D-6E8A-4147-A177-3AD203B41FA5}">
                      <a16:colId xmlns:a16="http://schemas.microsoft.com/office/drawing/2014/main" val="1690693206"/>
                    </a:ext>
                  </a:extLst>
                </a:gridCol>
                <a:gridCol w="1591605">
                  <a:extLst>
                    <a:ext uri="{9D8B030D-6E8A-4147-A177-3AD203B41FA5}">
                      <a16:colId xmlns:a16="http://schemas.microsoft.com/office/drawing/2014/main" val="3485315418"/>
                    </a:ext>
                  </a:extLst>
                </a:gridCol>
              </a:tblGrid>
              <a:tr h="347644">
                <a:tc>
                  <a:txBody>
                    <a:bodyPr/>
                    <a:lstStyle/>
                    <a:p>
                      <a:pPr marL="0" marR="0" algn="ctr">
                        <a:lnSpc>
                          <a:spcPct val="107000"/>
                        </a:lnSpc>
                        <a:spcBef>
                          <a:spcPts val="0"/>
                        </a:spcBef>
                        <a:spcAft>
                          <a:spcPts val="0"/>
                        </a:spcAft>
                      </a:pPr>
                      <a:r>
                        <a:rPr lang="en-US" sz="1600" dirty="0">
                          <a:effectLst/>
                        </a:rPr>
                        <a:t>Major Solar Calibration Events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GOES-16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GOES-17</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6739106"/>
                  </a:ext>
                </a:extLst>
              </a:tr>
              <a:tr h="325150">
                <a:tc>
                  <a:txBody>
                    <a:bodyPr/>
                    <a:lstStyle/>
                    <a:p>
                      <a:pPr marL="0" marR="0" algn="ctr">
                        <a:lnSpc>
                          <a:spcPct val="107000"/>
                        </a:lnSpc>
                        <a:spcBef>
                          <a:spcPts val="0"/>
                        </a:spcBef>
                        <a:spcAft>
                          <a:spcPts val="0"/>
                        </a:spcAft>
                      </a:pPr>
                      <a:r>
                        <a:rPr lang="en-US" sz="1200" dirty="0">
                          <a:solidFill>
                            <a:srgbClr val="FF0000"/>
                          </a:solidFill>
                          <a:effectLst/>
                        </a:rPr>
                        <a:t>G16 Operational </a:t>
                      </a:r>
                      <a:r>
                        <a:rPr lang="en-US" sz="1200" dirty="0" smtClean="0">
                          <a:solidFill>
                            <a:srgbClr val="FF0000"/>
                          </a:solidFill>
                          <a:effectLst/>
                        </a:rPr>
                        <a:t>Date</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rPr>
                        <a:t>12/18/2017</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rPr>
                        <a:t>-</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56655896"/>
                  </a:ext>
                </a:extLst>
              </a:tr>
              <a:tr h="325150">
                <a:tc>
                  <a:txBody>
                    <a:bodyPr/>
                    <a:lstStyle/>
                    <a:p>
                      <a:pPr marL="0" marR="0" algn="ctr">
                        <a:lnSpc>
                          <a:spcPct val="107000"/>
                        </a:lnSpc>
                        <a:spcBef>
                          <a:spcPts val="0"/>
                        </a:spcBef>
                        <a:spcAft>
                          <a:spcPts val="0"/>
                        </a:spcAft>
                      </a:pPr>
                      <a:r>
                        <a:rPr lang="en-US" sz="1200" dirty="0">
                          <a:effectLst/>
                        </a:rPr>
                        <a:t>G16 B01-B03 Q LUT update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01/17/2018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82621416"/>
                  </a:ext>
                </a:extLst>
              </a:tr>
              <a:tr h="325150">
                <a:tc>
                  <a:txBody>
                    <a:bodyPr/>
                    <a:lstStyle/>
                    <a:p>
                      <a:pPr marL="0" marR="0" algn="ctr">
                        <a:lnSpc>
                          <a:spcPct val="107000"/>
                        </a:lnSpc>
                        <a:spcBef>
                          <a:spcPts val="0"/>
                        </a:spcBef>
                        <a:spcAft>
                          <a:spcPts val="0"/>
                        </a:spcAft>
                      </a:pPr>
                      <a:r>
                        <a:rPr lang="en-US" sz="1200" dirty="0">
                          <a:effectLst/>
                        </a:rPr>
                        <a:t>Solar Cal. Algorithm update (Rev. F)</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02/07/2018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rPr>
                        <a:t>07/30/2018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0458015"/>
                  </a:ext>
                </a:extLst>
              </a:tr>
              <a:tr h="325150">
                <a:tc>
                  <a:txBody>
                    <a:bodyPr/>
                    <a:lstStyle/>
                    <a:p>
                      <a:pPr marL="0" marR="0" algn="ctr">
                        <a:lnSpc>
                          <a:spcPct val="107000"/>
                        </a:lnSpc>
                        <a:spcBef>
                          <a:spcPts val="0"/>
                        </a:spcBef>
                        <a:spcAft>
                          <a:spcPts val="0"/>
                        </a:spcAft>
                      </a:pPr>
                      <a:r>
                        <a:rPr lang="en-US" sz="1200" dirty="0">
                          <a:effectLst/>
                        </a:rPr>
                        <a:t>Optimal Solar. Cal. Timing</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rPr>
                        <a:t>12/12/2017</a:t>
                      </a:r>
                      <a:r>
                        <a:rPr lang="en-US" sz="1200" baseline="30000" dirty="0" smtClean="0">
                          <a:effectLst/>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rPr>
                        <a:t>07/30/2018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9765585"/>
                  </a:ext>
                </a:extLst>
              </a:tr>
              <a:tr h="325150">
                <a:tc>
                  <a:txBody>
                    <a:bodyPr/>
                    <a:lstStyle/>
                    <a:p>
                      <a:pPr marL="0" marR="0" algn="ctr">
                        <a:lnSpc>
                          <a:spcPct val="107000"/>
                        </a:lnSpc>
                        <a:spcBef>
                          <a:spcPts val="0"/>
                        </a:spcBef>
                        <a:spcAft>
                          <a:spcPts val="0"/>
                        </a:spcAft>
                      </a:pPr>
                      <a:r>
                        <a:rPr lang="en-US" sz="1200" dirty="0">
                          <a:effectLst/>
                        </a:rPr>
                        <a:t>Solar Cal. Algorithm update (Rev. F’)</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12/26/2018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10/18/2018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4097136"/>
                  </a:ext>
                </a:extLst>
              </a:tr>
              <a:tr h="325150">
                <a:tc>
                  <a:txBody>
                    <a:bodyPr/>
                    <a:lstStyle/>
                    <a:p>
                      <a:pPr marL="0" marR="0" algn="ctr">
                        <a:lnSpc>
                          <a:spcPct val="107000"/>
                        </a:lnSpc>
                        <a:spcBef>
                          <a:spcPts val="0"/>
                        </a:spcBef>
                        <a:spcAft>
                          <a:spcPts val="0"/>
                        </a:spcAft>
                      </a:pPr>
                      <a:r>
                        <a:rPr lang="en-US" sz="1200" dirty="0">
                          <a:effectLst/>
                        </a:rPr>
                        <a:t>G17 B01-B02 Q LUT update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11/26/2018</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77446398"/>
                  </a:ext>
                </a:extLst>
              </a:tr>
              <a:tr h="325150">
                <a:tc>
                  <a:txBody>
                    <a:bodyPr/>
                    <a:lstStyle/>
                    <a:p>
                      <a:pPr marL="0" marR="0" algn="ctr">
                        <a:lnSpc>
                          <a:spcPct val="107000"/>
                        </a:lnSpc>
                        <a:spcBef>
                          <a:spcPts val="0"/>
                        </a:spcBef>
                        <a:spcAft>
                          <a:spcPts val="0"/>
                        </a:spcAft>
                      </a:pPr>
                      <a:r>
                        <a:rPr lang="en-US" sz="1200" dirty="0">
                          <a:solidFill>
                            <a:srgbClr val="FF0000"/>
                          </a:solidFill>
                          <a:effectLst/>
                        </a:rPr>
                        <a:t>G17 Operational </a:t>
                      </a:r>
                      <a:r>
                        <a:rPr lang="en-US" sz="1200" dirty="0" smtClean="0">
                          <a:solidFill>
                            <a:srgbClr val="FF0000"/>
                          </a:solidFill>
                          <a:effectLst/>
                        </a:rPr>
                        <a:t>Date</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rPr>
                        <a:t>-</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rPr>
                        <a:t>02/12/2019</a:t>
                      </a:r>
                      <a:endParaRPr lang="en-US" sz="1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6331389"/>
                  </a:ext>
                </a:extLst>
              </a:tr>
              <a:tr h="325150">
                <a:tc>
                  <a:txBody>
                    <a:bodyPr/>
                    <a:lstStyle/>
                    <a:p>
                      <a:pPr marL="0" marR="0" algn="ctr">
                        <a:lnSpc>
                          <a:spcPct val="107000"/>
                        </a:lnSpc>
                        <a:spcBef>
                          <a:spcPts val="0"/>
                        </a:spcBef>
                        <a:spcAft>
                          <a:spcPts val="0"/>
                        </a:spcAft>
                      </a:pPr>
                      <a:r>
                        <a:rPr lang="en-US" sz="1200" dirty="0">
                          <a:effectLst/>
                        </a:rPr>
                        <a:t>Solar Cal. Algorithm update (Rev. G)</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04/23/2019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04/08/2019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955109"/>
                  </a:ext>
                </a:extLst>
              </a:tr>
              <a:tr h="325150">
                <a:tc>
                  <a:txBody>
                    <a:bodyPr/>
                    <a:lstStyle/>
                    <a:p>
                      <a:pPr marL="0" marR="0" algn="ctr">
                        <a:lnSpc>
                          <a:spcPct val="107000"/>
                        </a:lnSpc>
                        <a:spcBef>
                          <a:spcPts val="0"/>
                        </a:spcBef>
                        <a:spcAft>
                          <a:spcPts val="0"/>
                        </a:spcAft>
                      </a:pPr>
                      <a:r>
                        <a:rPr lang="en-US" sz="1200" dirty="0">
                          <a:effectLst/>
                        </a:rPr>
                        <a:t>B02 solar cal. K LUT update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04/23/2019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04/27/2019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9695665"/>
                  </a:ext>
                </a:extLst>
              </a:tr>
              <a:tr h="325150">
                <a:tc>
                  <a:txBody>
                    <a:bodyPr/>
                    <a:lstStyle/>
                    <a:p>
                      <a:pPr marL="0" marR="0" algn="ctr">
                        <a:lnSpc>
                          <a:spcPct val="107000"/>
                        </a:lnSpc>
                        <a:spcBef>
                          <a:spcPts val="0"/>
                        </a:spcBef>
                        <a:spcAft>
                          <a:spcPts val="0"/>
                        </a:spcAft>
                      </a:pPr>
                      <a:r>
                        <a:rPr lang="en-US" sz="1200" dirty="0">
                          <a:effectLst/>
                        </a:rPr>
                        <a:t>Lunar rejection threshold LUT updates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06/24/2019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effectLst/>
                        </a:rPr>
                        <a:t>05/05/2019</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9726776"/>
                  </a:ext>
                </a:extLst>
              </a:tr>
            </a:tbl>
          </a:graphicData>
        </a:graphic>
      </p:graphicFrame>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49</a:t>
            </a:fld>
            <a:endParaRPr lang="en-US" dirty="0"/>
          </a:p>
        </p:txBody>
      </p:sp>
      <p:sp>
        <p:nvSpPr>
          <p:cNvPr id="8" name="TextBox 7"/>
          <p:cNvSpPr txBox="1"/>
          <p:nvPr/>
        </p:nvSpPr>
        <p:spPr>
          <a:xfrm>
            <a:off x="472439" y="5329117"/>
            <a:ext cx="7985760" cy="738664"/>
          </a:xfrm>
          <a:prstGeom prst="rect">
            <a:avLst/>
          </a:prstGeom>
          <a:noFill/>
        </p:spPr>
        <p:txBody>
          <a:bodyPr wrap="square" rtlCol="0">
            <a:spAutoFit/>
          </a:bodyPr>
          <a:lstStyle/>
          <a:p>
            <a:r>
              <a:rPr lang="en-US" sz="1200" baseline="30000" dirty="0"/>
              <a:t>*</a:t>
            </a:r>
            <a:r>
              <a:rPr lang="en-US" sz="1200" dirty="0" smtClean="0"/>
              <a:t>: The </a:t>
            </a:r>
            <a:r>
              <a:rPr lang="en-US" sz="1200" dirty="0"/>
              <a:t>optimal solar calibration timing was first conducted on 12/12/2017, then followed by several sub-optimal timing tests before 05/03/2018.</a:t>
            </a:r>
          </a:p>
          <a:p>
            <a:endParaRPr lang="en-US" dirty="0"/>
          </a:p>
        </p:txBody>
      </p:sp>
    </p:spTree>
    <p:extLst>
      <p:ext uri="{BB962C8B-B14F-4D97-AF65-F5344CB8AC3E}">
        <p14:creationId xmlns:p14="http://schemas.microsoft.com/office/powerpoint/2010/main" val="1045761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Submitted Results</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a:t>
            </a:fld>
            <a:endParaRPr lang="en-US" dirty="0"/>
          </a:p>
        </p:txBody>
      </p:sp>
      <p:sp>
        <p:nvSpPr>
          <p:cNvPr id="9" name="TextBox 8"/>
          <p:cNvSpPr txBox="1"/>
          <p:nvPr/>
        </p:nvSpPr>
        <p:spPr>
          <a:xfrm>
            <a:off x="457199" y="1371600"/>
            <a:ext cx="8229601" cy="369332"/>
          </a:xfrm>
          <a:prstGeom prst="rect">
            <a:avLst/>
          </a:prstGeom>
          <a:noFill/>
        </p:spPr>
        <p:txBody>
          <a:bodyPr wrap="square" rtlCol="0">
            <a:spAutoFit/>
          </a:bodyPr>
          <a:lstStyle/>
          <a:p>
            <a:pPr algn="ctr"/>
            <a:r>
              <a:rPr lang="en-US" dirty="0" smtClean="0"/>
              <a:t>Performance Summary was submitted in a spreadsheet with 13 tabs</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652764612"/>
              </p:ext>
            </p:extLst>
          </p:nvPr>
        </p:nvGraphicFramePr>
        <p:xfrm>
          <a:off x="457200" y="1948391"/>
          <a:ext cx="8229600" cy="3575273"/>
        </p:xfrm>
        <a:graphic>
          <a:graphicData uri="http://schemas.openxmlformats.org/drawingml/2006/table">
            <a:tbl>
              <a:tblPr>
                <a:tableStyleId>{5C22544A-7EE6-4342-B048-85BDC9FD1C3A}</a:tableStyleId>
              </a:tblPr>
              <a:tblGrid>
                <a:gridCol w="3052903">
                  <a:extLst>
                    <a:ext uri="{9D8B030D-6E8A-4147-A177-3AD203B41FA5}">
                      <a16:colId xmlns:a16="http://schemas.microsoft.com/office/drawing/2014/main" val="2453291072"/>
                    </a:ext>
                  </a:extLst>
                </a:gridCol>
                <a:gridCol w="5176697">
                  <a:extLst>
                    <a:ext uri="{9D8B030D-6E8A-4147-A177-3AD203B41FA5}">
                      <a16:colId xmlns:a16="http://schemas.microsoft.com/office/drawing/2014/main" val="3662495902"/>
                    </a:ext>
                  </a:extLst>
                </a:gridCol>
              </a:tblGrid>
              <a:tr h="275021">
                <a:tc>
                  <a:txBody>
                    <a:bodyPr/>
                    <a:lstStyle/>
                    <a:p>
                      <a:pPr algn="l" fontAlgn="b"/>
                      <a:r>
                        <a:rPr lang="en-US" sz="1600" u="none" strike="noStrike" dirty="0">
                          <a:effectLst/>
                        </a:rPr>
                        <a:t>1.      Geometric Calibration</a:t>
                      </a:r>
                      <a:endParaRPr lang="en-US" sz="1600" b="0" i="0" u="none" strike="noStrike" dirty="0">
                        <a:solidFill>
                          <a:srgbClr val="000000"/>
                        </a:solidFill>
                        <a:effectLst/>
                        <a:latin typeface="Times New Roman" panose="02020603050405020304" pitchFamily="18" charset="0"/>
                      </a:endParaRPr>
                    </a:p>
                  </a:txBody>
                  <a:tcPr marL="8817" marR="8817" marT="8817"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8817" marR="8817" marT="8817" marB="0" anchor="b"/>
                </a:tc>
                <a:extLst>
                  <a:ext uri="{0D108BD9-81ED-4DB2-BD59-A6C34878D82A}">
                    <a16:rowId xmlns:a16="http://schemas.microsoft.com/office/drawing/2014/main" val="848979685"/>
                  </a:ext>
                </a:extLst>
              </a:tr>
              <a:tr h="275021">
                <a:tc>
                  <a:txBody>
                    <a:bodyPr/>
                    <a:lstStyle/>
                    <a:p>
                      <a:pPr algn="l" fontAlgn="b"/>
                      <a:endParaRPr lang="en-US" sz="1600" b="0" i="0" u="none" strike="noStrike" dirty="0">
                        <a:solidFill>
                          <a:srgbClr val="000000"/>
                        </a:solidFill>
                        <a:effectLst/>
                        <a:latin typeface="Calibri" panose="020F0502020204030204" pitchFamily="34" charset="0"/>
                      </a:endParaRPr>
                    </a:p>
                  </a:txBody>
                  <a:tcPr marL="8817" marR="8817" marT="8817" marB="0" anchor="b"/>
                </a:tc>
                <a:tc>
                  <a:txBody>
                    <a:bodyPr/>
                    <a:lstStyle/>
                    <a:p>
                      <a:pPr algn="l" fontAlgn="b"/>
                      <a:r>
                        <a:rPr lang="en-US" sz="1600" u="none" strike="noStrike" dirty="0">
                          <a:effectLst/>
                        </a:rPr>
                        <a:t>a.   </a:t>
                      </a:r>
                      <a:r>
                        <a:rPr lang="en-US" sz="1600" u="none" strike="noStrike" dirty="0" smtClean="0">
                          <a:effectLst/>
                        </a:rPr>
                        <a:t>Navigation </a:t>
                      </a:r>
                      <a:r>
                        <a:rPr lang="en-US" sz="1600" u="none" strike="noStrike" dirty="0">
                          <a:effectLst/>
                        </a:rPr>
                        <a:t>Error</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3010174621"/>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algn="l" fontAlgn="b"/>
                      <a:r>
                        <a:rPr lang="en-US" sz="1600" u="none" strike="noStrike" dirty="0">
                          <a:effectLst/>
                        </a:rPr>
                        <a:t>b.   </a:t>
                      </a:r>
                      <a:r>
                        <a:rPr lang="en-US" sz="1600" u="none" strike="noStrike" dirty="0" smtClean="0">
                          <a:effectLst/>
                        </a:rPr>
                        <a:t>Registration </a:t>
                      </a:r>
                      <a:r>
                        <a:rPr lang="en-US" sz="1600" u="none" strike="noStrike" dirty="0">
                          <a:effectLst/>
                        </a:rPr>
                        <a:t>Error – Channel-to-Channel (CCR)</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390220471"/>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chemeClr val="dk1"/>
                          </a:solidFill>
                          <a:effectLst/>
                          <a:latin typeface="+mn-lt"/>
                        </a:rPr>
                        <a:t>c.</a:t>
                      </a:r>
                      <a:r>
                        <a:rPr lang="en-US" sz="1600" b="0" i="0" u="none" strike="noStrike" baseline="0" dirty="0" smtClean="0">
                          <a:solidFill>
                            <a:schemeClr val="dk1"/>
                          </a:solidFill>
                          <a:effectLst/>
                          <a:latin typeface="+mn-lt"/>
                        </a:rPr>
                        <a:t>   </a:t>
                      </a:r>
                      <a:r>
                        <a:rPr lang="en-US" sz="1600" u="none" strike="noStrike" baseline="0" dirty="0" smtClean="0">
                          <a:effectLst/>
                        </a:rPr>
                        <a:t>R</a:t>
                      </a:r>
                      <a:r>
                        <a:rPr lang="en-US" sz="1600" u="none" strike="noStrike" dirty="0" smtClean="0">
                          <a:effectLst/>
                        </a:rPr>
                        <a:t>egistration Error – Pixel-to-Pixel Within Frame (WIFR)</a:t>
                      </a:r>
                      <a:endParaRPr lang="en-US" sz="1600" b="0" i="0" u="none" strike="noStrike" dirty="0" smtClean="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425897468"/>
                  </a:ext>
                </a:extLst>
              </a:tr>
              <a:tr h="275021">
                <a:tc>
                  <a:txBody>
                    <a:bodyPr/>
                    <a:lstStyle/>
                    <a:p>
                      <a:pPr algn="l" fontAlgn="b"/>
                      <a:endParaRPr lang="en-US" sz="1600" b="0" i="0" u="none" strike="noStrike" dirty="0">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smtClean="0">
                          <a:effectLst/>
                        </a:rPr>
                        <a:t>d.   Registration </a:t>
                      </a:r>
                      <a:r>
                        <a:rPr lang="en-US" sz="1600" u="none" strike="noStrike" dirty="0">
                          <a:effectLst/>
                        </a:rPr>
                        <a:t>Error – Frame-to-Frame (FFR)</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296324410"/>
                  </a:ext>
                </a:extLst>
              </a:tr>
              <a:tr h="275021">
                <a:tc>
                  <a:txBody>
                    <a:bodyPr/>
                    <a:lstStyle/>
                    <a:p>
                      <a:pPr algn="l" fontAlgn="b"/>
                      <a:r>
                        <a:rPr lang="en-US" sz="1600" u="none" strike="noStrike" dirty="0">
                          <a:effectLst/>
                        </a:rPr>
                        <a:t>2.      Radiometric Calibration</a:t>
                      </a:r>
                      <a:endParaRPr lang="en-US" sz="1600" b="0" i="0" u="none" strike="noStrike" dirty="0">
                        <a:solidFill>
                          <a:srgbClr val="000000"/>
                        </a:solidFill>
                        <a:effectLst/>
                        <a:latin typeface="Times New Roman" panose="02020603050405020304" pitchFamily="18" charset="0"/>
                      </a:endParaRPr>
                    </a:p>
                  </a:txBody>
                  <a:tcPr marL="8817" marR="8817" marT="8817" marB="0" anchor="b"/>
                </a:tc>
                <a:tc>
                  <a:txBody>
                    <a:bodyPr/>
                    <a:lstStyle/>
                    <a:p>
                      <a:pPr algn="l" fontAlgn="b"/>
                      <a:endParaRPr lang="en-US" sz="1600" b="0" i="0" u="none" strike="noStrike" dirty="0">
                        <a:solidFill>
                          <a:srgbClr val="000000"/>
                        </a:solidFill>
                        <a:effectLst/>
                        <a:latin typeface="Calibri" panose="020F0502020204030204" pitchFamily="34" charset="0"/>
                      </a:endParaRPr>
                    </a:p>
                  </a:txBody>
                  <a:tcPr marL="8817" marR="8817" marT="8817" marB="0" anchor="b"/>
                </a:tc>
                <a:extLst>
                  <a:ext uri="{0D108BD9-81ED-4DB2-BD59-A6C34878D82A}">
                    <a16:rowId xmlns:a16="http://schemas.microsoft.com/office/drawing/2014/main" val="3854560719"/>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a.   </a:t>
                      </a:r>
                      <a:r>
                        <a:rPr lang="en-US" sz="1600" u="none" strike="noStrike" dirty="0" smtClean="0">
                          <a:effectLst/>
                        </a:rPr>
                        <a:t>Noise</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3258208991"/>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b.   </a:t>
                      </a:r>
                      <a:r>
                        <a:rPr lang="en-US" sz="1600" u="none" strike="noStrike" dirty="0" smtClean="0">
                          <a:effectLst/>
                        </a:rPr>
                        <a:t>Precision</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2280089297"/>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c.    </a:t>
                      </a:r>
                      <a:r>
                        <a:rPr lang="en-US" sz="1600" u="none" strike="noStrike" dirty="0" smtClean="0">
                          <a:effectLst/>
                        </a:rPr>
                        <a:t>Repeatability</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4085395684"/>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d.    </a:t>
                      </a:r>
                      <a:r>
                        <a:rPr lang="en-US" sz="1600" u="none" strike="noStrike" dirty="0" smtClean="0">
                          <a:effectLst/>
                        </a:rPr>
                        <a:t>Accuracy</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1810481225"/>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e.    </a:t>
                      </a:r>
                      <a:r>
                        <a:rPr lang="en-US" sz="1600" u="none" strike="noStrike" dirty="0" smtClean="0">
                          <a:effectLst/>
                        </a:rPr>
                        <a:t>Dynamic </a:t>
                      </a:r>
                      <a:r>
                        <a:rPr lang="en-US" sz="1600" u="none" strike="noStrike" dirty="0">
                          <a:effectLst/>
                        </a:rPr>
                        <a:t>Range</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2795062903"/>
                  </a:ext>
                </a:extLst>
              </a:tr>
              <a:tr h="275021">
                <a:tc>
                  <a:txBody>
                    <a:bodyPr/>
                    <a:lstStyle/>
                    <a:p>
                      <a:pPr algn="l" fontAlgn="b"/>
                      <a:endParaRPr lang="en-US" sz="1600" b="0" i="0" u="none" strike="noStrike">
                        <a:solidFill>
                          <a:srgbClr val="000000"/>
                        </a:solidFill>
                        <a:effectLst/>
                        <a:latin typeface="Calibri" panose="020F0502020204030204" pitchFamily="34" charset="0"/>
                      </a:endParaRPr>
                    </a:p>
                  </a:txBody>
                  <a:tcPr marL="8817" marR="8817" marT="8817" marB="0" anchor="b"/>
                </a:tc>
                <a:tc>
                  <a:txBody>
                    <a:bodyPr/>
                    <a:lstStyle/>
                    <a:p>
                      <a:pPr marL="341313" indent="-341313" algn="l" fontAlgn="b"/>
                      <a:r>
                        <a:rPr lang="en-US" sz="1600" u="none" strike="noStrike" dirty="0">
                          <a:effectLst/>
                        </a:rPr>
                        <a:t>f.     </a:t>
                      </a:r>
                      <a:r>
                        <a:rPr lang="en-US" sz="1600" u="none" strike="noStrike" dirty="0" smtClean="0">
                          <a:effectLst/>
                        </a:rPr>
                        <a:t>Radiometric </a:t>
                      </a:r>
                      <a:r>
                        <a:rPr lang="en-US" sz="1600" u="none" strike="noStrike" dirty="0">
                          <a:effectLst/>
                        </a:rPr>
                        <a:t>Drift</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3438666439"/>
                  </a:ext>
                </a:extLst>
              </a:tr>
              <a:tr h="275021">
                <a:tc>
                  <a:txBody>
                    <a:bodyPr/>
                    <a:lstStyle/>
                    <a:p>
                      <a:pPr algn="l" fontAlgn="b"/>
                      <a:endParaRPr lang="en-US" sz="1600" b="0" i="0" u="none" strike="noStrike" dirty="0">
                        <a:solidFill>
                          <a:srgbClr val="000000"/>
                        </a:solidFill>
                        <a:effectLst/>
                        <a:latin typeface="Calibri" panose="020F0502020204030204" pitchFamily="34" charset="0"/>
                      </a:endParaRPr>
                    </a:p>
                  </a:txBody>
                  <a:tcPr marL="8817" marR="8817" marT="8817" marB="0" anchor="b"/>
                </a:tc>
                <a:tc>
                  <a:txBody>
                    <a:bodyPr/>
                    <a:lstStyle/>
                    <a:p>
                      <a:pPr marL="342900" indent="-342900" algn="l" fontAlgn="b">
                        <a:buAutoNum type="alphaLcPeriod" startAt="7"/>
                      </a:pPr>
                      <a:r>
                        <a:rPr lang="en-US" sz="1600" u="none" strike="noStrike" dirty="0" smtClean="0">
                          <a:effectLst/>
                        </a:rPr>
                        <a:t>Linearity</a:t>
                      </a:r>
                      <a:endParaRPr lang="en-US" sz="1600" b="0" i="0" u="none" strike="noStrike" dirty="0">
                        <a:solidFill>
                          <a:srgbClr val="000000"/>
                        </a:solidFill>
                        <a:effectLst/>
                        <a:latin typeface="Times New Roman" panose="02020603050405020304" pitchFamily="18" charset="0"/>
                      </a:endParaRPr>
                    </a:p>
                  </a:txBody>
                  <a:tcPr marL="8817" marR="8817" marT="8817" marB="0" anchor="b"/>
                </a:tc>
                <a:extLst>
                  <a:ext uri="{0D108BD9-81ED-4DB2-BD59-A6C34878D82A}">
                    <a16:rowId xmlns:a16="http://schemas.microsoft.com/office/drawing/2014/main" val="3493394815"/>
                  </a:ext>
                </a:extLst>
              </a:tr>
            </a:tbl>
          </a:graphicData>
        </a:graphic>
      </p:graphicFrame>
    </p:spTree>
    <p:extLst>
      <p:ext uri="{BB962C8B-B14F-4D97-AF65-F5344CB8AC3E}">
        <p14:creationId xmlns:p14="http://schemas.microsoft.com/office/powerpoint/2010/main" val="2792494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Major IR Calibration Updates</a:t>
            </a:r>
            <a:endParaRPr lang="en-US" dirty="0"/>
          </a:p>
        </p:txBody>
      </p:sp>
      <p:graphicFrame>
        <p:nvGraphicFramePr>
          <p:cNvPr id="7" name="Content Placeholder 6"/>
          <p:cNvGraphicFramePr>
            <a:graphicFrameLocks noGrp="1"/>
          </p:cNvGraphicFramePr>
          <p:nvPr>
            <p:ph idx="1"/>
            <p:extLst/>
          </p:nvPr>
        </p:nvGraphicFramePr>
        <p:xfrm>
          <a:off x="673678" y="1295400"/>
          <a:ext cx="7705205" cy="4348600"/>
        </p:xfrm>
        <a:graphic>
          <a:graphicData uri="http://schemas.openxmlformats.org/drawingml/2006/table">
            <a:tbl>
              <a:tblPr firstRow="1" firstCol="1" bandRow="1">
                <a:tableStyleId>{5C22544A-7EE6-4342-B048-85BDC9FD1C3A}</a:tableStyleId>
              </a:tblPr>
              <a:tblGrid>
                <a:gridCol w="3666606">
                  <a:extLst>
                    <a:ext uri="{9D8B030D-6E8A-4147-A177-3AD203B41FA5}">
                      <a16:colId xmlns:a16="http://schemas.microsoft.com/office/drawing/2014/main" val="2268888661"/>
                    </a:ext>
                  </a:extLst>
                </a:gridCol>
                <a:gridCol w="2446994">
                  <a:extLst>
                    <a:ext uri="{9D8B030D-6E8A-4147-A177-3AD203B41FA5}">
                      <a16:colId xmlns:a16="http://schemas.microsoft.com/office/drawing/2014/main" val="1690693206"/>
                    </a:ext>
                  </a:extLst>
                </a:gridCol>
                <a:gridCol w="1591605">
                  <a:extLst>
                    <a:ext uri="{9D8B030D-6E8A-4147-A177-3AD203B41FA5}">
                      <a16:colId xmlns:a16="http://schemas.microsoft.com/office/drawing/2014/main" val="3485315418"/>
                    </a:ext>
                  </a:extLst>
                </a:gridCol>
              </a:tblGrid>
              <a:tr h="347644">
                <a:tc>
                  <a:txBody>
                    <a:bodyPr/>
                    <a:lstStyle/>
                    <a:p>
                      <a:pPr marL="0" marR="0" algn="ctr">
                        <a:lnSpc>
                          <a:spcPct val="107000"/>
                        </a:lnSpc>
                        <a:spcBef>
                          <a:spcPts val="0"/>
                        </a:spcBef>
                        <a:spcAft>
                          <a:spcPts val="0"/>
                        </a:spcAft>
                      </a:pPr>
                      <a:r>
                        <a:rPr lang="en-US" sz="1600" dirty="0" smtClean="0">
                          <a:effectLst/>
                        </a:rPr>
                        <a:t>Major Solar Calibration Events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smtClean="0">
                          <a:effectLst/>
                        </a:rPr>
                        <a:t>GOES-16</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GOES-17</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36739106"/>
                  </a:ext>
                </a:extLst>
              </a:tr>
              <a:tr h="340528">
                <a:tc>
                  <a:txBody>
                    <a:bodyPr/>
                    <a:lstStyle/>
                    <a:p>
                      <a:pPr marL="0" marR="0" algn="ctr">
                        <a:lnSpc>
                          <a:spcPct val="107000"/>
                        </a:lnSpc>
                        <a:spcBef>
                          <a:spcPts val="0"/>
                        </a:spcBef>
                        <a:spcAft>
                          <a:spcPts val="0"/>
                        </a:spcAft>
                      </a:pPr>
                      <a:r>
                        <a:rPr lang="en-US" sz="1200" dirty="0" smtClean="0">
                          <a:effectLst/>
                          <a:latin typeface="+mn-lt"/>
                        </a:rPr>
                        <a:t>G16  Scan-mirror</a:t>
                      </a:r>
                      <a:r>
                        <a:rPr lang="en-US" sz="1200" baseline="0" dirty="0" smtClean="0">
                          <a:effectLst/>
                          <a:latin typeface="+mn-lt"/>
                        </a:rPr>
                        <a:t> emissivity LUT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rPr>
                        <a:t>10/19/2017</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30100392"/>
                  </a:ext>
                </a:extLst>
              </a:tr>
              <a:tr h="340528">
                <a:tc>
                  <a:txBody>
                    <a:bodyPr/>
                    <a:lstStyle/>
                    <a:p>
                      <a:pPr marL="0" marR="0" algn="ctr">
                        <a:lnSpc>
                          <a:spcPct val="107000"/>
                        </a:lnSpc>
                        <a:spcBef>
                          <a:spcPts val="0"/>
                        </a:spcBef>
                        <a:spcAft>
                          <a:spcPts val="0"/>
                        </a:spcAft>
                      </a:pPr>
                      <a:r>
                        <a:rPr lang="en-US" sz="1200" dirty="0" smtClean="0">
                          <a:effectLst/>
                        </a:rPr>
                        <a:t>G16 B10/B12 Lunar rejection threshold LUT Update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09/26/2017</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9526961"/>
                  </a:ext>
                </a:extLst>
              </a:tr>
              <a:tr h="325150">
                <a:tc>
                  <a:txBody>
                    <a:bodyPr/>
                    <a:lstStyle/>
                    <a:p>
                      <a:pPr marL="0" marR="0" algn="ctr">
                        <a:lnSpc>
                          <a:spcPct val="107000"/>
                        </a:lnSpc>
                        <a:spcBef>
                          <a:spcPts val="0"/>
                        </a:spcBef>
                        <a:spcAft>
                          <a:spcPts val="0"/>
                        </a:spcAft>
                      </a:pPr>
                      <a:r>
                        <a:rPr lang="en-US" sz="1200" dirty="0">
                          <a:solidFill>
                            <a:srgbClr val="FF0000"/>
                          </a:solidFill>
                          <a:effectLst/>
                          <a:latin typeface="+mn-lt"/>
                        </a:rPr>
                        <a:t>G16 Operational </a:t>
                      </a:r>
                      <a:r>
                        <a:rPr lang="en-US" sz="1200" dirty="0" smtClean="0">
                          <a:solidFill>
                            <a:srgbClr val="FF0000"/>
                          </a:solidFill>
                          <a:effectLst/>
                          <a:latin typeface="+mn-lt"/>
                        </a:rPr>
                        <a:t>Date</a:t>
                      </a: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latin typeface="+mn-lt"/>
                        </a:rPr>
                        <a:t>12/18/2017</a:t>
                      </a: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56655896"/>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G16 ICT PRT LUT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06/19/2018</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82621416"/>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G16 B14-B16 Q LUT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8/08/2018</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30458015"/>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G16 Solar Avoidance Earth</a:t>
                      </a:r>
                      <a:r>
                        <a:rPr lang="en-US" sz="1200" baseline="0" dirty="0" smtClean="0">
                          <a:effectLst/>
                          <a:latin typeface="+mn-lt"/>
                          <a:ea typeface="Times New Roman" panose="02020603050405020304" pitchFamily="18" charset="0"/>
                          <a:cs typeface="Times New Roman" panose="02020603050405020304" pitchFamily="18" charset="0"/>
                        </a:rPr>
                        <a:t> Mask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08/30/2018</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49765585"/>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G17 Scan-Mirror Emissivity LUT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08/10/2018</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54097136"/>
                  </a:ext>
                </a:extLst>
              </a:tr>
              <a:tr h="3935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G17 Timeline</a:t>
                      </a:r>
                      <a:r>
                        <a:rPr lang="en-US" sz="1200" baseline="0" dirty="0" smtClean="0">
                          <a:effectLst/>
                          <a:latin typeface="+mn-lt"/>
                          <a:ea typeface="Times New Roman" panose="02020603050405020304" pitchFamily="18" charset="0"/>
                          <a:cs typeface="Times New Roman" panose="02020603050405020304" pitchFamily="18" charset="0"/>
                        </a:rPr>
                        <a:t> Mode Update (5 min ICT Cal.)</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09/05/2018</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77446398"/>
                  </a:ext>
                </a:extLst>
              </a:tr>
              <a:tr h="325150">
                <a:tc>
                  <a:txBody>
                    <a:bodyPr/>
                    <a:lstStyle/>
                    <a:p>
                      <a:pPr marL="0" marR="0" algn="ctr">
                        <a:lnSpc>
                          <a:spcPct val="107000"/>
                        </a:lnSpc>
                        <a:spcBef>
                          <a:spcPts val="0"/>
                        </a:spcBef>
                        <a:spcAft>
                          <a:spcPts val="0"/>
                        </a:spcAft>
                      </a:pPr>
                      <a:r>
                        <a:rPr lang="en-US" sz="1200" dirty="0">
                          <a:solidFill>
                            <a:srgbClr val="FF0000"/>
                          </a:solidFill>
                          <a:effectLst/>
                          <a:latin typeface="+mn-lt"/>
                        </a:rPr>
                        <a:t>G17 Operational </a:t>
                      </a:r>
                      <a:r>
                        <a:rPr lang="en-US" sz="1200" dirty="0" smtClean="0">
                          <a:solidFill>
                            <a:srgbClr val="FF0000"/>
                          </a:solidFill>
                          <a:effectLst/>
                          <a:latin typeface="+mn-lt"/>
                        </a:rPr>
                        <a:t>Date</a:t>
                      </a: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a:solidFill>
                            <a:srgbClr val="FF0000"/>
                          </a:solidFill>
                          <a:effectLst/>
                          <a:latin typeface="+mn-lt"/>
                        </a:rPr>
                        <a:t>02/12/2019</a:t>
                      </a:r>
                      <a:endParaRPr lang="en-US" sz="1200" dirty="0">
                        <a:solidFill>
                          <a:srgbClr val="FF0000"/>
                        </a:solidFill>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46331389"/>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Timeline Mode Change from</a:t>
                      </a:r>
                      <a:r>
                        <a:rPr lang="en-US" sz="1200" baseline="0" dirty="0" smtClean="0">
                          <a:effectLst/>
                          <a:latin typeface="+mn-lt"/>
                          <a:ea typeface="Times New Roman" panose="02020603050405020304" pitchFamily="18" charset="0"/>
                          <a:cs typeface="Times New Roman" panose="02020603050405020304" pitchFamily="18" charset="0"/>
                        </a:rPr>
                        <a:t> Mode 3 to Mode 6</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04/02/2019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04/02/2019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7955109"/>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B07 Re-sampling Kernel LUT update</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04/23/2019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04/18/2019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89695665"/>
                  </a:ext>
                </a:extLst>
              </a:tr>
              <a:tr h="325150">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Predictive Calibration (pCal) Algorithm Implementation</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dirty="0" smtClean="0">
                          <a:effectLst/>
                          <a:latin typeface="+mn-lt"/>
                          <a:ea typeface="Times New Roman" panose="02020603050405020304" pitchFamily="18" charset="0"/>
                          <a:cs typeface="Times New Roman" panose="02020603050405020304" pitchFamily="18" charset="0"/>
                        </a:rPr>
                        <a:t>07/25/2019</a:t>
                      </a:r>
                      <a:endParaRPr lang="en-US" sz="12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49726776"/>
                  </a:ext>
                </a:extLst>
              </a:tr>
            </a:tbl>
          </a:graphicData>
        </a:graphic>
      </p:graphicFrame>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50</a:t>
            </a:fld>
            <a:endParaRPr lang="en-US" dirty="0"/>
          </a:p>
        </p:txBody>
      </p:sp>
      <p:sp>
        <p:nvSpPr>
          <p:cNvPr id="3" name="TextBox 2"/>
          <p:cNvSpPr txBox="1"/>
          <p:nvPr/>
        </p:nvSpPr>
        <p:spPr>
          <a:xfrm>
            <a:off x="381001" y="5742182"/>
            <a:ext cx="8305800" cy="461665"/>
          </a:xfrm>
          <a:prstGeom prst="rect">
            <a:avLst/>
          </a:prstGeom>
          <a:noFill/>
        </p:spPr>
        <p:txBody>
          <a:bodyPr wrap="square" rtlCol="0">
            <a:spAutoFit/>
          </a:bodyPr>
          <a:lstStyle/>
          <a:p>
            <a:r>
              <a:rPr lang="en-US" sz="1200" dirty="0" smtClean="0"/>
              <a:t>* BDS updates and the Dead Row List application for the de-striping effort and other calibration events are documented in the ABI calibration event log (CEL): </a:t>
            </a:r>
            <a:r>
              <a:rPr lang="en-US" sz="1200" dirty="0" smtClean="0">
                <a:hlinkClick r:id="rId2"/>
              </a:rPr>
              <a:t>https</a:t>
            </a:r>
            <a:r>
              <a:rPr lang="en-US" sz="1200" dirty="0">
                <a:hlinkClick r:id="rId2"/>
              </a:rPr>
              <a:t>://</a:t>
            </a:r>
            <a:r>
              <a:rPr lang="en-US" sz="1200" dirty="0" smtClean="0">
                <a:hlinkClick r:id="rId2"/>
              </a:rPr>
              <a:t>www.star.nesdis.noaa.gov/GOESCal/goes_SatelliteAnomalies.php</a:t>
            </a:r>
            <a:endParaRPr lang="en-US" sz="1200" dirty="0" smtClean="0"/>
          </a:p>
        </p:txBody>
      </p:sp>
    </p:spTree>
    <p:extLst>
      <p:ext uri="{BB962C8B-B14F-4D97-AF65-F5344CB8AC3E}">
        <p14:creationId xmlns:p14="http://schemas.microsoft.com/office/powerpoint/2010/main" val="6809182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171584"/>
            <a:ext cx="7331825" cy="685801"/>
          </a:xfrm>
        </p:spPr>
        <p:txBody>
          <a:bodyPr>
            <a:normAutofit/>
          </a:bodyPr>
          <a:lstStyle/>
          <a:p>
            <a:r>
              <a:rPr lang="en-US" sz="3200" b="1" dirty="0" smtClean="0">
                <a:latin typeface="+mn-lt"/>
              </a:rPr>
              <a:t>GOES ABI Calibration Event Log</a:t>
            </a:r>
            <a:endParaRPr lang="en-US" sz="3200" b="1" dirty="0">
              <a:latin typeface="+mn-lt"/>
            </a:endParaRP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dirty="0"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51</a:t>
            </a:fld>
            <a:endParaRPr lang="en-US" dirty="0"/>
          </a:p>
        </p:txBody>
      </p:sp>
      <p:pic>
        <p:nvPicPr>
          <p:cNvPr id="7" name="Picture 6"/>
          <p:cNvPicPr>
            <a:picLocks noChangeAspect="1"/>
          </p:cNvPicPr>
          <p:nvPr/>
        </p:nvPicPr>
        <p:blipFill>
          <a:blip r:embed="rId2"/>
          <a:stretch>
            <a:fillRect/>
          </a:stretch>
        </p:blipFill>
        <p:spPr>
          <a:xfrm>
            <a:off x="1185862" y="861772"/>
            <a:ext cx="7186255" cy="5272328"/>
          </a:xfrm>
          <a:prstGeom prst="rect">
            <a:avLst/>
          </a:prstGeom>
        </p:spPr>
      </p:pic>
      <p:sp>
        <p:nvSpPr>
          <p:cNvPr id="3" name="TextBox 2"/>
          <p:cNvSpPr txBox="1"/>
          <p:nvPr/>
        </p:nvSpPr>
        <p:spPr>
          <a:xfrm>
            <a:off x="914399" y="6134100"/>
            <a:ext cx="7331825" cy="369332"/>
          </a:xfrm>
          <a:prstGeom prst="rect">
            <a:avLst/>
          </a:prstGeom>
          <a:noFill/>
        </p:spPr>
        <p:txBody>
          <a:bodyPr wrap="square" rtlCol="0">
            <a:spAutoFit/>
          </a:bodyPr>
          <a:lstStyle/>
          <a:p>
            <a:pPr algn="ctr"/>
            <a:r>
              <a:rPr lang="en-US" dirty="0" smtClean="0"/>
              <a:t>Widely used and praised by users and calibration colleagues</a:t>
            </a:r>
            <a:endParaRPr lang="en-US" dirty="0"/>
          </a:p>
        </p:txBody>
      </p:sp>
    </p:spTree>
    <p:extLst>
      <p:ext uri="{BB962C8B-B14F-4D97-AF65-F5344CB8AC3E}">
        <p14:creationId xmlns:p14="http://schemas.microsoft.com/office/powerpoint/2010/main" val="25697075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09845"/>
            <a:ext cx="7331825" cy="704555"/>
          </a:xfrm>
        </p:spPr>
        <p:txBody>
          <a:bodyPr>
            <a:normAutofit/>
          </a:bodyPr>
          <a:lstStyle/>
          <a:p>
            <a:r>
              <a:rPr lang="en-US" sz="2400" dirty="0" smtClean="0"/>
              <a:t>Significant </a:t>
            </a:r>
            <a:r>
              <a:rPr lang="en-US" sz="2400" dirty="0" smtClean="0"/>
              <a:t>Anomaly Resolutions – Radiometric</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157783342"/>
              </p:ext>
            </p:extLst>
          </p:nvPr>
        </p:nvGraphicFramePr>
        <p:xfrm>
          <a:off x="360389" y="1148263"/>
          <a:ext cx="8439844" cy="4540995"/>
        </p:xfrm>
        <a:graphic>
          <a:graphicData uri="http://schemas.openxmlformats.org/drawingml/2006/table">
            <a:tbl>
              <a:tblPr firstRow="1" bandRow="1">
                <a:tableStyleId>{5C22544A-7EE6-4342-B048-85BDC9FD1C3A}</a:tableStyleId>
              </a:tblPr>
              <a:tblGrid>
                <a:gridCol w="476630">
                  <a:extLst>
                    <a:ext uri="{9D8B030D-6E8A-4147-A177-3AD203B41FA5}">
                      <a16:colId xmlns:a16="http://schemas.microsoft.com/office/drawing/2014/main" val="3055269082"/>
                    </a:ext>
                  </a:extLst>
                </a:gridCol>
                <a:gridCol w="534581">
                  <a:extLst>
                    <a:ext uri="{9D8B030D-6E8A-4147-A177-3AD203B41FA5}">
                      <a16:colId xmlns:a16="http://schemas.microsoft.com/office/drawing/2014/main" val="1357979445"/>
                    </a:ext>
                  </a:extLst>
                </a:gridCol>
                <a:gridCol w="860434">
                  <a:extLst>
                    <a:ext uri="{9D8B030D-6E8A-4147-A177-3AD203B41FA5}">
                      <a16:colId xmlns:a16="http://schemas.microsoft.com/office/drawing/2014/main" val="414799193"/>
                    </a:ext>
                  </a:extLst>
                </a:gridCol>
                <a:gridCol w="2518779">
                  <a:extLst>
                    <a:ext uri="{9D8B030D-6E8A-4147-A177-3AD203B41FA5}">
                      <a16:colId xmlns:a16="http://schemas.microsoft.com/office/drawing/2014/main" val="2825531661"/>
                    </a:ext>
                  </a:extLst>
                </a:gridCol>
                <a:gridCol w="3115534">
                  <a:extLst>
                    <a:ext uri="{9D8B030D-6E8A-4147-A177-3AD203B41FA5}">
                      <a16:colId xmlns:a16="http://schemas.microsoft.com/office/drawing/2014/main" val="2587714298"/>
                    </a:ext>
                  </a:extLst>
                </a:gridCol>
                <a:gridCol w="933886">
                  <a:extLst>
                    <a:ext uri="{9D8B030D-6E8A-4147-A177-3AD203B41FA5}">
                      <a16:colId xmlns:a16="http://schemas.microsoft.com/office/drawing/2014/main" val="1072411694"/>
                    </a:ext>
                  </a:extLst>
                </a:gridCol>
              </a:tblGrid>
              <a:tr h="456675">
                <a:tc>
                  <a:txBody>
                    <a:bodyPr/>
                    <a:lstStyle/>
                    <a:p>
                      <a:pPr algn="ctr"/>
                      <a:r>
                        <a:rPr lang="en-US" sz="1400" dirty="0" smtClean="0">
                          <a:solidFill>
                            <a:schemeClr val="bg1"/>
                          </a:solidFill>
                        </a:rPr>
                        <a:t>No.</a:t>
                      </a:r>
                      <a:endParaRPr lang="en-US" sz="1400" dirty="0">
                        <a:solidFill>
                          <a:schemeClr val="bg1"/>
                        </a:solidFill>
                      </a:endParaRPr>
                    </a:p>
                  </a:txBody>
                  <a:tcPr/>
                </a:tc>
                <a:tc>
                  <a:txBody>
                    <a:bodyPr/>
                    <a:lstStyle/>
                    <a:p>
                      <a:pPr algn="ctr"/>
                      <a:r>
                        <a:rPr lang="en-US" sz="1400" dirty="0" smtClean="0">
                          <a:solidFill>
                            <a:schemeClr val="bg1"/>
                          </a:solidFill>
                        </a:rPr>
                        <a:t>ADR</a:t>
                      </a:r>
                      <a:endParaRPr lang="en-US" sz="1400" dirty="0">
                        <a:solidFill>
                          <a:schemeClr val="bg1"/>
                        </a:solidFill>
                      </a:endParaRPr>
                    </a:p>
                  </a:txBody>
                  <a:tcPr/>
                </a:tc>
                <a:tc>
                  <a:txBody>
                    <a:bodyPr/>
                    <a:lstStyle/>
                    <a:p>
                      <a:pPr algn="ctr"/>
                      <a:r>
                        <a:rPr lang="en-US" sz="1400" dirty="0" smtClean="0">
                          <a:solidFill>
                            <a:schemeClr val="bg1"/>
                          </a:solidFill>
                        </a:rPr>
                        <a:t>Satellite</a:t>
                      </a:r>
                      <a:endParaRPr lang="en-US" sz="1400" dirty="0">
                        <a:solidFill>
                          <a:schemeClr val="bg1"/>
                        </a:solidFill>
                      </a:endParaRPr>
                    </a:p>
                  </a:txBody>
                  <a:tcPr/>
                </a:tc>
                <a:tc>
                  <a:txBody>
                    <a:bodyPr/>
                    <a:lstStyle/>
                    <a:p>
                      <a:pPr algn="ctr"/>
                      <a:r>
                        <a:rPr lang="en-US" sz="1400" dirty="0" smtClean="0">
                          <a:solidFill>
                            <a:schemeClr val="bg1"/>
                          </a:solidFill>
                        </a:rPr>
                        <a:t>Issue/Anomaly</a:t>
                      </a:r>
                      <a:endParaRPr lang="en-US" sz="1400" dirty="0">
                        <a:solidFill>
                          <a:schemeClr val="bg1"/>
                        </a:solidFill>
                      </a:endParaRPr>
                    </a:p>
                  </a:txBody>
                  <a:tcPr/>
                </a:tc>
                <a:tc>
                  <a:txBody>
                    <a:bodyPr/>
                    <a:lstStyle/>
                    <a:p>
                      <a:pPr algn="ctr"/>
                      <a:r>
                        <a:rPr lang="en-US" sz="1400" dirty="0" smtClean="0">
                          <a:solidFill>
                            <a:schemeClr val="bg1"/>
                          </a:solidFill>
                        </a:rPr>
                        <a:t>Impact</a:t>
                      </a:r>
                      <a:endParaRPr lang="en-US" sz="1400" dirty="0">
                        <a:solidFill>
                          <a:schemeClr val="bg1"/>
                        </a:solidFill>
                      </a:endParaRPr>
                    </a:p>
                  </a:txBody>
                  <a:tcPr/>
                </a:tc>
                <a:tc>
                  <a:txBody>
                    <a:bodyPr/>
                    <a:lstStyle/>
                    <a:p>
                      <a:pPr algn="ctr"/>
                      <a:r>
                        <a:rPr lang="en-US" sz="1400" dirty="0" smtClean="0">
                          <a:solidFill>
                            <a:schemeClr val="bg1"/>
                          </a:solidFill>
                        </a:rPr>
                        <a:t>Status</a:t>
                      </a:r>
                      <a:endParaRPr lang="en-US" sz="1400" dirty="0">
                        <a:solidFill>
                          <a:schemeClr val="bg1"/>
                        </a:solidFill>
                      </a:endParaRPr>
                    </a:p>
                  </a:txBody>
                  <a:tcPr/>
                </a:tc>
                <a:extLst>
                  <a:ext uri="{0D108BD9-81ED-4DB2-BD59-A6C34878D82A}">
                    <a16:rowId xmlns:a16="http://schemas.microsoft.com/office/drawing/2014/main" val="4058413900"/>
                  </a:ext>
                </a:extLst>
              </a:tr>
              <a:tr h="370840">
                <a:tc>
                  <a:txBody>
                    <a:bodyPr/>
                    <a:lstStyle/>
                    <a:p>
                      <a:pPr algn="ctr"/>
                      <a:r>
                        <a:rPr lang="en-US" sz="1000" dirty="0" smtClean="0"/>
                        <a:t>1</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pPr algn="just"/>
                      <a:r>
                        <a:rPr lang="en-US" sz="1000" dirty="0" smtClean="0"/>
                        <a:t>Reversed</a:t>
                      </a:r>
                      <a:r>
                        <a:rPr lang="en-US" sz="1000" baseline="0" dirty="0" smtClean="0"/>
                        <a:t> implementation of solar diffuser K-factor look-up-table</a:t>
                      </a:r>
                      <a:endParaRPr lang="en-US" sz="1000" dirty="0"/>
                    </a:p>
                  </a:txBody>
                  <a:tcPr/>
                </a:tc>
                <a:tc>
                  <a:txBody>
                    <a:bodyPr/>
                    <a:lstStyle/>
                    <a:p>
                      <a:pPr algn="just"/>
                      <a:r>
                        <a:rPr lang="en-US" sz="1000" dirty="0" smtClean="0"/>
                        <a:t>Striping</a:t>
                      </a:r>
                      <a:r>
                        <a:rPr lang="en-US" sz="1000" baseline="0" dirty="0" smtClean="0"/>
                        <a:t> and banding imagery</a:t>
                      </a:r>
                      <a:endParaRPr lang="en-US" sz="1000" dirty="0"/>
                    </a:p>
                  </a:txBody>
                  <a:tcPr/>
                </a:tc>
                <a:tc>
                  <a:txBody>
                    <a:bodyPr/>
                    <a:lstStyle/>
                    <a:p>
                      <a:pPr algn="ctr"/>
                      <a:r>
                        <a:rPr lang="en-US" sz="1000" dirty="0" smtClean="0"/>
                        <a:t>Resolved in</a:t>
                      </a:r>
                      <a:r>
                        <a:rPr lang="en-US" sz="1000" baseline="0" dirty="0" smtClean="0"/>
                        <a:t> </a:t>
                      </a:r>
                      <a:r>
                        <a:rPr lang="en-US" sz="1000" dirty="0" smtClean="0"/>
                        <a:t>Feb 2017</a:t>
                      </a:r>
                      <a:endParaRPr lang="en-US" sz="1000" dirty="0"/>
                    </a:p>
                  </a:txBody>
                  <a:tcPr/>
                </a:tc>
                <a:extLst>
                  <a:ext uri="{0D108BD9-81ED-4DB2-BD59-A6C34878D82A}">
                    <a16:rowId xmlns:a16="http://schemas.microsoft.com/office/drawing/2014/main" val="1660607152"/>
                  </a:ext>
                </a:extLst>
              </a:tr>
              <a:tr h="370840">
                <a:tc>
                  <a:txBody>
                    <a:bodyPr/>
                    <a:lstStyle/>
                    <a:p>
                      <a:pPr algn="ctr"/>
                      <a:r>
                        <a:rPr lang="en-US" sz="1000" dirty="0" smtClean="0"/>
                        <a:t>2</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pPr algn="just"/>
                      <a:r>
                        <a:rPr lang="en-US" sz="1000" dirty="0" smtClean="0"/>
                        <a:t>Fine </a:t>
                      </a:r>
                      <a:r>
                        <a:rPr lang="en-US" sz="1000" dirty="0" err="1" smtClean="0"/>
                        <a:t>Esun</a:t>
                      </a:r>
                      <a:r>
                        <a:rPr lang="en-US" sz="1000" baseline="0" dirty="0" smtClean="0"/>
                        <a:t> values</a:t>
                      </a:r>
                      <a:endParaRPr lang="en-US" sz="1000" dirty="0"/>
                    </a:p>
                  </a:txBody>
                  <a:tcPr/>
                </a:tc>
                <a:tc>
                  <a:txBody>
                    <a:bodyPr/>
                    <a:lstStyle/>
                    <a:p>
                      <a:pPr algn="just"/>
                      <a:r>
                        <a:rPr lang="en-US" sz="1000" dirty="0" smtClean="0"/>
                        <a:t>CWG’s fine </a:t>
                      </a:r>
                      <a:r>
                        <a:rPr lang="en-US" sz="1000" dirty="0" err="1" smtClean="0"/>
                        <a:t>Esun</a:t>
                      </a:r>
                      <a:r>
                        <a:rPr lang="en-US" sz="1000" dirty="0" smtClean="0"/>
                        <a:t> values provides</a:t>
                      </a:r>
                      <a:r>
                        <a:rPr lang="en-US" sz="1000" baseline="0" dirty="0" smtClean="0"/>
                        <a:t> more accurate reflectance for the solar reflective bands, especially for B01.  Implemented for G17.</a:t>
                      </a:r>
                      <a:endParaRPr lang="en-US" sz="1000" dirty="0"/>
                    </a:p>
                  </a:txBody>
                  <a:tcPr/>
                </a:tc>
                <a:tc>
                  <a:txBody>
                    <a:bodyPr/>
                    <a:lstStyle/>
                    <a:p>
                      <a:pPr algn="ctr"/>
                      <a:r>
                        <a:rPr lang="en-US" sz="1000" dirty="0" smtClean="0"/>
                        <a:t>Resolved in</a:t>
                      </a:r>
                      <a:r>
                        <a:rPr lang="en-US" sz="1000" baseline="0" dirty="0" smtClean="0"/>
                        <a:t> </a:t>
                      </a:r>
                      <a:r>
                        <a:rPr lang="en-US" sz="1000" dirty="0" smtClean="0"/>
                        <a:t>Aug 2018</a:t>
                      </a:r>
                      <a:endParaRPr lang="en-US" sz="1000" dirty="0"/>
                    </a:p>
                  </a:txBody>
                  <a:tcPr/>
                </a:tc>
                <a:extLst>
                  <a:ext uri="{0D108BD9-81ED-4DB2-BD59-A6C34878D82A}">
                    <a16:rowId xmlns:a16="http://schemas.microsoft.com/office/drawing/2014/main" val="2113288346"/>
                  </a:ext>
                </a:extLst>
              </a:tr>
              <a:tr h="370840">
                <a:tc>
                  <a:txBody>
                    <a:bodyPr/>
                    <a:lstStyle/>
                    <a:p>
                      <a:pPr algn="ctr"/>
                      <a:r>
                        <a:rPr lang="en-US" sz="1000" dirty="0" smtClean="0"/>
                        <a:t>3</a:t>
                      </a:r>
                      <a:endParaRPr lang="en-US" sz="1000" dirty="0"/>
                    </a:p>
                  </a:txBody>
                  <a:tcPr/>
                </a:tc>
                <a:tc>
                  <a:txBody>
                    <a:bodyPr/>
                    <a:lstStyle/>
                    <a:p>
                      <a:pPr algn="ctr"/>
                      <a:endParaRPr lang="en-US" sz="1000"/>
                    </a:p>
                  </a:txBody>
                  <a:tcPr/>
                </a:tc>
                <a:tc>
                  <a:txBody>
                    <a:bodyPr/>
                    <a:lstStyle/>
                    <a:p>
                      <a:pPr algn="ctr"/>
                      <a:r>
                        <a:rPr lang="en-US" sz="1000" dirty="0" smtClean="0"/>
                        <a:t>G16</a:t>
                      </a:r>
                      <a:endParaRPr lang="en-US" sz="1000" dirty="0"/>
                    </a:p>
                  </a:txBody>
                  <a:tcPr/>
                </a:tc>
                <a:tc>
                  <a:txBody>
                    <a:bodyPr/>
                    <a:lstStyle/>
                    <a:p>
                      <a:pPr algn="just"/>
                      <a:r>
                        <a:rPr lang="en-US" sz="1000" dirty="0" smtClean="0"/>
                        <a:t>Sub-optimal</a:t>
                      </a:r>
                      <a:r>
                        <a:rPr lang="en-US" sz="1000" baseline="0" dirty="0" smtClean="0"/>
                        <a:t> solar calibration timing</a:t>
                      </a:r>
                      <a:endParaRPr lang="en-US" sz="1000" dirty="0"/>
                    </a:p>
                  </a:txBody>
                  <a:tcPr/>
                </a:tc>
                <a:tc>
                  <a:txBody>
                    <a:bodyPr/>
                    <a:lstStyle/>
                    <a:p>
                      <a:pPr algn="just"/>
                      <a:r>
                        <a:rPr lang="en-US" sz="1000" dirty="0" smtClean="0"/>
                        <a:t>Resulted in uncertainty</a:t>
                      </a:r>
                      <a:r>
                        <a:rPr lang="en-US" sz="1000" baseline="0" dirty="0" smtClean="0"/>
                        <a:t> in the solar calibration coefficients which may lead to inaccurate solar radiance</a:t>
                      </a:r>
                      <a:endParaRPr lang="en-US" sz="1000" dirty="0"/>
                    </a:p>
                  </a:txBody>
                  <a:tcPr/>
                </a:tc>
                <a:tc>
                  <a:txBody>
                    <a:bodyPr/>
                    <a:lstStyle/>
                    <a:p>
                      <a:pPr algn="ctr"/>
                      <a:r>
                        <a:rPr lang="en-US" sz="1000" dirty="0" smtClean="0"/>
                        <a:t>Resolved in</a:t>
                      </a:r>
                      <a:r>
                        <a:rPr lang="en-US" sz="1000" baseline="0" dirty="0" smtClean="0"/>
                        <a:t> </a:t>
                      </a:r>
                      <a:r>
                        <a:rPr lang="en-US" sz="1000" dirty="0" smtClean="0"/>
                        <a:t>Dec</a:t>
                      </a:r>
                      <a:r>
                        <a:rPr lang="en-US" sz="1000" baseline="0" dirty="0" smtClean="0"/>
                        <a:t> 2017</a:t>
                      </a:r>
                      <a:endParaRPr lang="en-US" sz="1000" dirty="0"/>
                    </a:p>
                  </a:txBody>
                  <a:tcPr/>
                </a:tc>
                <a:extLst>
                  <a:ext uri="{0D108BD9-81ED-4DB2-BD59-A6C34878D82A}">
                    <a16:rowId xmlns:a16="http://schemas.microsoft.com/office/drawing/2014/main" val="1730933935"/>
                  </a:ext>
                </a:extLst>
              </a:tr>
              <a:tr h="370840">
                <a:tc>
                  <a:txBody>
                    <a:bodyPr/>
                    <a:lstStyle/>
                    <a:p>
                      <a:pPr algn="ctr"/>
                      <a:r>
                        <a:rPr lang="en-US" sz="1000" dirty="0" smtClean="0"/>
                        <a:t>4</a:t>
                      </a:r>
                      <a:endParaRPr lang="en-US" sz="1000" dirty="0"/>
                    </a:p>
                  </a:txBody>
                  <a:tcPr/>
                </a:tc>
                <a:tc>
                  <a:txBody>
                    <a:bodyPr/>
                    <a:lstStyle/>
                    <a:p>
                      <a:pPr algn="ctr"/>
                      <a:endParaRPr lang="en-US" sz="1000"/>
                    </a:p>
                  </a:txBody>
                  <a:tcPr/>
                </a:tc>
                <a:tc>
                  <a:txBody>
                    <a:bodyPr/>
                    <a:lstStyle/>
                    <a:p>
                      <a:pPr algn="ctr"/>
                      <a:r>
                        <a:rPr lang="en-US" sz="1000" dirty="0" smtClean="0"/>
                        <a:t>G16</a:t>
                      </a:r>
                      <a:endParaRPr lang="en-US" sz="1000" dirty="0"/>
                    </a:p>
                  </a:txBody>
                  <a:tcPr/>
                </a:tc>
                <a:tc>
                  <a:txBody>
                    <a:bodyPr/>
                    <a:lstStyle/>
                    <a:p>
                      <a:pPr algn="just"/>
                      <a:r>
                        <a:rPr lang="en-US" sz="1000" dirty="0" smtClean="0"/>
                        <a:t>Periodic</a:t>
                      </a:r>
                      <a:r>
                        <a:rPr lang="en-US" sz="1000" baseline="0" dirty="0" smtClean="0"/>
                        <a:t> infrared calibration anomaly (PICA)</a:t>
                      </a:r>
                      <a:r>
                        <a:rPr lang="en-US" sz="1000" dirty="0" smtClean="0"/>
                        <a:t> caused by pre-launch measured</a:t>
                      </a:r>
                      <a:r>
                        <a:rPr lang="en-US" sz="1000" baseline="0" dirty="0" smtClean="0"/>
                        <a:t> scan-mirror emissivity parameters</a:t>
                      </a:r>
                      <a:endParaRPr lang="en-US" sz="1000" dirty="0"/>
                    </a:p>
                  </a:txBody>
                  <a:tcPr/>
                </a:tc>
                <a:tc>
                  <a:txBody>
                    <a:bodyPr/>
                    <a:lstStyle/>
                    <a:p>
                      <a:pPr algn="just"/>
                      <a:r>
                        <a:rPr lang="en-US" sz="1000" dirty="0" smtClean="0"/>
                        <a:t>Non-uniformly calibrated radiance at the East-West and</a:t>
                      </a:r>
                      <a:r>
                        <a:rPr lang="en-US" sz="1000" baseline="0" dirty="0" smtClean="0"/>
                        <a:t> North-South directions; Periodic variation in the CONUS and MESO images; Sudden jumps of radiance around satellite noon and midnight time</a:t>
                      </a:r>
                      <a:endParaRPr lang="en-US" sz="1000" dirty="0"/>
                    </a:p>
                  </a:txBody>
                  <a:tcPr/>
                </a:tc>
                <a:tc>
                  <a:txBody>
                    <a:bodyPr/>
                    <a:lstStyle/>
                    <a:p>
                      <a:pPr algn="ctr"/>
                      <a:r>
                        <a:rPr lang="en-US" sz="1000" dirty="0" smtClean="0"/>
                        <a:t>Resolved in</a:t>
                      </a:r>
                      <a:r>
                        <a:rPr lang="en-US" sz="1000" baseline="0" dirty="0" smtClean="0"/>
                        <a:t> </a:t>
                      </a:r>
                      <a:r>
                        <a:rPr lang="en-US" sz="1000" dirty="0" smtClean="0"/>
                        <a:t>Oct 2017</a:t>
                      </a:r>
                      <a:endParaRPr lang="en-US" sz="1000" dirty="0"/>
                    </a:p>
                  </a:txBody>
                  <a:tcPr/>
                </a:tc>
                <a:extLst>
                  <a:ext uri="{0D108BD9-81ED-4DB2-BD59-A6C34878D82A}">
                    <a16:rowId xmlns:a16="http://schemas.microsoft.com/office/drawing/2014/main" val="2722990857"/>
                  </a:ext>
                </a:extLst>
              </a:tr>
              <a:tr h="0">
                <a:tc>
                  <a:txBody>
                    <a:bodyPr/>
                    <a:lstStyle/>
                    <a:p>
                      <a:pPr algn="ctr"/>
                      <a:r>
                        <a:rPr lang="en-US" sz="1000" dirty="0" smtClean="0"/>
                        <a:t>5</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pPr algn="just"/>
                      <a:r>
                        <a:rPr lang="en-US" sz="1000" dirty="0" smtClean="0"/>
                        <a:t>Inaccurate Internal Calibration Target (ICT) temperature </a:t>
                      </a:r>
                      <a:endParaRPr lang="en-US" sz="1000" dirty="0"/>
                    </a:p>
                  </a:txBody>
                  <a:tcPr/>
                </a:tc>
                <a:tc>
                  <a:txBody>
                    <a:bodyPr/>
                    <a:lstStyle/>
                    <a:p>
                      <a:pPr algn="just"/>
                      <a:r>
                        <a:rPr lang="en-US" sz="1000" dirty="0" smtClean="0"/>
                        <a:t>Inaccurate calibration radiance for all the IR bands</a:t>
                      </a:r>
                      <a:endParaRPr lang="en-US" sz="1000" dirty="0"/>
                    </a:p>
                  </a:txBody>
                  <a:tcPr/>
                </a:tc>
                <a:tc>
                  <a:txBody>
                    <a:bodyPr/>
                    <a:lstStyle/>
                    <a:p>
                      <a:pPr algn="ctr"/>
                      <a:r>
                        <a:rPr lang="en-US" sz="1000" dirty="0" smtClean="0"/>
                        <a:t>Resolved in</a:t>
                      </a:r>
                      <a:r>
                        <a:rPr lang="en-US" sz="1000" baseline="0" dirty="0" smtClean="0"/>
                        <a:t> </a:t>
                      </a:r>
                      <a:r>
                        <a:rPr lang="en-US" sz="1000" dirty="0" smtClean="0"/>
                        <a:t>Jun 2018</a:t>
                      </a:r>
                      <a:endParaRPr lang="en-US" sz="1000" dirty="0"/>
                    </a:p>
                  </a:txBody>
                  <a:tcPr/>
                </a:tc>
                <a:extLst>
                  <a:ext uri="{0D108BD9-81ED-4DB2-BD59-A6C34878D82A}">
                    <a16:rowId xmlns:a16="http://schemas.microsoft.com/office/drawing/2014/main" val="635623890"/>
                  </a:ext>
                </a:extLst>
              </a:tr>
              <a:tr h="212513">
                <a:tc>
                  <a:txBody>
                    <a:bodyPr/>
                    <a:lstStyle/>
                    <a:p>
                      <a:pPr algn="ctr"/>
                      <a:r>
                        <a:rPr lang="en-US" sz="1000" dirty="0" smtClean="0"/>
                        <a:t>6</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r>
                        <a:rPr lang="en-US" sz="1000" dirty="0" smtClean="0"/>
                        <a:t>IR striping caused by latched-up space-look count</a:t>
                      </a:r>
                      <a:endParaRPr lang="en-US" sz="1000" dirty="0"/>
                    </a:p>
                  </a:txBody>
                  <a:tcPr/>
                </a:tc>
                <a:tc>
                  <a:txBody>
                    <a:bodyPr/>
                    <a:lstStyle/>
                    <a:p>
                      <a:pPr algn="just"/>
                      <a:r>
                        <a:rPr lang="en-US" sz="1000" dirty="0" smtClean="0"/>
                        <a:t>The</a:t>
                      </a:r>
                      <a:r>
                        <a:rPr lang="en-US" sz="1000" baseline="0" dirty="0" smtClean="0"/>
                        <a:t> outdated space-look count, which is caused by the insufficient threshold to reduce the lunar intrusion impact, results in erroneous gain values and consequently striping</a:t>
                      </a:r>
                      <a:endParaRPr lang="en-US" sz="1000" dirty="0"/>
                    </a:p>
                  </a:txBody>
                  <a:tcPr/>
                </a:tc>
                <a:tc>
                  <a:txBody>
                    <a:bodyPr/>
                    <a:lstStyle/>
                    <a:p>
                      <a:pPr algn="ctr"/>
                      <a:r>
                        <a:rPr lang="en-US" sz="1000" dirty="0" smtClean="0"/>
                        <a:t>Open,</a:t>
                      </a:r>
                      <a:r>
                        <a:rPr lang="en-US" sz="1000" baseline="0" dirty="0" smtClean="0"/>
                        <a:t> waiting for GS update</a:t>
                      </a:r>
                      <a:endParaRPr lang="en-US" sz="1000" dirty="0"/>
                    </a:p>
                  </a:txBody>
                  <a:tcPr/>
                </a:tc>
                <a:extLst>
                  <a:ext uri="{0D108BD9-81ED-4DB2-BD59-A6C34878D82A}">
                    <a16:rowId xmlns:a16="http://schemas.microsoft.com/office/drawing/2014/main" val="3908564525"/>
                  </a:ext>
                </a:extLst>
              </a:tr>
              <a:tr h="150707">
                <a:tc>
                  <a:txBody>
                    <a:bodyPr/>
                    <a:lstStyle/>
                    <a:p>
                      <a:pPr algn="ctr"/>
                      <a:r>
                        <a:rPr lang="en-US" sz="1000" dirty="0" smtClean="0"/>
                        <a:t>7</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pPr algn="just"/>
                      <a:r>
                        <a:rPr lang="en-US" sz="1000" baseline="0" dirty="0" smtClean="0"/>
                        <a:t>Potential different detector non-linear performance at solar cal. and earth scan</a:t>
                      </a:r>
                      <a:endParaRPr lang="en-US" sz="1000" dirty="0"/>
                    </a:p>
                  </a:txBody>
                  <a:tcPr/>
                </a:tc>
                <a:tc>
                  <a:txBody>
                    <a:bodyPr/>
                    <a:lstStyle/>
                    <a:p>
                      <a:pPr algn="just"/>
                      <a:r>
                        <a:rPr lang="en-US" sz="1000" dirty="0" smtClean="0"/>
                        <a:t>The incorrect</a:t>
                      </a:r>
                      <a:r>
                        <a:rPr lang="en-US" sz="1000" baseline="0" dirty="0" smtClean="0"/>
                        <a:t> non-linear response can result in st</a:t>
                      </a:r>
                      <a:r>
                        <a:rPr lang="en-US" sz="1000" dirty="0" smtClean="0"/>
                        <a:t>riping at some</a:t>
                      </a:r>
                      <a:r>
                        <a:rPr lang="en-US" sz="1000" baseline="0" dirty="0" smtClean="0"/>
                        <a:t> solar reflective bands.  The VNIR op. algorithm to be updated.</a:t>
                      </a:r>
                      <a:endParaRPr lang="en-US" sz="1000" dirty="0"/>
                    </a:p>
                  </a:txBody>
                  <a:tcPr/>
                </a:tc>
                <a:tc>
                  <a:txBody>
                    <a:bodyPr/>
                    <a:lstStyle/>
                    <a:p>
                      <a:pPr algn="ctr"/>
                      <a:r>
                        <a:rPr lang="en-US" sz="1000" dirty="0" smtClean="0"/>
                        <a:t>Feb 2018</a:t>
                      </a:r>
                      <a:endParaRPr lang="en-US" sz="1000" dirty="0"/>
                    </a:p>
                  </a:txBody>
                  <a:tcPr/>
                </a:tc>
                <a:extLst>
                  <a:ext uri="{0D108BD9-81ED-4DB2-BD59-A6C34878D82A}">
                    <a16:rowId xmlns:a16="http://schemas.microsoft.com/office/drawing/2014/main" val="2879516387"/>
                  </a:ext>
                </a:extLst>
              </a:tr>
              <a:tr h="0">
                <a:tc>
                  <a:txBody>
                    <a:bodyPr/>
                    <a:lstStyle/>
                    <a:p>
                      <a:pPr algn="ctr"/>
                      <a:r>
                        <a:rPr lang="en-US" sz="1000" dirty="0" smtClean="0"/>
                        <a:t>8</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r>
                        <a:rPr lang="en-US" sz="1000" dirty="0" smtClean="0"/>
                        <a:t>IR image de-striping with Q</a:t>
                      </a:r>
                      <a:r>
                        <a:rPr lang="en-US" sz="1000" baseline="0" dirty="0" smtClean="0"/>
                        <a:t> updates</a:t>
                      </a:r>
                      <a:endParaRPr lang="en-US" sz="1000" dirty="0"/>
                    </a:p>
                  </a:txBody>
                  <a:tcPr/>
                </a:tc>
                <a:tc>
                  <a:txBody>
                    <a:bodyPr/>
                    <a:lstStyle/>
                    <a:p>
                      <a:pPr algn="just"/>
                      <a:r>
                        <a:rPr lang="en-US" sz="1000" dirty="0" smtClean="0"/>
                        <a:t>Removed the striping at B10/B12 with the Q</a:t>
                      </a:r>
                      <a:r>
                        <a:rPr lang="en-US" sz="1000" baseline="0" dirty="0" smtClean="0"/>
                        <a:t> LUTs provided by CWG</a:t>
                      </a:r>
                      <a:endParaRPr lang="en-US" sz="1000" dirty="0"/>
                    </a:p>
                  </a:txBody>
                  <a:tcPr/>
                </a:tc>
                <a:tc>
                  <a:txBody>
                    <a:bodyPr/>
                    <a:lstStyle/>
                    <a:p>
                      <a:pPr algn="ctr"/>
                      <a:endParaRPr lang="en-US" sz="1000" dirty="0"/>
                    </a:p>
                  </a:txBody>
                  <a:tcPr/>
                </a:tc>
                <a:extLst>
                  <a:ext uri="{0D108BD9-81ED-4DB2-BD59-A6C34878D82A}">
                    <a16:rowId xmlns:a16="http://schemas.microsoft.com/office/drawing/2014/main" val="1754606793"/>
                  </a:ext>
                </a:extLst>
              </a:tr>
            </a:tbl>
          </a:graphicData>
        </a:graphic>
      </p:graphicFrame>
      <p:sp>
        <p:nvSpPr>
          <p:cNvPr id="3" name="Date Placeholder 2"/>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52</a:t>
            </a:fld>
            <a:endParaRPr lang="en-US" dirty="0"/>
          </a:p>
        </p:txBody>
      </p:sp>
    </p:spTree>
    <p:extLst>
      <p:ext uri="{BB962C8B-B14F-4D97-AF65-F5344CB8AC3E}">
        <p14:creationId xmlns:p14="http://schemas.microsoft.com/office/powerpoint/2010/main" val="250502605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09845"/>
            <a:ext cx="7331825" cy="704555"/>
          </a:xfrm>
        </p:spPr>
        <p:txBody>
          <a:bodyPr>
            <a:normAutofit/>
          </a:bodyPr>
          <a:lstStyle/>
          <a:p>
            <a:r>
              <a:rPr lang="en-US" sz="2400" dirty="0" smtClean="0"/>
              <a:t>Significant </a:t>
            </a:r>
            <a:r>
              <a:rPr lang="en-US" sz="2400" dirty="0" smtClean="0"/>
              <a:t>Anomaly Resolutions – Radiometric</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06825221"/>
              </p:ext>
            </p:extLst>
          </p:nvPr>
        </p:nvGraphicFramePr>
        <p:xfrm>
          <a:off x="360389" y="1148263"/>
          <a:ext cx="8439844" cy="3992355"/>
        </p:xfrm>
        <a:graphic>
          <a:graphicData uri="http://schemas.openxmlformats.org/drawingml/2006/table">
            <a:tbl>
              <a:tblPr firstRow="1" bandRow="1">
                <a:tableStyleId>{5C22544A-7EE6-4342-B048-85BDC9FD1C3A}</a:tableStyleId>
              </a:tblPr>
              <a:tblGrid>
                <a:gridCol w="476630">
                  <a:extLst>
                    <a:ext uri="{9D8B030D-6E8A-4147-A177-3AD203B41FA5}">
                      <a16:colId xmlns:a16="http://schemas.microsoft.com/office/drawing/2014/main" val="3055269082"/>
                    </a:ext>
                  </a:extLst>
                </a:gridCol>
                <a:gridCol w="534581">
                  <a:extLst>
                    <a:ext uri="{9D8B030D-6E8A-4147-A177-3AD203B41FA5}">
                      <a16:colId xmlns:a16="http://schemas.microsoft.com/office/drawing/2014/main" val="1357979445"/>
                    </a:ext>
                  </a:extLst>
                </a:gridCol>
                <a:gridCol w="860434">
                  <a:extLst>
                    <a:ext uri="{9D8B030D-6E8A-4147-A177-3AD203B41FA5}">
                      <a16:colId xmlns:a16="http://schemas.microsoft.com/office/drawing/2014/main" val="414799193"/>
                    </a:ext>
                  </a:extLst>
                </a:gridCol>
                <a:gridCol w="2518779">
                  <a:extLst>
                    <a:ext uri="{9D8B030D-6E8A-4147-A177-3AD203B41FA5}">
                      <a16:colId xmlns:a16="http://schemas.microsoft.com/office/drawing/2014/main" val="2825531661"/>
                    </a:ext>
                  </a:extLst>
                </a:gridCol>
                <a:gridCol w="3115534">
                  <a:extLst>
                    <a:ext uri="{9D8B030D-6E8A-4147-A177-3AD203B41FA5}">
                      <a16:colId xmlns:a16="http://schemas.microsoft.com/office/drawing/2014/main" val="2587714298"/>
                    </a:ext>
                  </a:extLst>
                </a:gridCol>
                <a:gridCol w="933886">
                  <a:extLst>
                    <a:ext uri="{9D8B030D-6E8A-4147-A177-3AD203B41FA5}">
                      <a16:colId xmlns:a16="http://schemas.microsoft.com/office/drawing/2014/main" val="1072411694"/>
                    </a:ext>
                  </a:extLst>
                </a:gridCol>
              </a:tblGrid>
              <a:tr h="456675">
                <a:tc>
                  <a:txBody>
                    <a:bodyPr/>
                    <a:lstStyle/>
                    <a:p>
                      <a:pPr algn="ctr"/>
                      <a:r>
                        <a:rPr lang="en-US" sz="1400" dirty="0" smtClean="0">
                          <a:solidFill>
                            <a:schemeClr val="bg1"/>
                          </a:solidFill>
                        </a:rPr>
                        <a:t>No.</a:t>
                      </a:r>
                      <a:endParaRPr lang="en-US" sz="1400" dirty="0">
                        <a:solidFill>
                          <a:schemeClr val="bg1"/>
                        </a:solidFill>
                      </a:endParaRPr>
                    </a:p>
                  </a:txBody>
                  <a:tcPr/>
                </a:tc>
                <a:tc>
                  <a:txBody>
                    <a:bodyPr/>
                    <a:lstStyle/>
                    <a:p>
                      <a:pPr algn="ctr"/>
                      <a:r>
                        <a:rPr lang="en-US" sz="1400" dirty="0" smtClean="0">
                          <a:solidFill>
                            <a:schemeClr val="bg1"/>
                          </a:solidFill>
                        </a:rPr>
                        <a:t>ADR</a:t>
                      </a:r>
                      <a:endParaRPr lang="en-US" sz="1400" dirty="0">
                        <a:solidFill>
                          <a:schemeClr val="bg1"/>
                        </a:solidFill>
                      </a:endParaRPr>
                    </a:p>
                  </a:txBody>
                  <a:tcPr/>
                </a:tc>
                <a:tc>
                  <a:txBody>
                    <a:bodyPr/>
                    <a:lstStyle/>
                    <a:p>
                      <a:pPr algn="ctr"/>
                      <a:r>
                        <a:rPr lang="en-US" sz="1400" dirty="0" smtClean="0">
                          <a:solidFill>
                            <a:schemeClr val="bg1"/>
                          </a:solidFill>
                        </a:rPr>
                        <a:t>Satellite</a:t>
                      </a:r>
                      <a:endParaRPr lang="en-US" sz="1400" dirty="0">
                        <a:solidFill>
                          <a:schemeClr val="bg1"/>
                        </a:solidFill>
                      </a:endParaRPr>
                    </a:p>
                  </a:txBody>
                  <a:tcPr/>
                </a:tc>
                <a:tc>
                  <a:txBody>
                    <a:bodyPr/>
                    <a:lstStyle/>
                    <a:p>
                      <a:pPr algn="ctr"/>
                      <a:r>
                        <a:rPr lang="en-US" sz="1400" dirty="0" smtClean="0">
                          <a:solidFill>
                            <a:schemeClr val="bg1"/>
                          </a:solidFill>
                        </a:rPr>
                        <a:t>Issue/Anomaly</a:t>
                      </a:r>
                      <a:endParaRPr lang="en-US" sz="1400" dirty="0">
                        <a:solidFill>
                          <a:schemeClr val="bg1"/>
                        </a:solidFill>
                      </a:endParaRPr>
                    </a:p>
                  </a:txBody>
                  <a:tcPr/>
                </a:tc>
                <a:tc>
                  <a:txBody>
                    <a:bodyPr/>
                    <a:lstStyle/>
                    <a:p>
                      <a:pPr algn="ctr"/>
                      <a:r>
                        <a:rPr lang="en-US" sz="1400" dirty="0" smtClean="0">
                          <a:solidFill>
                            <a:schemeClr val="bg1"/>
                          </a:solidFill>
                        </a:rPr>
                        <a:t>Impact</a:t>
                      </a:r>
                      <a:endParaRPr lang="en-US" sz="1400" dirty="0">
                        <a:solidFill>
                          <a:schemeClr val="bg1"/>
                        </a:solidFill>
                      </a:endParaRPr>
                    </a:p>
                  </a:txBody>
                  <a:tcPr/>
                </a:tc>
                <a:tc>
                  <a:txBody>
                    <a:bodyPr/>
                    <a:lstStyle/>
                    <a:p>
                      <a:pPr algn="ctr"/>
                      <a:r>
                        <a:rPr lang="en-US" sz="1400" dirty="0" smtClean="0">
                          <a:solidFill>
                            <a:schemeClr val="bg1"/>
                          </a:solidFill>
                        </a:rPr>
                        <a:t>Status</a:t>
                      </a:r>
                      <a:endParaRPr lang="en-US" sz="1400" dirty="0">
                        <a:solidFill>
                          <a:schemeClr val="bg1"/>
                        </a:solidFill>
                      </a:endParaRPr>
                    </a:p>
                  </a:txBody>
                  <a:tcPr/>
                </a:tc>
                <a:extLst>
                  <a:ext uri="{0D108BD9-81ED-4DB2-BD59-A6C34878D82A}">
                    <a16:rowId xmlns:a16="http://schemas.microsoft.com/office/drawing/2014/main" val="4058413900"/>
                  </a:ext>
                </a:extLst>
              </a:tr>
              <a:tr h="370840">
                <a:tc>
                  <a:txBody>
                    <a:bodyPr/>
                    <a:lstStyle/>
                    <a:p>
                      <a:pPr algn="ctr"/>
                      <a:r>
                        <a:rPr lang="en-US" sz="1000" dirty="0" smtClean="0"/>
                        <a:t>10</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Abnormally cold pixels</a:t>
                      </a:r>
                      <a:r>
                        <a:rPr lang="en-US" sz="1000" baseline="0" dirty="0" smtClean="0"/>
                        <a:t> around hot fires. Only at B07 (3.9µm)</a:t>
                      </a:r>
                      <a:endParaRPr lang="en-US" sz="1000" dirty="0" smtClean="0"/>
                    </a:p>
                  </a:txBody>
                  <a:tcPr/>
                </a:tc>
                <a:tc>
                  <a:txBody>
                    <a:bodyPr/>
                    <a:lstStyle/>
                    <a:p>
                      <a:pPr algn="just"/>
                      <a:r>
                        <a:rPr lang="en-US" sz="1000" dirty="0" smtClean="0"/>
                        <a:t>The</a:t>
                      </a:r>
                      <a:r>
                        <a:rPr lang="en-US" sz="1000" baseline="0" dirty="0" smtClean="0"/>
                        <a:t> abnormally cold pixels around extremely hot objects were corrected.  </a:t>
                      </a:r>
                      <a:endParaRPr lang="en-US" sz="1000" dirty="0"/>
                    </a:p>
                  </a:txBody>
                  <a:tcPr/>
                </a:tc>
                <a:tc>
                  <a:txBody>
                    <a:bodyPr/>
                    <a:lstStyle/>
                    <a:p>
                      <a:pPr algn="ctr"/>
                      <a:fld id="{54A3C9F6-3690-4A3E-AC83-BDED8DB1BF6F}" type="slidenum">
                        <a:rPr lang="en-US" sz="1000" smtClean="0"/>
                        <a:t>53</a:t>
                      </a:fld>
                      <a:endParaRPr lang="en-US" sz="1000" dirty="0"/>
                    </a:p>
                  </a:txBody>
                  <a:tcPr/>
                </a:tc>
                <a:extLst>
                  <a:ext uri="{0D108BD9-81ED-4DB2-BD59-A6C34878D82A}">
                    <a16:rowId xmlns:a16="http://schemas.microsoft.com/office/drawing/2014/main" val="2113288346"/>
                  </a:ext>
                </a:extLst>
              </a:tr>
              <a:tr h="370840">
                <a:tc>
                  <a:txBody>
                    <a:bodyPr/>
                    <a:lstStyle/>
                    <a:p>
                      <a:pPr algn="ctr"/>
                      <a:r>
                        <a:rPr lang="en-US" sz="1000" dirty="0" smtClean="0"/>
                        <a:t>11</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Contaminated</a:t>
                      </a:r>
                      <a:r>
                        <a:rPr lang="en-US" sz="1000" baseline="0" dirty="0" smtClean="0"/>
                        <a:t> IR pixels with refracted light</a:t>
                      </a:r>
                      <a:endParaRPr lang="en-US" sz="1000" dirty="0" smtClean="0"/>
                    </a:p>
                  </a:txBody>
                  <a:tcPr/>
                </a:tc>
                <a:tc>
                  <a:txBody>
                    <a:bodyPr/>
                    <a:lstStyle/>
                    <a:p>
                      <a:pPr algn="just"/>
                      <a:r>
                        <a:rPr lang="en-US" sz="1000" dirty="0" smtClean="0"/>
                        <a:t>In the eclipse season,</a:t>
                      </a:r>
                      <a:r>
                        <a:rPr lang="en-US" sz="1000" baseline="0" dirty="0" smtClean="0"/>
                        <a:t> the solar light can be refracted into some IR pixels around the satellite midnight time with an insufficient solar avoidance earth mask.</a:t>
                      </a:r>
                      <a:endParaRPr lang="en-US" sz="1000" dirty="0"/>
                    </a:p>
                  </a:txBody>
                  <a:tcPr/>
                </a:tc>
                <a:tc>
                  <a:txBody>
                    <a:bodyPr/>
                    <a:lstStyle/>
                    <a:p>
                      <a:pPr algn="ctr"/>
                      <a:r>
                        <a:rPr lang="en-US" sz="1000" dirty="0" smtClean="0"/>
                        <a:t>Resolved in August 2018</a:t>
                      </a:r>
                      <a:endParaRPr lang="en-US" sz="1000" dirty="0"/>
                    </a:p>
                  </a:txBody>
                  <a:tcPr/>
                </a:tc>
                <a:extLst>
                  <a:ext uri="{0D108BD9-81ED-4DB2-BD59-A6C34878D82A}">
                    <a16:rowId xmlns:a16="http://schemas.microsoft.com/office/drawing/2014/main" val="1730933935"/>
                  </a:ext>
                </a:extLst>
              </a:tr>
              <a:tr h="370840">
                <a:tc>
                  <a:txBody>
                    <a:bodyPr/>
                    <a:lstStyle/>
                    <a:p>
                      <a:pPr algn="ctr"/>
                      <a:r>
                        <a:rPr lang="en-US" sz="1000" dirty="0" smtClean="0"/>
                        <a:t>12</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pPr algn="just"/>
                      <a:r>
                        <a:rPr lang="en-US" sz="1000" dirty="0" smtClean="0"/>
                        <a:t>Mitigation</a:t>
                      </a:r>
                      <a:r>
                        <a:rPr lang="en-US" sz="1000" baseline="0" dirty="0" smtClean="0"/>
                        <a:t> of the abnormal bright B02(0.64µm) radiance</a:t>
                      </a:r>
                      <a:endParaRPr lang="en-US" sz="1000" dirty="0"/>
                    </a:p>
                  </a:txBody>
                  <a:tcPr/>
                </a:tc>
                <a:tc>
                  <a:txBody>
                    <a:bodyPr/>
                    <a:lstStyle/>
                    <a:p>
                      <a:pPr algn="just"/>
                      <a:r>
                        <a:rPr lang="en-US" sz="1000" dirty="0" smtClean="0"/>
                        <a:t>CWG generated the solar calibration LUT</a:t>
                      </a:r>
                      <a:r>
                        <a:rPr lang="en-US" sz="1000" baseline="0" dirty="0" smtClean="0"/>
                        <a:t> and successfully reduced the B02 radiance which is now comparable to the common reference.</a:t>
                      </a:r>
                      <a:endParaRPr lang="en-US" sz="1000" dirty="0"/>
                    </a:p>
                  </a:txBody>
                  <a:tcPr/>
                </a:tc>
                <a:tc>
                  <a:txBody>
                    <a:bodyPr/>
                    <a:lstStyle/>
                    <a:p>
                      <a:pPr algn="ctr"/>
                      <a:r>
                        <a:rPr lang="en-US" sz="1000" dirty="0" smtClean="0"/>
                        <a:t>April 2019</a:t>
                      </a:r>
                      <a:endParaRPr lang="en-US" sz="1000" dirty="0"/>
                    </a:p>
                  </a:txBody>
                  <a:tcPr/>
                </a:tc>
                <a:extLst>
                  <a:ext uri="{0D108BD9-81ED-4DB2-BD59-A6C34878D82A}">
                    <a16:rowId xmlns:a16="http://schemas.microsoft.com/office/drawing/2014/main" val="2722990857"/>
                  </a:ext>
                </a:extLst>
              </a:tr>
              <a:tr h="0">
                <a:tc>
                  <a:txBody>
                    <a:bodyPr/>
                    <a:lstStyle/>
                    <a:p>
                      <a:pPr algn="ctr"/>
                      <a:r>
                        <a:rPr lang="en-US" sz="1000" dirty="0" smtClean="0"/>
                        <a:t>13</a:t>
                      </a:r>
                      <a:endParaRPr lang="en-US" sz="1000" dirty="0"/>
                    </a:p>
                  </a:txBody>
                  <a:tcPr/>
                </a:tc>
                <a:tc>
                  <a:txBody>
                    <a:bodyPr/>
                    <a:lstStyle/>
                    <a:p>
                      <a:pPr algn="ctr"/>
                      <a:endParaRPr lang="en-US" sz="1000" dirty="0"/>
                    </a:p>
                  </a:txBody>
                  <a:tcPr/>
                </a:tc>
                <a:tc>
                  <a:txBody>
                    <a:bodyPr/>
                    <a:lstStyle/>
                    <a:p>
                      <a:pPr algn="ctr"/>
                      <a:r>
                        <a:rPr lang="en-US" sz="1000" dirty="0" smtClean="0"/>
                        <a:t>G16</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De-striping</a:t>
                      </a:r>
                      <a:r>
                        <a:rPr lang="en-US" sz="1000" baseline="0" dirty="0" smtClean="0"/>
                        <a:t> with new lunar intrusion LUTs</a:t>
                      </a:r>
                      <a:endParaRPr lang="en-US" sz="1000" dirty="0" smtClean="0"/>
                    </a:p>
                  </a:txBody>
                  <a:tcPr/>
                </a:tc>
                <a:tc>
                  <a:txBody>
                    <a:bodyPr/>
                    <a:lstStyle/>
                    <a:p>
                      <a:pPr algn="just"/>
                      <a:r>
                        <a:rPr lang="en-US" sz="1000" dirty="0" smtClean="0"/>
                        <a:t>The lunar rejection threshold of B16 was updated to reduce the potential striping</a:t>
                      </a:r>
                      <a:r>
                        <a:rPr lang="en-US" sz="1000" baseline="0" dirty="0" smtClean="0"/>
                        <a:t> caused by detector</a:t>
                      </a:r>
                      <a:endParaRPr lang="en-US"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May</a:t>
                      </a:r>
                      <a:r>
                        <a:rPr lang="en-US" sz="1000" baseline="0" dirty="0" smtClean="0"/>
                        <a:t> 2019</a:t>
                      </a:r>
                      <a:endParaRPr lang="en-US" sz="1000" dirty="0" smtClean="0"/>
                    </a:p>
                  </a:txBody>
                  <a:tcPr/>
                </a:tc>
                <a:extLst>
                  <a:ext uri="{0D108BD9-81ED-4DB2-BD59-A6C34878D82A}">
                    <a16:rowId xmlns:a16="http://schemas.microsoft.com/office/drawing/2014/main" val="635623890"/>
                  </a:ext>
                </a:extLst>
              </a:tr>
              <a:tr h="212513">
                <a:tc>
                  <a:txBody>
                    <a:bodyPr/>
                    <a:lstStyle/>
                    <a:p>
                      <a:pPr algn="ctr"/>
                      <a:r>
                        <a:rPr lang="en-US" sz="1000" dirty="0" smtClean="0"/>
                        <a:t>14</a:t>
                      </a:r>
                      <a:endParaRPr lang="en-US" sz="1000" dirty="0"/>
                    </a:p>
                  </a:txBody>
                  <a:tcPr/>
                </a:tc>
                <a:tc>
                  <a:txBody>
                    <a:bodyPr/>
                    <a:lstStyle/>
                    <a:p>
                      <a:pPr algn="ctr"/>
                      <a:endParaRPr lang="en-US" sz="1000"/>
                    </a:p>
                  </a:txBody>
                  <a:tcPr/>
                </a:tc>
                <a:tc>
                  <a:txBody>
                    <a:bodyPr/>
                    <a:lstStyle/>
                    <a:p>
                      <a:pPr algn="ctr"/>
                      <a:r>
                        <a:rPr lang="en-US" sz="1000" dirty="0" smtClean="0"/>
                        <a:t>G17</a:t>
                      </a:r>
                      <a:endParaRPr lang="en-US" sz="1000" dirty="0"/>
                    </a:p>
                  </a:txBody>
                  <a:tcPr/>
                </a:tc>
                <a:tc>
                  <a:txBody>
                    <a:bodyPr/>
                    <a:lstStyle/>
                    <a:p>
                      <a:pPr algn="just"/>
                      <a:r>
                        <a:rPr lang="en-US" sz="1000" dirty="0" smtClean="0"/>
                        <a:t>IR best</a:t>
                      </a:r>
                      <a:r>
                        <a:rPr lang="en-US" sz="1000" baseline="0" dirty="0" smtClean="0"/>
                        <a:t> detector selection (BDS) map update</a:t>
                      </a:r>
                      <a:endParaRPr lang="en-US" sz="1000" dirty="0"/>
                    </a:p>
                  </a:txBody>
                  <a:tcPr/>
                </a:tc>
                <a:tc>
                  <a:txBody>
                    <a:bodyPr/>
                    <a:lstStyle/>
                    <a:p>
                      <a:pPr algn="just"/>
                      <a:r>
                        <a:rPr lang="en-US" sz="1000" dirty="0" smtClean="0"/>
                        <a:t>Greatly reduced</a:t>
                      </a:r>
                      <a:r>
                        <a:rPr lang="en-US" sz="1000" baseline="0" dirty="0" smtClean="0"/>
                        <a:t> the strong striping during the “cold” focal plane module (FPM) temperature time</a:t>
                      </a:r>
                      <a:endParaRPr lang="en-US" sz="1000" dirty="0"/>
                    </a:p>
                  </a:txBody>
                  <a:tcPr/>
                </a:tc>
                <a:tc>
                  <a:txBody>
                    <a:bodyPr/>
                    <a:lstStyle/>
                    <a:p>
                      <a:pPr algn="ctr"/>
                      <a:r>
                        <a:rPr lang="en-US" sz="1000" dirty="0" smtClean="0"/>
                        <a:t>Dec 2018</a:t>
                      </a:r>
                      <a:endParaRPr lang="en-US" sz="1000" dirty="0"/>
                    </a:p>
                  </a:txBody>
                  <a:tcPr/>
                </a:tc>
                <a:extLst>
                  <a:ext uri="{0D108BD9-81ED-4DB2-BD59-A6C34878D82A}">
                    <a16:rowId xmlns:a16="http://schemas.microsoft.com/office/drawing/2014/main" val="3908564525"/>
                  </a:ext>
                </a:extLst>
              </a:tr>
              <a:tr h="150707">
                <a:tc>
                  <a:txBody>
                    <a:bodyPr/>
                    <a:lstStyle/>
                    <a:p>
                      <a:pPr algn="ctr"/>
                      <a:r>
                        <a:rPr lang="en-US" sz="1000" dirty="0" smtClean="0"/>
                        <a:t>15</a:t>
                      </a:r>
                      <a:endParaRPr lang="en-US" sz="1000" dirty="0"/>
                    </a:p>
                  </a:txBody>
                  <a:tcPr/>
                </a:tc>
                <a:tc>
                  <a:txBody>
                    <a:bodyPr/>
                    <a:lstStyle/>
                    <a:p>
                      <a:pPr algn="ctr"/>
                      <a:endParaRPr lang="en-US" sz="1000" dirty="0"/>
                    </a:p>
                  </a:txBody>
                  <a:tcPr/>
                </a:tc>
                <a:tc>
                  <a:txBody>
                    <a:bodyPr/>
                    <a:lstStyle/>
                    <a:p>
                      <a:pPr algn="ctr"/>
                      <a:r>
                        <a:rPr lang="en-US" sz="1000" dirty="0" smtClean="0"/>
                        <a:t>G17</a:t>
                      </a:r>
                      <a:endParaRPr lang="en-US" sz="1000" dirty="0"/>
                    </a:p>
                  </a:txBody>
                  <a:tcPr/>
                </a:tc>
                <a:tc>
                  <a:txBody>
                    <a:bodyPr/>
                    <a:lstStyle/>
                    <a:p>
                      <a:pPr algn="just"/>
                      <a:r>
                        <a:rPr lang="en-US" sz="1000" dirty="0" smtClean="0"/>
                        <a:t>Use of the dead</a:t>
                      </a:r>
                      <a:r>
                        <a:rPr lang="en-US" sz="1000" baseline="0" dirty="0" smtClean="0"/>
                        <a:t> row list (DRL) for  striping reduction</a:t>
                      </a:r>
                      <a:endParaRPr lang="en-US" sz="1000" dirty="0"/>
                    </a:p>
                  </a:txBody>
                  <a:tcPr/>
                </a:tc>
                <a:tc>
                  <a:txBody>
                    <a:bodyPr/>
                    <a:lstStyle/>
                    <a:p>
                      <a:pPr algn="just"/>
                      <a:r>
                        <a:rPr lang="en-US" sz="1000" dirty="0" smtClean="0"/>
                        <a:t>Reduced</a:t>
                      </a:r>
                      <a:r>
                        <a:rPr lang="en-US" sz="1000" baseline="0" dirty="0" smtClean="0"/>
                        <a:t> strong striping at IR Bands 10/11/13/15</a:t>
                      </a:r>
                      <a:endParaRPr lang="en-US" sz="1000" dirty="0"/>
                    </a:p>
                  </a:txBody>
                  <a:tcPr/>
                </a:tc>
                <a:tc>
                  <a:txBody>
                    <a:bodyPr/>
                    <a:lstStyle/>
                    <a:p>
                      <a:pPr algn="ctr"/>
                      <a:r>
                        <a:rPr lang="en-US" sz="1000" dirty="0" smtClean="0"/>
                        <a:t>Dec</a:t>
                      </a:r>
                      <a:r>
                        <a:rPr lang="en-US" sz="1000" baseline="0" dirty="0" smtClean="0"/>
                        <a:t> 2018</a:t>
                      </a:r>
                      <a:endParaRPr lang="en-US" sz="1000" dirty="0"/>
                    </a:p>
                  </a:txBody>
                  <a:tcPr/>
                </a:tc>
                <a:extLst>
                  <a:ext uri="{0D108BD9-81ED-4DB2-BD59-A6C34878D82A}">
                    <a16:rowId xmlns:a16="http://schemas.microsoft.com/office/drawing/2014/main" val="2879516387"/>
                  </a:ext>
                </a:extLst>
              </a:tr>
              <a:tr h="0">
                <a:tc>
                  <a:txBody>
                    <a:bodyPr/>
                    <a:lstStyle/>
                    <a:p>
                      <a:pPr algn="ctr"/>
                      <a:r>
                        <a:rPr lang="en-US" sz="1000" dirty="0" smtClean="0"/>
                        <a:t>16</a:t>
                      </a:r>
                      <a:endParaRPr lang="en-US" sz="1000" dirty="0"/>
                    </a:p>
                  </a:txBody>
                  <a:tcPr/>
                </a:tc>
                <a:tc>
                  <a:txBody>
                    <a:bodyPr/>
                    <a:lstStyle/>
                    <a:p>
                      <a:pPr algn="ctr"/>
                      <a:endParaRPr lang="en-US" sz="1000"/>
                    </a:p>
                  </a:txBody>
                  <a:tcPr/>
                </a:tc>
                <a:tc>
                  <a:txBody>
                    <a:bodyPr/>
                    <a:lstStyle/>
                    <a:p>
                      <a:pPr algn="ctr"/>
                      <a:r>
                        <a:rPr lang="en-US" sz="1000" dirty="0" smtClean="0"/>
                        <a:t>G17</a:t>
                      </a:r>
                      <a:endParaRPr lang="en-US" sz="1000" dirty="0"/>
                    </a:p>
                  </a:txBody>
                  <a:tcPr/>
                </a:tc>
                <a:tc>
                  <a:txBody>
                    <a:bodyPr/>
                    <a:lstStyle/>
                    <a:p>
                      <a:pPr algn="just"/>
                      <a:r>
                        <a:rPr lang="en-US" sz="1000" dirty="0" smtClean="0"/>
                        <a:t>In-sufficient ICT calibration frequency</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baseline="0" dirty="0" smtClean="0"/>
                        <a:t>More ICT calibration frequency within the normal  operational timeline to reflect the quick changing detector response to the uncontrolled FPM temperature.  Improve the IR calibration accuracy at the “warm” FPM period</a:t>
                      </a:r>
                      <a:endParaRPr lang="en-US" sz="1000" dirty="0"/>
                    </a:p>
                  </a:txBody>
                  <a:tcPr/>
                </a:tc>
                <a:tc>
                  <a:txBody>
                    <a:bodyPr/>
                    <a:lstStyle/>
                    <a:p>
                      <a:pPr algn="ctr"/>
                      <a:r>
                        <a:rPr lang="en-US" sz="1000" dirty="0" smtClean="0"/>
                        <a:t>Oct 2018</a:t>
                      </a:r>
                      <a:endParaRPr lang="en-US" sz="1000" dirty="0"/>
                    </a:p>
                  </a:txBody>
                  <a:tcPr/>
                </a:tc>
                <a:extLst>
                  <a:ext uri="{0D108BD9-81ED-4DB2-BD59-A6C34878D82A}">
                    <a16:rowId xmlns:a16="http://schemas.microsoft.com/office/drawing/2014/main" val="1754606793"/>
                  </a:ext>
                </a:extLst>
              </a:tr>
            </a:tbl>
          </a:graphicData>
        </a:graphic>
      </p:graphicFrame>
      <p:sp>
        <p:nvSpPr>
          <p:cNvPr id="3" name="Date Placeholder 2"/>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53</a:t>
            </a:fld>
            <a:endParaRPr lang="en-US" dirty="0"/>
          </a:p>
        </p:txBody>
      </p:sp>
    </p:spTree>
    <p:extLst>
      <p:ext uri="{BB962C8B-B14F-4D97-AF65-F5344CB8AC3E}">
        <p14:creationId xmlns:p14="http://schemas.microsoft.com/office/powerpoint/2010/main" val="282624459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09845"/>
            <a:ext cx="7331825" cy="704555"/>
          </a:xfrm>
        </p:spPr>
        <p:txBody>
          <a:bodyPr>
            <a:normAutofit/>
          </a:bodyPr>
          <a:lstStyle/>
          <a:p>
            <a:r>
              <a:rPr lang="en-US" sz="2400" dirty="0" smtClean="0"/>
              <a:t>Significant </a:t>
            </a:r>
            <a:r>
              <a:rPr lang="en-US" sz="2400" dirty="0" smtClean="0"/>
              <a:t>Anomaly Resolutions – Radiometric</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291265986"/>
              </p:ext>
            </p:extLst>
          </p:nvPr>
        </p:nvGraphicFramePr>
        <p:xfrm>
          <a:off x="360389" y="1148263"/>
          <a:ext cx="8439844" cy="4601955"/>
        </p:xfrm>
        <a:graphic>
          <a:graphicData uri="http://schemas.openxmlformats.org/drawingml/2006/table">
            <a:tbl>
              <a:tblPr firstRow="1" bandRow="1">
                <a:tableStyleId>{5C22544A-7EE6-4342-B048-85BDC9FD1C3A}</a:tableStyleId>
              </a:tblPr>
              <a:tblGrid>
                <a:gridCol w="476630">
                  <a:extLst>
                    <a:ext uri="{9D8B030D-6E8A-4147-A177-3AD203B41FA5}">
                      <a16:colId xmlns:a16="http://schemas.microsoft.com/office/drawing/2014/main" val="3055269082"/>
                    </a:ext>
                  </a:extLst>
                </a:gridCol>
                <a:gridCol w="534581">
                  <a:extLst>
                    <a:ext uri="{9D8B030D-6E8A-4147-A177-3AD203B41FA5}">
                      <a16:colId xmlns:a16="http://schemas.microsoft.com/office/drawing/2014/main" val="1357979445"/>
                    </a:ext>
                  </a:extLst>
                </a:gridCol>
                <a:gridCol w="860434">
                  <a:extLst>
                    <a:ext uri="{9D8B030D-6E8A-4147-A177-3AD203B41FA5}">
                      <a16:colId xmlns:a16="http://schemas.microsoft.com/office/drawing/2014/main" val="414799193"/>
                    </a:ext>
                  </a:extLst>
                </a:gridCol>
                <a:gridCol w="2518779">
                  <a:extLst>
                    <a:ext uri="{9D8B030D-6E8A-4147-A177-3AD203B41FA5}">
                      <a16:colId xmlns:a16="http://schemas.microsoft.com/office/drawing/2014/main" val="2825531661"/>
                    </a:ext>
                  </a:extLst>
                </a:gridCol>
                <a:gridCol w="3115534">
                  <a:extLst>
                    <a:ext uri="{9D8B030D-6E8A-4147-A177-3AD203B41FA5}">
                      <a16:colId xmlns:a16="http://schemas.microsoft.com/office/drawing/2014/main" val="2587714298"/>
                    </a:ext>
                  </a:extLst>
                </a:gridCol>
                <a:gridCol w="933886">
                  <a:extLst>
                    <a:ext uri="{9D8B030D-6E8A-4147-A177-3AD203B41FA5}">
                      <a16:colId xmlns:a16="http://schemas.microsoft.com/office/drawing/2014/main" val="1072411694"/>
                    </a:ext>
                  </a:extLst>
                </a:gridCol>
              </a:tblGrid>
              <a:tr h="456675">
                <a:tc>
                  <a:txBody>
                    <a:bodyPr/>
                    <a:lstStyle/>
                    <a:p>
                      <a:pPr algn="ctr"/>
                      <a:r>
                        <a:rPr lang="en-US" sz="1400" dirty="0" smtClean="0">
                          <a:solidFill>
                            <a:schemeClr val="bg1"/>
                          </a:solidFill>
                        </a:rPr>
                        <a:t>No.</a:t>
                      </a:r>
                      <a:endParaRPr lang="en-US" sz="1400" dirty="0">
                        <a:solidFill>
                          <a:schemeClr val="bg1"/>
                        </a:solidFill>
                      </a:endParaRPr>
                    </a:p>
                  </a:txBody>
                  <a:tcPr/>
                </a:tc>
                <a:tc>
                  <a:txBody>
                    <a:bodyPr/>
                    <a:lstStyle/>
                    <a:p>
                      <a:pPr algn="ctr"/>
                      <a:r>
                        <a:rPr lang="en-US" sz="1400" dirty="0" smtClean="0">
                          <a:solidFill>
                            <a:schemeClr val="bg1"/>
                          </a:solidFill>
                        </a:rPr>
                        <a:t>ADR</a:t>
                      </a:r>
                      <a:endParaRPr lang="en-US" sz="1400" dirty="0">
                        <a:solidFill>
                          <a:schemeClr val="bg1"/>
                        </a:solidFill>
                      </a:endParaRPr>
                    </a:p>
                  </a:txBody>
                  <a:tcPr/>
                </a:tc>
                <a:tc>
                  <a:txBody>
                    <a:bodyPr/>
                    <a:lstStyle/>
                    <a:p>
                      <a:pPr algn="ctr"/>
                      <a:r>
                        <a:rPr lang="en-US" sz="1400" dirty="0" smtClean="0">
                          <a:solidFill>
                            <a:schemeClr val="bg1"/>
                          </a:solidFill>
                        </a:rPr>
                        <a:t>Satellite</a:t>
                      </a:r>
                      <a:endParaRPr lang="en-US" sz="1400" dirty="0">
                        <a:solidFill>
                          <a:schemeClr val="bg1"/>
                        </a:solidFill>
                      </a:endParaRPr>
                    </a:p>
                  </a:txBody>
                  <a:tcPr/>
                </a:tc>
                <a:tc>
                  <a:txBody>
                    <a:bodyPr/>
                    <a:lstStyle/>
                    <a:p>
                      <a:pPr algn="ctr"/>
                      <a:r>
                        <a:rPr lang="en-US" sz="1400" dirty="0" smtClean="0">
                          <a:solidFill>
                            <a:schemeClr val="bg1"/>
                          </a:solidFill>
                        </a:rPr>
                        <a:t>Issue/Anomaly</a:t>
                      </a:r>
                      <a:endParaRPr lang="en-US" sz="1400" dirty="0">
                        <a:solidFill>
                          <a:schemeClr val="bg1"/>
                        </a:solidFill>
                      </a:endParaRPr>
                    </a:p>
                  </a:txBody>
                  <a:tcPr/>
                </a:tc>
                <a:tc>
                  <a:txBody>
                    <a:bodyPr/>
                    <a:lstStyle/>
                    <a:p>
                      <a:pPr algn="ctr"/>
                      <a:r>
                        <a:rPr lang="en-US" sz="1400" dirty="0" smtClean="0">
                          <a:solidFill>
                            <a:schemeClr val="bg1"/>
                          </a:solidFill>
                        </a:rPr>
                        <a:t>Impact</a:t>
                      </a:r>
                      <a:endParaRPr lang="en-US" sz="1400" dirty="0">
                        <a:solidFill>
                          <a:schemeClr val="bg1"/>
                        </a:solidFill>
                      </a:endParaRPr>
                    </a:p>
                  </a:txBody>
                  <a:tcPr/>
                </a:tc>
                <a:tc>
                  <a:txBody>
                    <a:bodyPr/>
                    <a:lstStyle/>
                    <a:p>
                      <a:pPr algn="ctr"/>
                      <a:r>
                        <a:rPr lang="en-US" sz="1400" dirty="0" smtClean="0">
                          <a:solidFill>
                            <a:schemeClr val="bg1"/>
                          </a:solidFill>
                        </a:rPr>
                        <a:t>Status</a:t>
                      </a:r>
                      <a:endParaRPr lang="en-US" sz="1400" dirty="0">
                        <a:solidFill>
                          <a:schemeClr val="bg1"/>
                        </a:solidFill>
                      </a:endParaRPr>
                    </a:p>
                  </a:txBody>
                  <a:tcPr/>
                </a:tc>
                <a:extLst>
                  <a:ext uri="{0D108BD9-81ED-4DB2-BD59-A6C34878D82A}">
                    <a16:rowId xmlns:a16="http://schemas.microsoft.com/office/drawing/2014/main" val="4058413900"/>
                  </a:ext>
                </a:extLst>
              </a:tr>
              <a:tr h="370840">
                <a:tc>
                  <a:txBody>
                    <a:bodyPr/>
                    <a:lstStyle/>
                    <a:p>
                      <a:pPr algn="ctr"/>
                      <a:r>
                        <a:rPr lang="en-US" sz="1000" dirty="0" smtClean="0"/>
                        <a:t>17</a:t>
                      </a:r>
                      <a:endParaRPr lang="en-US" sz="1000" dirty="0"/>
                    </a:p>
                  </a:txBody>
                  <a:tcPr/>
                </a:tc>
                <a:tc>
                  <a:txBody>
                    <a:bodyPr/>
                    <a:lstStyle/>
                    <a:p>
                      <a:pPr algn="ctr"/>
                      <a:endParaRPr lang="en-US" sz="1000" dirty="0"/>
                    </a:p>
                  </a:txBody>
                  <a:tcPr/>
                </a:tc>
                <a:tc>
                  <a:txBody>
                    <a:bodyPr/>
                    <a:lstStyle/>
                    <a:p>
                      <a:pPr algn="ctr"/>
                      <a:r>
                        <a:rPr lang="en-US" sz="1000" dirty="0" smtClean="0"/>
                        <a:t>G17</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Periodic</a:t>
                      </a:r>
                      <a:r>
                        <a:rPr lang="en-US" sz="1000" baseline="0" dirty="0" smtClean="0"/>
                        <a:t> Infrared Calibration Anomaly</a:t>
                      </a:r>
                      <a:endParaRPr lang="en-US" sz="1000" dirty="0" smtClean="0"/>
                    </a:p>
                  </a:txBody>
                  <a:tcPr/>
                </a:tc>
                <a:tc>
                  <a:txBody>
                    <a:bodyPr/>
                    <a:lstStyle/>
                    <a:p>
                      <a:pPr algn="just"/>
                      <a:r>
                        <a:rPr lang="en-US" sz="1000" dirty="0" smtClean="0"/>
                        <a:t>Some</a:t>
                      </a:r>
                      <a:r>
                        <a:rPr lang="en-US" sz="1000" baseline="0" dirty="0" smtClean="0"/>
                        <a:t> of G17 ABI IR bands experienced swath-to-swath, </a:t>
                      </a:r>
                      <a:r>
                        <a:rPr lang="en-US" sz="1000" baseline="0" dirty="0" err="1" smtClean="0"/>
                        <a:t>meso</a:t>
                      </a:r>
                      <a:r>
                        <a:rPr lang="en-US" sz="1000" baseline="0" dirty="0" smtClean="0"/>
                        <a:t>-to-</a:t>
                      </a:r>
                      <a:r>
                        <a:rPr lang="en-US" sz="1000" baseline="0" dirty="0" err="1" smtClean="0"/>
                        <a:t>meso</a:t>
                      </a:r>
                      <a:r>
                        <a:rPr lang="en-US" sz="1000" baseline="0" dirty="0" smtClean="0"/>
                        <a:t>, and CONUS-to-CONUS calibration variation.  Worked together with MOST/MIT/LL to find the root cause due to the dark current variation after geometric calibration events. Significantly improved with the new G17 timeline.</a:t>
                      </a:r>
                      <a:endParaRPr lang="en-US"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Improved in Mar 2019</a:t>
                      </a:r>
                    </a:p>
                  </a:txBody>
                  <a:tcPr/>
                </a:tc>
                <a:extLst>
                  <a:ext uri="{0D108BD9-81ED-4DB2-BD59-A6C34878D82A}">
                    <a16:rowId xmlns:a16="http://schemas.microsoft.com/office/drawing/2014/main" val="762730879"/>
                  </a:ext>
                </a:extLst>
              </a:tr>
              <a:tr h="370840">
                <a:tc>
                  <a:txBody>
                    <a:bodyPr/>
                    <a:lstStyle/>
                    <a:p>
                      <a:pPr algn="ctr"/>
                      <a:r>
                        <a:rPr lang="en-US" sz="1000" dirty="0" smtClean="0"/>
                        <a:t>18</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Discrepancy in the detector solar calibration gains</a:t>
                      </a:r>
                    </a:p>
                  </a:txBody>
                  <a:tcPr/>
                </a:tc>
                <a:tc>
                  <a:txBody>
                    <a:bodyPr/>
                    <a:lstStyle/>
                    <a:p>
                      <a:pPr algn="just"/>
                      <a:r>
                        <a:rPr lang="en-US" sz="1000" dirty="0" smtClean="0"/>
                        <a:t>The</a:t>
                      </a:r>
                      <a:r>
                        <a:rPr lang="en-US" sz="1000" baseline="0" dirty="0" smtClean="0"/>
                        <a:t> op. detector solar gain values can be inaccurately calculated with the locked solar calibration </a:t>
                      </a:r>
                      <a:r>
                        <a:rPr lang="en-US" sz="1000" baseline="0" dirty="0" err="1" smtClean="0"/>
                        <a:t>spacelook</a:t>
                      </a:r>
                      <a:r>
                        <a:rPr lang="en-US" sz="1000" baseline="0" dirty="0" smtClean="0"/>
                        <a:t> count.</a:t>
                      </a:r>
                      <a:endParaRPr lang="en-US"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Temporally</a:t>
                      </a:r>
                      <a:r>
                        <a:rPr lang="en-US" sz="1000" baseline="0" dirty="0" smtClean="0"/>
                        <a:t> r</a:t>
                      </a:r>
                      <a:r>
                        <a:rPr lang="en-US" sz="1000" dirty="0" smtClean="0"/>
                        <a:t>esolved in May 2019</a:t>
                      </a:r>
                    </a:p>
                  </a:txBody>
                  <a:tcPr/>
                </a:tc>
                <a:extLst>
                  <a:ext uri="{0D108BD9-81ED-4DB2-BD59-A6C34878D82A}">
                    <a16:rowId xmlns:a16="http://schemas.microsoft.com/office/drawing/2014/main" val="777230985"/>
                  </a:ext>
                </a:extLst>
              </a:tr>
              <a:tr h="370840">
                <a:tc>
                  <a:txBody>
                    <a:bodyPr/>
                    <a:lstStyle/>
                    <a:p>
                      <a:pPr algn="ctr"/>
                      <a:r>
                        <a:rPr lang="en-US" sz="1000" dirty="0" smtClean="0"/>
                        <a:t>19</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r>
                        <a:rPr lang="en-US" sz="1000" dirty="0" smtClean="0"/>
                        <a:t>De-striping with BDS update</a:t>
                      </a:r>
                      <a:endParaRPr lang="en-US" sz="1000" dirty="0"/>
                    </a:p>
                  </a:txBody>
                  <a:tcPr/>
                </a:tc>
                <a:tc>
                  <a:txBody>
                    <a:bodyPr/>
                    <a:lstStyle/>
                    <a:p>
                      <a:pPr algn="just"/>
                      <a:r>
                        <a:rPr lang="en-US" sz="1000" baseline="0" dirty="0" smtClean="0"/>
                        <a:t>Remove the strong striping caused by “bad” detectors which are either saturated or unstable.</a:t>
                      </a:r>
                      <a:endParaRPr lang="en-US" sz="1000" dirty="0"/>
                    </a:p>
                  </a:txBody>
                  <a:tcPr/>
                </a:tc>
                <a:tc>
                  <a:txBody>
                    <a:bodyPr/>
                    <a:lstStyle/>
                    <a:p>
                      <a:pPr algn="ctr"/>
                      <a:r>
                        <a:rPr lang="en-US" sz="1000" dirty="0" smtClean="0"/>
                        <a:t>Missio</a:t>
                      </a:r>
                      <a:r>
                        <a:rPr lang="en-US" sz="1000" baseline="0" dirty="0" smtClean="0"/>
                        <a:t>n life</a:t>
                      </a:r>
                      <a:endParaRPr lang="en-US" sz="1000" dirty="0"/>
                    </a:p>
                  </a:txBody>
                  <a:tcPr/>
                </a:tc>
                <a:extLst>
                  <a:ext uri="{0D108BD9-81ED-4DB2-BD59-A6C34878D82A}">
                    <a16:rowId xmlns:a16="http://schemas.microsoft.com/office/drawing/2014/main" val="1660607152"/>
                  </a:ext>
                </a:extLst>
              </a:tr>
              <a:tr h="370840">
                <a:tc>
                  <a:txBody>
                    <a:bodyPr/>
                    <a:lstStyle/>
                    <a:p>
                      <a:pPr algn="ctr"/>
                      <a:r>
                        <a:rPr lang="en-US" sz="1000" dirty="0" smtClean="0"/>
                        <a:t>20</a:t>
                      </a:r>
                      <a:endParaRPr lang="en-US" sz="1000" dirty="0"/>
                    </a:p>
                  </a:txBody>
                  <a:tcPr/>
                </a:tc>
                <a:tc>
                  <a:txBody>
                    <a:bodyPr/>
                    <a:lstStyle/>
                    <a:p>
                      <a:pPr algn="ctr"/>
                      <a:r>
                        <a:rPr lang="en-US" sz="1000" dirty="0" smtClean="0"/>
                        <a:t>860</a:t>
                      </a:r>
                    </a:p>
                    <a:p>
                      <a:pPr algn="ctr"/>
                      <a:r>
                        <a:rPr lang="en-US" sz="1000" dirty="0" smtClean="0"/>
                        <a:t>1013</a:t>
                      </a:r>
                      <a:endParaRPr lang="en-US" sz="1000" dirty="0"/>
                    </a:p>
                  </a:txBody>
                  <a:tcPr/>
                </a:tc>
                <a:tc>
                  <a:txBody>
                    <a:bodyPr/>
                    <a:lstStyle/>
                    <a:p>
                      <a:pPr algn="ctr"/>
                      <a:r>
                        <a:rPr lang="en-US" sz="1000" dirty="0" smtClean="0"/>
                        <a:t>G17</a:t>
                      </a:r>
                      <a:endParaRPr lang="en-US" sz="1000" dirty="0"/>
                    </a:p>
                  </a:txBody>
                  <a:tcPr/>
                </a:tc>
                <a:tc>
                  <a:txBody>
                    <a:bodyPr/>
                    <a:lstStyle/>
                    <a:p>
                      <a:pPr algn="just"/>
                      <a:r>
                        <a:rPr lang="en-US" sz="1000" dirty="0" smtClean="0"/>
                        <a:t>IR</a:t>
                      </a:r>
                      <a:r>
                        <a:rPr lang="en-US" sz="1000" baseline="0" dirty="0" smtClean="0"/>
                        <a:t> SRF at 81K</a:t>
                      </a:r>
                      <a:endParaRPr lang="en-US" sz="1000" dirty="0"/>
                    </a:p>
                  </a:txBody>
                  <a:tcPr/>
                </a:tc>
                <a:tc>
                  <a:txBody>
                    <a:bodyPr/>
                    <a:lstStyle/>
                    <a:p>
                      <a:pPr algn="just"/>
                      <a:r>
                        <a:rPr lang="en-US" sz="1000" dirty="0" smtClean="0"/>
                        <a:t>Improve the G17</a:t>
                      </a:r>
                      <a:r>
                        <a:rPr lang="en-US" sz="1000" baseline="0" dirty="0" smtClean="0"/>
                        <a:t> IR radiometric calibration accuracy to comparable with G16 IR bands  at time when FPM is at 81K.</a:t>
                      </a:r>
                      <a:endParaRPr lang="en-US" sz="1000" dirty="0"/>
                    </a:p>
                  </a:txBody>
                  <a:tcPr/>
                </a:tc>
                <a:tc>
                  <a:txBody>
                    <a:bodyPr/>
                    <a:lstStyle/>
                    <a:p>
                      <a:pPr algn="ctr"/>
                      <a:r>
                        <a:rPr lang="en-US" sz="1000" dirty="0" smtClean="0"/>
                        <a:t>Waiting</a:t>
                      </a:r>
                      <a:r>
                        <a:rPr lang="en-US" sz="1000" baseline="0" dirty="0" smtClean="0"/>
                        <a:t> for GS implementation</a:t>
                      </a:r>
                      <a:endParaRPr lang="en-US" sz="1000" dirty="0"/>
                    </a:p>
                  </a:txBody>
                  <a:tcPr/>
                </a:tc>
                <a:extLst>
                  <a:ext uri="{0D108BD9-81ED-4DB2-BD59-A6C34878D82A}">
                    <a16:rowId xmlns:a16="http://schemas.microsoft.com/office/drawing/2014/main" val="2113288346"/>
                  </a:ext>
                </a:extLst>
              </a:tr>
              <a:tr h="370840">
                <a:tc>
                  <a:txBody>
                    <a:bodyPr/>
                    <a:lstStyle/>
                    <a:p>
                      <a:pPr algn="ctr"/>
                      <a:r>
                        <a:rPr lang="en-US" sz="1000" dirty="0" smtClean="0"/>
                        <a:t>21</a:t>
                      </a:r>
                      <a:endParaRPr lang="en-US" sz="1000" dirty="0"/>
                    </a:p>
                  </a:txBody>
                  <a:tcPr/>
                </a:tc>
                <a:tc>
                  <a:txBody>
                    <a:bodyPr/>
                    <a:lstStyle/>
                    <a:p>
                      <a:pPr algn="ctr"/>
                      <a:endParaRPr lang="en-US" sz="1000" dirty="0"/>
                    </a:p>
                  </a:txBody>
                  <a:tcPr/>
                </a:tc>
                <a:tc>
                  <a:txBody>
                    <a:bodyPr/>
                    <a:lstStyle/>
                    <a:p>
                      <a:pPr algn="ctr"/>
                      <a:r>
                        <a:rPr lang="en-US" sz="1000" dirty="0" smtClean="0"/>
                        <a:t>G17</a:t>
                      </a:r>
                      <a:endParaRPr lang="en-US" sz="1000" dirty="0"/>
                    </a:p>
                  </a:txBody>
                  <a:tcPr/>
                </a:tc>
                <a:tc>
                  <a:txBody>
                    <a:bodyPr/>
                    <a:lstStyle/>
                    <a:p>
                      <a:pPr algn="just"/>
                      <a:r>
                        <a:rPr lang="en-US" sz="1000" dirty="0" smtClean="0"/>
                        <a:t>Fluctuation</a:t>
                      </a:r>
                      <a:r>
                        <a:rPr lang="en-US" sz="1000" baseline="0" dirty="0" smtClean="0"/>
                        <a:t> of solar calibration </a:t>
                      </a:r>
                      <a:r>
                        <a:rPr lang="en-US" sz="1000" baseline="0" dirty="0" err="1" smtClean="0"/>
                        <a:t>coeff</a:t>
                      </a:r>
                      <a:r>
                        <a:rPr lang="en-US" sz="1000" baseline="0" dirty="0" smtClean="0"/>
                        <a:t>. with the VNIR FPM temperature</a:t>
                      </a:r>
                      <a:endParaRPr lang="en-US" sz="1000" dirty="0"/>
                    </a:p>
                  </a:txBody>
                  <a:tcPr/>
                </a:tc>
                <a:tc>
                  <a:txBody>
                    <a:bodyPr/>
                    <a:lstStyle/>
                    <a:p>
                      <a:pPr algn="just"/>
                      <a:r>
                        <a:rPr lang="en-US" sz="1000" baseline="0" dirty="0" smtClean="0"/>
                        <a:t>Caused by the floating FPM.  Leads to diurnal and seasonal variations of radiometric calibration accuracy for more than 1% at some VNIR bands. </a:t>
                      </a:r>
                      <a:endParaRPr lang="en-US" sz="1000" dirty="0"/>
                    </a:p>
                  </a:txBody>
                  <a:tcPr/>
                </a:tc>
                <a:tc>
                  <a:txBody>
                    <a:bodyPr/>
                    <a:lstStyle/>
                    <a:p>
                      <a:pPr algn="ctr"/>
                      <a:r>
                        <a:rPr lang="en-US" sz="1000" dirty="0" smtClean="0"/>
                        <a:t>Waiting for GS implementation</a:t>
                      </a:r>
                      <a:endParaRPr lang="en-US" sz="1000" dirty="0"/>
                    </a:p>
                  </a:txBody>
                  <a:tcPr/>
                </a:tc>
                <a:extLst>
                  <a:ext uri="{0D108BD9-81ED-4DB2-BD59-A6C34878D82A}">
                    <a16:rowId xmlns:a16="http://schemas.microsoft.com/office/drawing/2014/main" val="1730933935"/>
                  </a:ext>
                </a:extLst>
              </a:tr>
              <a:tr h="370840">
                <a:tc>
                  <a:txBody>
                    <a:bodyPr/>
                    <a:lstStyle/>
                    <a:p>
                      <a:pPr algn="ctr"/>
                      <a:r>
                        <a:rPr lang="en-US" sz="1000" dirty="0" smtClean="0"/>
                        <a:t>22</a:t>
                      </a:r>
                      <a:endParaRPr lang="en-US" sz="1000" dirty="0"/>
                    </a:p>
                  </a:txBody>
                  <a:tcPr/>
                </a:tc>
                <a:tc>
                  <a:txBody>
                    <a:bodyPr/>
                    <a:lstStyle/>
                    <a:p>
                      <a:pPr algn="ctr"/>
                      <a:endParaRPr lang="en-US" sz="1000" dirty="0"/>
                    </a:p>
                  </a:txBody>
                  <a:tcPr/>
                </a:tc>
                <a:tc>
                  <a:txBody>
                    <a:bodyPr/>
                    <a:lstStyle/>
                    <a:p>
                      <a:pPr algn="ctr"/>
                      <a:r>
                        <a:rPr lang="en-US" sz="1000" dirty="0" smtClean="0"/>
                        <a:t>G17</a:t>
                      </a:r>
                      <a:endParaRPr lang="en-US" sz="1000" dirty="0"/>
                    </a:p>
                  </a:txBody>
                  <a:tcPr/>
                </a:tc>
                <a:tc>
                  <a:txBody>
                    <a:bodyPr/>
                    <a:lstStyle/>
                    <a:p>
                      <a:pPr algn="just"/>
                      <a:r>
                        <a:rPr lang="en-US" sz="1000" dirty="0" smtClean="0"/>
                        <a:t>Strong streaks caused</a:t>
                      </a:r>
                      <a:r>
                        <a:rPr lang="en-US" sz="1000" baseline="0" dirty="0" smtClean="0"/>
                        <a:t> by the lunar intrusion at </a:t>
                      </a:r>
                      <a:r>
                        <a:rPr lang="en-US" sz="1000" baseline="0" dirty="0" err="1" smtClean="0"/>
                        <a:t>spacelook</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Strong steaks</a:t>
                      </a:r>
                      <a:r>
                        <a:rPr lang="en-US" sz="1000" baseline="0" dirty="0" smtClean="0"/>
                        <a:t> appears in m</a:t>
                      </a:r>
                      <a:r>
                        <a:rPr lang="en-US" sz="1000" dirty="0" smtClean="0"/>
                        <a:t>ultiple</a:t>
                      </a:r>
                      <a:r>
                        <a:rPr lang="en-US" sz="1000" baseline="0" dirty="0" smtClean="0"/>
                        <a:t> bands.  When the intrusion occurs in the </a:t>
                      </a:r>
                      <a:r>
                        <a:rPr lang="en-US" sz="1000" baseline="0" dirty="0" err="1" smtClean="0"/>
                        <a:t>spacelook</a:t>
                      </a:r>
                      <a:r>
                        <a:rPr lang="en-US" sz="1000" baseline="0" dirty="0" smtClean="0"/>
                        <a:t> used for ICT, the steaks occur in the images in the following 5 minutes. the new lunar intrusion algorithm will resolve the anomaly.</a:t>
                      </a:r>
                      <a:endParaRPr lang="en-US" sz="1000" dirty="0"/>
                    </a:p>
                  </a:txBody>
                  <a:tcPr/>
                </a:tc>
                <a:tc>
                  <a:txBody>
                    <a:bodyPr/>
                    <a:lstStyle/>
                    <a:p>
                      <a:pPr algn="ctr"/>
                      <a:r>
                        <a:rPr lang="en-US" sz="1000" dirty="0" smtClean="0"/>
                        <a:t>Waiting for GS</a:t>
                      </a:r>
                      <a:r>
                        <a:rPr lang="en-US" sz="1000" baseline="0" dirty="0" smtClean="0"/>
                        <a:t> implementation</a:t>
                      </a:r>
                      <a:endParaRPr lang="en-US" sz="1000" dirty="0"/>
                    </a:p>
                  </a:txBody>
                  <a:tcPr/>
                </a:tc>
                <a:extLst>
                  <a:ext uri="{0D108BD9-81ED-4DB2-BD59-A6C34878D82A}">
                    <a16:rowId xmlns:a16="http://schemas.microsoft.com/office/drawing/2014/main" val="2722990857"/>
                  </a:ext>
                </a:extLst>
              </a:tr>
              <a:tr h="0">
                <a:tc>
                  <a:txBody>
                    <a:bodyPr/>
                    <a:lstStyle/>
                    <a:p>
                      <a:pPr algn="ctr"/>
                      <a:r>
                        <a:rPr lang="en-US" sz="1000" dirty="0" smtClean="0"/>
                        <a:t>23</a:t>
                      </a:r>
                      <a:endParaRPr lang="en-US" sz="1000" dirty="0"/>
                    </a:p>
                  </a:txBody>
                  <a:tcPr/>
                </a:tc>
                <a:tc>
                  <a:txBody>
                    <a:bodyPr/>
                    <a:lstStyle/>
                    <a:p>
                      <a:pPr algn="ctr"/>
                      <a:endParaRPr lang="en-US" sz="1000" dirty="0"/>
                    </a:p>
                  </a:txBody>
                  <a:tcPr/>
                </a:tc>
                <a:tc>
                  <a:txBody>
                    <a:bodyPr/>
                    <a:lstStyle/>
                    <a:p>
                      <a:pPr algn="ctr"/>
                      <a:r>
                        <a:rPr lang="en-US" sz="1000" dirty="0" smtClean="0"/>
                        <a:t>G16/G17</a:t>
                      </a:r>
                      <a:endParaRPr lang="en-US" sz="1000" dirty="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000" dirty="0" smtClean="0"/>
                        <a:t>Handing detector</a:t>
                      </a:r>
                      <a:r>
                        <a:rPr lang="en-US" sz="1000" baseline="0" dirty="0" smtClean="0"/>
                        <a:t> </a:t>
                      </a:r>
                      <a:r>
                        <a:rPr lang="en-US" sz="1000" dirty="0" smtClean="0"/>
                        <a:t>ICT saturation</a:t>
                      </a:r>
                    </a:p>
                  </a:txBody>
                  <a:tcPr/>
                </a:tc>
                <a:tc>
                  <a:txBody>
                    <a:bodyPr/>
                    <a:lstStyle/>
                    <a:p>
                      <a:pPr algn="just"/>
                      <a:r>
                        <a:rPr lang="en-US" sz="1000" dirty="0" smtClean="0"/>
                        <a:t>The</a:t>
                      </a:r>
                      <a:r>
                        <a:rPr lang="en-US" sz="1000" baseline="0" dirty="0" smtClean="0"/>
                        <a:t> op. algorithm is insufficient in handling the saturated ICT counts, resulting in striping.</a:t>
                      </a:r>
                      <a:endParaRPr lang="en-US" sz="1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smtClean="0"/>
                        <a:t>On-going</a:t>
                      </a:r>
                    </a:p>
                  </a:txBody>
                  <a:tcPr/>
                </a:tc>
                <a:extLst>
                  <a:ext uri="{0D108BD9-81ED-4DB2-BD59-A6C34878D82A}">
                    <a16:rowId xmlns:a16="http://schemas.microsoft.com/office/drawing/2014/main" val="635623890"/>
                  </a:ext>
                </a:extLst>
              </a:tr>
            </a:tbl>
          </a:graphicData>
        </a:graphic>
      </p:graphicFrame>
      <p:sp>
        <p:nvSpPr>
          <p:cNvPr id="3" name="Date Placeholder 2"/>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54</a:t>
            </a:fld>
            <a:endParaRPr lang="en-US" dirty="0"/>
          </a:p>
        </p:txBody>
      </p:sp>
    </p:spTree>
    <p:extLst>
      <p:ext uri="{BB962C8B-B14F-4D97-AF65-F5344CB8AC3E}">
        <p14:creationId xmlns:p14="http://schemas.microsoft.com/office/powerpoint/2010/main" val="32847757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09845"/>
            <a:ext cx="7331825" cy="704555"/>
          </a:xfrm>
        </p:spPr>
        <p:txBody>
          <a:bodyPr>
            <a:normAutofit/>
          </a:bodyPr>
          <a:lstStyle/>
          <a:p>
            <a:r>
              <a:rPr lang="en-US" sz="2400" dirty="0" smtClean="0"/>
              <a:t>Significant </a:t>
            </a:r>
            <a:r>
              <a:rPr lang="en-US" sz="2400" dirty="0" smtClean="0"/>
              <a:t>Anomaly Resolutions – Geometric</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574066815"/>
              </p:ext>
            </p:extLst>
          </p:nvPr>
        </p:nvGraphicFramePr>
        <p:xfrm>
          <a:off x="360389" y="1148263"/>
          <a:ext cx="8440710" cy="4675107"/>
        </p:xfrm>
        <a:graphic>
          <a:graphicData uri="http://schemas.openxmlformats.org/drawingml/2006/table">
            <a:tbl>
              <a:tblPr firstRow="1" bandRow="1">
                <a:tableStyleId>{5C22544A-7EE6-4342-B048-85BDC9FD1C3A}</a:tableStyleId>
              </a:tblPr>
              <a:tblGrid>
                <a:gridCol w="535987">
                  <a:extLst>
                    <a:ext uri="{9D8B030D-6E8A-4147-A177-3AD203B41FA5}">
                      <a16:colId xmlns:a16="http://schemas.microsoft.com/office/drawing/2014/main" val="3055269082"/>
                    </a:ext>
                  </a:extLst>
                </a:gridCol>
                <a:gridCol w="894324">
                  <a:extLst>
                    <a:ext uri="{9D8B030D-6E8A-4147-A177-3AD203B41FA5}">
                      <a16:colId xmlns:a16="http://schemas.microsoft.com/office/drawing/2014/main" val="1357979445"/>
                    </a:ext>
                  </a:extLst>
                </a:gridCol>
                <a:gridCol w="674418">
                  <a:extLst>
                    <a:ext uri="{9D8B030D-6E8A-4147-A177-3AD203B41FA5}">
                      <a16:colId xmlns:a16="http://schemas.microsoft.com/office/drawing/2014/main" val="414799193"/>
                    </a:ext>
                  </a:extLst>
                </a:gridCol>
                <a:gridCol w="2832455">
                  <a:extLst>
                    <a:ext uri="{9D8B030D-6E8A-4147-A177-3AD203B41FA5}">
                      <a16:colId xmlns:a16="http://schemas.microsoft.com/office/drawing/2014/main" val="2825531661"/>
                    </a:ext>
                  </a:extLst>
                </a:gridCol>
                <a:gridCol w="3503526">
                  <a:extLst>
                    <a:ext uri="{9D8B030D-6E8A-4147-A177-3AD203B41FA5}">
                      <a16:colId xmlns:a16="http://schemas.microsoft.com/office/drawing/2014/main" val="2587714298"/>
                    </a:ext>
                  </a:extLst>
                </a:gridCol>
              </a:tblGrid>
              <a:tr h="456675">
                <a:tc>
                  <a:txBody>
                    <a:bodyPr/>
                    <a:lstStyle/>
                    <a:p>
                      <a:pPr algn="ctr"/>
                      <a:r>
                        <a:rPr lang="en-US" sz="1400" dirty="0" smtClean="0"/>
                        <a:t>No</a:t>
                      </a:r>
                      <a:endParaRPr lang="en-US" sz="1400" dirty="0"/>
                    </a:p>
                  </a:txBody>
                  <a:tcPr/>
                </a:tc>
                <a:tc>
                  <a:txBody>
                    <a:bodyPr/>
                    <a:lstStyle/>
                    <a:p>
                      <a:pPr algn="ctr"/>
                      <a:r>
                        <a:rPr lang="en-US" sz="1400" dirty="0" smtClean="0"/>
                        <a:t>Date</a:t>
                      </a:r>
                      <a:endParaRPr lang="en-US" sz="1400" dirty="0"/>
                    </a:p>
                  </a:txBody>
                  <a:tcPr/>
                </a:tc>
                <a:tc>
                  <a:txBody>
                    <a:bodyPr/>
                    <a:lstStyle/>
                    <a:p>
                      <a:pPr algn="ctr"/>
                      <a:r>
                        <a:rPr lang="en-US" sz="1400" dirty="0" smtClean="0"/>
                        <a:t>ADR</a:t>
                      </a:r>
                      <a:endParaRPr lang="en-US" sz="1400" dirty="0"/>
                    </a:p>
                  </a:txBody>
                  <a:tcPr/>
                </a:tc>
                <a:tc>
                  <a:txBody>
                    <a:bodyPr/>
                    <a:lstStyle/>
                    <a:p>
                      <a:pPr algn="ctr"/>
                      <a:r>
                        <a:rPr lang="en-US" sz="1400" dirty="0" smtClean="0"/>
                        <a:t>Event</a:t>
                      </a:r>
                      <a:endParaRPr lang="en-US" sz="1400" dirty="0"/>
                    </a:p>
                  </a:txBody>
                  <a:tcPr/>
                </a:tc>
                <a:tc>
                  <a:txBody>
                    <a:bodyPr/>
                    <a:lstStyle/>
                    <a:p>
                      <a:pPr algn="ctr"/>
                      <a:r>
                        <a:rPr lang="en-US" sz="1400" dirty="0" smtClean="0"/>
                        <a:t>Impact</a:t>
                      </a:r>
                      <a:endParaRPr lang="en-US" sz="1400" dirty="0"/>
                    </a:p>
                  </a:txBody>
                  <a:tcPr/>
                </a:tc>
                <a:extLst>
                  <a:ext uri="{0D108BD9-81ED-4DB2-BD59-A6C34878D82A}">
                    <a16:rowId xmlns:a16="http://schemas.microsoft.com/office/drawing/2014/main" val="4058413900"/>
                  </a:ext>
                </a:extLst>
              </a:tr>
              <a:tr h="370840">
                <a:tc>
                  <a:txBody>
                    <a:bodyPr/>
                    <a:lstStyle/>
                    <a:p>
                      <a:pPr algn="ctr"/>
                      <a:r>
                        <a:rPr lang="en-US" sz="1400" dirty="0" smtClean="0"/>
                        <a:t>1</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03-08</a:t>
                      </a:r>
                      <a:endParaRPr lang="en-US" sz="1400" dirty="0"/>
                    </a:p>
                  </a:txBody>
                  <a:tcPr marL="9144" marR="9144" marT="9144" marB="9144" anchor="ctr"/>
                </a:tc>
                <a:tc>
                  <a:txBody>
                    <a:bodyPr/>
                    <a:lstStyle/>
                    <a:p>
                      <a:pPr algn="ctr"/>
                      <a:r>
                        <a:rPr lang="en-US" sz="1400" dirty="0" smtClean="0"/>
                        <a:t>TBS</a:t>
                      </a:r>
                      <a:endParaRPr lang="en-US" sz="1400" dirty="0"/>
                    </a:p>
                  </a:txBody>
                  <a:tcPr marL="9144" marR="9144" marT="9144" marB="9144" anchor="ctr"/>
                </a:tc>
                <a:tc>
                  <a:txBody>
                    <a:bodyPr/>
                    <a:lstStyle/>
                    <a:p>
                      <a:pPr algn="ctr"/>
                      <a:r>
                        <a:rPr lang="en-US" sz="1400" dirty="0" smtClean="0"/>
                        <a:t>Anomalous ABI navigation precision scaling with the</a:t>
                      </a:r>
                      <a:r>
                        <a:rPr lang="en-US" sz="1400" baseline="0" dirty="0" smtClean="0"/>
                        <a:t> scan mode.</a:t>
                      </a:r>
                      <a:endParaRPr lang="en-US" sz="1400" dirty="0"/>
                    </a:p>
                  </a:txBody>
                  <a:tcPr marL="9144" marR="9144" marT="9144" marB="9144" anchor="ctr"/>
                </a:tc>
                <a:tc>
                  <a:txBody>
                    <a:bodyPr/>
                    <a:lstStyle/>
                    <a:p>
                      <a:pPr algn="ctr"/>
                      <a:r>
                        <a:rPr lang="en-US" sz="1400" dirty="0" smtClean="0"/>
                        <a:t>Co-registration algorithm adjustment</a:t>
                      </a:r>
                      <a:r>
                        <a:rPr lang="en-US" sz="1400" baseline="0" dirty="0" smtClean="0"/>
                        <a:t> is likely needed.</a:t>
                      </a:r>
                      <a:endParaRPr lang="en-US" sz="1400" dirty="0"/>
                    </a:p>
                  </a:txBody>
                  <a:tcPr marL="9144" marR="9144" marT="9144" marB="9144" anchor="ctr"/>
                </a:tc>
                <a:extLst>
                  <a:ext uri="{0D108BD9-81ED-4DB2-BD59-A6C34878D82A}">
                    <a16:rowId xmlns:a16="http://schemas.microsoft.com/office/drawing/2014/main" val="762730879"/>
                  </a:ext>
                </a:extLst>
              </a:tr>
              <a:tr h="370840">
                <a:tc>
                  <a:txBody>
                    <a:bodyPr/>
                    <a:lstStyle/>
                    <a:p>
                      <a:pPr algn="ctr"/>
                      <a:r>
                        <a:rPr lang="en-US" sz="1400" dirty="0" smtClean="0"/>
                        <a:t>2</a:t>
                      </a:r>
                      <a:endParaRPr lang="en-US" sz="1400" dirty="0"/>
                    </a:p>
                  </a:txBody>
                  <a:tcPr marL="9144" marR="9144" marT="9144" marB="9144" anchor="ctr"/>
                </a:tc>
                <a:tc>
                  <a:txBody>
                    <a:bodyPr/>
                    <a:lstStyle/>
                    <a:p>
                      <a:pPr algn="ctr"/>
                      <a:r>
                        <a:rPr lang="en-US" sz="1400" dirty="0" smtClean="0"/>
                        <a:t>2019 03-27</a:t>
                      </a:r>
                      <a:endParaRPr lang="en-US" sz="1400" dirty="0"/>
                    </a:p>
                  </a:txBody>
                  <a:tcPr marL="9144" marR="9144" marT="9144" marB="9144" anchor="ctr"/>
                </a:tc>
                <a:tc>
                  <a:txBody>
                    <a:bodyPr/>
                    <a:lstStyle/>
                    <a:p>
                      <a:pPr algn="ctr"/>
                      <a:r>
                        <a:rPr lang="en-US" sz="1400" dirty="0" smtClean="0"/>
                        <a:t>-</a:t>
                      </a:r>
                      <a:endParaRPr lang="en-US" sz="1400" dirty="0"/>
                    </a:p>
                  </a:txBody>
                  <a:tcPr marL="9144" marR="9144" marT="9144" marB="9144" anchor="ctr"/>
                </a:tc>
                <a:tc>
                  <a:txBody>
                    <a:bodyPr/>
                    <a:lstStyle/>
                    <a:p>
                      <a:pPr algn="ctr"/>
                      <a:r>
                        <a:rPr lang="en-US" sz="1400" dirty="0" smtClean="0"/>
                        <a:t>Yaw flip evaluation</a:t>
                      </a:r>
                      <a:endParaRPr lang="en-US" sz="1400" dirty="0"/>
                    </a:p>
                  </a:txBody>
                  <a:tcPr marL="9144" marR="9144" marT="9144" marB="9144" anchor="ctr"/>
                </a:tc>
                <a:tc>
                  <a:txBody>
                    <a:bodyPr/>
                    <a:lstStyle/>
                    <a:p>
                      <a:pPr algn="ctr"/>
                      <a:r>
                        <a:rPr lang="en-US" sz="1400" dirty="0" smtClean="0"/>
                        <a:t>Usefulness of T19 is emphasized and recommended for</a:t>
                      </a:r>
                      <a:r>
                        <a:rPr lang="en-US" sz="1400" baseline="0" dirty="0" smtClean="0"/>
                        <a:t> a broader use</a:t>
                      </a:r>
                      <a:endParaRPr lang="en-US" sz="1400" dirty="0"/>
                    </a:p>
                  </a:txBody>
                  <a:tcPr marL="9144" marR="9144" marT="9144" marB="9144" anchor="ctr"/>
                </a:tc>
                <a:extLst>
                  <a:ext uri="{0D108BD9-81ED-4DB2-BD59-A6C34878D82A}">
                    <a16:rowId xmlns:a16="http://schemas.microsoft.com/office/drawing/2014/main" val="777230985"/>
                  </a:ext>
                </a:extLst>
              </a:tr>
              <a:tr h="370840">
                <a:tc>
                  <a:txBody>
                    <a:bodyPr/>
                    <a:lstStyle/>
                    <a:p>
                      <a:pPr algn="ctr"/>
                      <a:r>
                        <a:rPr lang="en-US" sz="1400" dirty="0" smtClean="0"/>
                        <a:t>3</a:t>
                      </a:r>
                      <a:endParaRPr lang="en-US" sz="1400" dirty="0"/>
                    </a:p>
                  </a:txBody>
                  <a:tcPr marL="9144" marR="9144" marT="9144" marB="9144" anchor="ctr"/>
                </a:tc>
                <a:tc>
                  <a:txBody>
                    <a:bodyPr/>
                    <a:lstStyle/>
                    <a:p>
                      <a:pPr algn="ctr"/>
                      <a:r>
                        <a:rPr lang="en-US" sz="1400" dirty="0" smtClean="0"/>
                        <a:t>2019 </a:t>
                      </a:r>
                      <a:r>
                        <a:rPr lang="en-US" sz="1400" baseline="0" dirty="0" smtClean="0"/>
                        <a:t> </a:t>
                      </a:r>
                      <a:r>
                        <a:rPr lang="en-US" sz="1400" dirty="0" smtClean="0"/>
                        <a:t>0402</a:t>
                      </a:r>
                      <a:endParaRPr lang="en-US" sz="1400" dirty="0"/>
                    </a:p>
                  </a:txBody>
                  <a:tcPr marL="9144" marR="9144" marT="9144" marB="9144" anchor="ctr"/>
                </a:tc>
                <a:tc>
                  <a:txBody>
                    <a:bodyPr/>
                    <a:lstStyle/>
                    <a:p>
                      <a:pPr algn="ctr"/>
                      <a:endParaRPr lang="en-US" sz="1400" dirty="0"/>
                    </a:p>
                  </a:txBody>
                  <a:tcPr marL="9144" marR="9144" marT="9144" marB="9144" anchor="ctr"/>
                </a:tc>
                <a:tc>
                  <a:txBody>
                    <a:bodyPr/>
                    <a:lstStyle/>
                    <a:p>
                      <a:pPr algn="ctr"/>
                      <a:r>
                        <a:rPr lang="en-US" sz="1400" dirty="0" smtClean="0"/>
                        <a:t>Modes 3, 4, and 6 navigation comparison</a:t>
                      </a:r>
                      <a:endParaRPr lang="en-US" sz="1400" dirty="0"/>
                    </a:p>
                  </a:txBody>
                  <a:tcPr marL="9144" marR="9144" marT="9144" marB="9144" anchor="ctr"/>
                </a:tc>
                <a:tc>
                  <a:txBody>
                    <a:bodyPr/>
                    <a:lstStyle/>
                    <a:p>
                      <a:pPr algn="ctr"/>
                      <a:r>
                        <a:rPr lang="en-US" sz="1400" dirty="0" smtClean="0"/>
                        <a:t>Helped to design correct Mode 6 timeline tests</a:t>
                      </a:r>
                      <a:endParaRPr lang="en-US" sz="1400" dirty="0"/>
                    </a:p>
                  </a:txBody>
                  <a:tcPr marL="9144" marR="9144" marT="9144" marB="9144" anchor="ctr"/>
                </a:tc>
                <a:extLst>
                  <a:ext uri="{0D108BD9-81ED-4DB2-BD59-A6C34878D82A}">
                    <a16:rowId xmlns:a16="http://schemas.microsoft.com/office/drawing/2014/main" val="1660607152"/>
                  </a:ext>
                </a:extLst>
              </a:tr>
              <a:tr h="370840">
                <a:tc>
                  <a:txBody>
                    <a:bodyPr/>
                    <a:lstStyle/>
                    <a:p>
                      <a:pPr algn="ctr"/>
                      <a:r>
                        <a:rPr lang="en-US" sz="1400" dirty="0" smtClean="0"/>
                        <a:t>4</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04-19</a:t>
                      </a:r>
                      <a:endParaRPr lang="en-US" sz="1400" dirty="0"/>
                    </a:p>
                  </a:txBody>
                  <a:tcPr marL="9144" marR="9144" marT="9144" marB="9144" anchor="ctr"/>
                </a:tc>
                <a:tc>
                  <a:txBody>
                    <a:bodyPr/>
                    <a:lstStyle/>
                    <a:p>
                      <a:pPr algn="ctr"/>
                      <a:r>
                        <a:rPr lang="en-US" sz="1400" dirty="0" smtClean="0"/>
                        <a:t>944</a:t>
                      </a:r>
                      <a:endParaRPr lang="en-US" sz="1400" dirty="0"/>
                    </a:p>
                  </a:txBody>
                  <a:tcPr marL="9144" marR="9144" marT="9144" marB="9144" anchor="ctr"/>
                </a:tc>
                <a:tc>
                  <a:txBody>
                    <a:bodyPr/>
                    <a:lstStyle/>
                    <a:p>
                      <a:pPr algn="ctr"/>
                      <a:r>
                        <a:rPr lang="en-US" sz="1400" dirty="0" smtClean="0"/>
                        <a:t>Incomplete ABI output in the Yaw Flip</a:t>
                      </a:r>
                      <a:endParaRPr lang="en-US" sz="1400" dirty="0"/>
                    </a:p>
                  </a:txBody>
                  <a:tcPr marL="9144" marR="9144" marT="9144" marB="9144" anchor="ctr"/>
                </a:tc>
                <a:tc>
                  <a:txBody>
                    <a:bodyPr/>
                    <a:lstStyle/>
                    <a:p>
                      <a:pPr algn="ctr"/>
                      <a:r>
                        <a:rPr lang="en-US" sz="1400" dirty="0" smtClean="0"/>
                        <a:t>Improved</a:t>
                      </a:r>
                      <a:r>
                        <a:rPr lang="en-US" sz="1400" baseline="0" dirty="0" smtClean="0"/>
                        <a:t> interaction between the parts of the GOES-R Program</a:t>
                      </a:r>
                      <a:endParaRPr lang="en-US" sz="1400" dirty="0"/>
                    </a:p>
                  </a:txBody>
                  <a:tcPr marL="9144" marR="9144" marT="9144" marB="9144" anchor="ctr"/>
                </a:tc>
                <a:extLst>
                  <a:ext uri="{0D108BD9-81ED-4DB2-BD59-A6C34878D82A}">
                    <a16:rowId xmlns:a16="http://schemas.microsoft.com/office/drawing/2014/main" val="2113288346"/>
                  </a:ext>
                </a:extLst>
              </a:tr>
              <a:tr h="370840">
                <a:tc>
                  <a:txBody>
                    <a:bodyPr/>
                    <a:lstStyle/>
                    <a:p>
                      <a:pPr algn="ctr"/>
                      <a:r>
                        <a:rPr lang="en-US" sz="1400" dirty="0" smtClean="0"/>
                        <a:t>5</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04-25</a:t>
                      </a:r>
                      <a:endParaRPr lang="en-US" sz="1400" dirty="0"/>
                    </a:p>
                  </a:txBody>
                  <a:tcPr marL="9144" marR="9144" marT="9144" marB="9144" anchor="ctr"/>
                </a:tc>
                <a:tc>
                  <a:txBody>
                    <a:bodyPr/>
                    <a:lstStyle/>
                    <a:p>
                      <a:pPr algn="ctr"/>
                      <a:r>
                        <a:rPr lang="en-US" sz="1400" dirty="0" smtClean="0"/>
                        <a:t>951</a:t>
                      </a:r>
                      <a:endParaRPr lang="en-US" sz="1400" dirty="0"/>
                    </a:p>
                  </a:txBody>
                  <a:tcPr marL="9144" marR="9144" marT="9144" marB="9144" anchor="ctr"/>
                </a:tc>
                <a:tc>
                  <a:txBody>
                    <a:bodyPr/>
                    <a:lstStyle/>
                    <a:p>
                      <a:pPr algn="ctr"/>
                      <a:r>
                        <a:rPr lang="en-US" sz="1400" dirty="0" smtClean="0"/>
                        <a:t>Short-term navigation anomalies</a:t>
                      </a:r>
                      <a:endParaRPr lang="en-US" sz="1400" dirty="0"/>
                    </a:p>
                  </a:txBody>
                  <a:tcPr marL="9144" marR="9144" marT="9144" marB="9144" anchor="ctr"/>
                </a:tc>
                <a:tc>
                  <a:txBody>
                    <a:bodyPr/>
                    <a:lstStyle/>
                    <a:p>
                      <a:pPr algn="ctr"/>
                      <a:r>
                        <a:rPr lang="en-US" sz="1400" dirty="0" smtClean="0"/>
                        <a:t>Confirmed to be caused by the short-term (less than 2 sec) gyro data gaps. Fix scheduled for DO.09.</a:t>
                      </a:r>
                      <a:endParaRPr lang="en-US" sz="1400" dirty="0"/>
                    </a:p>
                  </a:txBody>
                  <a:tcPr marL="9144" marR="9144" marT="9144" marB="9144" anchor="ctr"/>
                </a:tc>
                <a:extLst>
                  <a:ext uri="{0D108BD9-81ED-4DB2-BD59-A6C34878D82A}">
                    <a16:rowId xmlns:a16="http://schemas.microsoft.com/office/drawing/2014/main" val="1730933935"/>
                  </a:ext>
                </a:extLst>
              </a:tr>
              <a:tr h="370840">
                <a:tc>
                  <a:txBody>
                    <a:bodyPr/>
                    <a:lstStyle/>
                    <a:p>
                      <a:pPr algn="ctr"/>
                      <a:r>
                        <a:rPr lang="en-US" sz="1400" dirty="0" smtClean="0"/>
                        <a:t>6</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05-01</a:t>
                      </a:r>
                      <a:endParaRPr lang="en-US" sz="1400" dirty="0"/>
                    </a:p>
                  </a:txBody>
                  <a:tcPr marL="9144" marR="9144" marT="9144" marB="9144" anchor="ctr"/>
                </a:tc>
                <a:tc>
                  <a:txBody>
                    <a:bodyPr/>
                    <a:lstStyle/>
                    <a:p>
                      <a:pPr algn="ctr"/>
                      <a:r>
                        <a:rPr lang="en-US" sz="1400" dirty="0" smtClean="0"/>
                        <a:t>922</a:t>
                      </a:r>
                      <a:endParaRPr lang="en-US" sz="1400" dirty="0"/>
                    </a:p>
                  </a:txBody>
                  <a:tcPr marL="9144" marR="9144" marT="9144" marB="9144" anchor="ctr"/>
                </a:tc>
                <a:tc>
                  <a:txBody>
                    <a:bodyPr/>
                    <a:lstStyle/>
                    <a:p>
                      <a:pPr algn="ctr"/>
                      <a:r>
                        <a:rPr lang="en-US" sz="1400" dirty="0" err="1" smtClean="0"/>
                        <a:t>Qboost</a:t>
                      </a:r>
                      <a:r>
                        <a:rPr lang="en-US" sz="1400" dirty="0" smtClean="0"/>
                        <a:t> LUT Update verification</a:t>
                      </a:r>
                      <a:endParaRPr lang="en-US" sz="1400" dirty="0"/>
                    </a:p>
                  </a:txBody>
                  <a:tcPr marL="9144" marR="9144" marT="9144" marB="9144" anchor="ctr"/>
                </a:tc>
                <a:tc>
                  <a:txBody>
                    <a:bodyPr/>
                    <a:lstStyle/>
                    <a:p>
                      <a:pPr algn="ctr"/>
                      <a:r>
                        <a:rPr lang="en-US" sz="1400" dirty="0" smtClean="0"/>
                        <a:t>Verified FD image navigation after </a:t>
                      </a:r>
                      <a:r>
                        <a:rPr lang="en-US" sz="1400" dirty="0" err="1" smtClean="0"/>
                        <a:t>Qboost</a:t>
                      </a:r>
                      <a:r>
                        <a:rPr lang="en-US" sz="1400" dirty="0" smtClean="0"/>
                        <a:t> LUT update</a:t>
                      </a:r>
                      <a:endParaRPr lang="en-US" sz="1400" dirty="0"/>
                    </a:p>
                  </a:txBody>
                  <a:tcPr marL="9144" marR="9144" marT="9144" marB="9144" anchor="ctr"/>
                </a:tc>
                <a:extLst>
                  <a:ext uri="{0D108BD9-81ED-4DB2-BD59-A6C34878D82A}">
                    <a16:rowId xmlns:a16="http://schemas.microsoft.com/office/drawing/2014/main" val="2722990857"/>
                  </a:ext>
                </a:extLst>
              </a:tr>
              <a:tr h="0">
                <a:tc>
                  <a:txBody>
                    <a:bodyPr/>
                    <a:lstStyle/>
                    <a:p>
                      <a:pPr algn="ctr"/>
                      <a:r>
                        <a:rPr lang="en-US" sz="1400" dirty="0" smtClean="0"/>
                        <a:t>7</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05-01</a:t>
                      </a:r>
                      <a:endParaRPr lang="en-US" sz="1400" dirty="0"/>
                    </a:p>
                  </a:txBody>
                  <a:tcPr marL="9144" marR="9144" marT="9144" marB="9144" anchor="ctr"/>
                </a:tc>
                <a:tc>
                  <a:txBody>
                    <a:bodyPr/>
                    <a:lstStyle/>
                    <a:p>
                      <a:pPr algn="ctr"/>
                      <a:r>
                        <a:rPr lang="en-US" sz="1400" dirty="0" smtClean="0"/>
                        <a:t>955</a:t>
                      </a:r>
                      <a:endParaRPr lang="en-US" sz="1400" dirty="0"/>
                    </a:p>
                  </a:txBody>
                  <a:tcPr marL="9144" marR="9144" marT="9144" marB="9144" anchor="ctr"/>
                </a:tc>
                <a:tc>
                  <a:txBody>
                    <a:bodyPr/>
                    <a:lstStyle/>
                    <a:p>
                      <a:pPr algn="ctr"/>
                      <a:r>
                        <a:rPr lang="en-US" sz="1400" dirty="0" smtClean="0"/>
                        <a:t>East-West and North-South navigation anomaly</a:t>
                      </a:r>
                      <a:endParaRPr lang="en-US" sz="1400" dirty="0"/>
                    </a:p>
                  </a:txBody>
                  <a:tcPr marL="9144" marR="9144" marT="9144" marB="9144" anchor="ctr"/>
                </a:tc>
                <a:tc>
                  <a:txBody>
                    <a:bodyPr/>
                    <a:lstStyle/>
                    <a:p>
                      <a:pPr algn="ctr"/>
                      <a:r>
                        <a:rPr lang="en-US" sz="1400" dirty="0" smtClean="0"/>
                        <a:t>Gyro</a:t>
                      </a:r>
                      <a:r>
                        <a:rPr lang="en-US" sz="1400" baseline="0" dirty="0" smtClean="0"/>
                        <a:t> rate gap also confirmed as the reason, fix in DO.09</a:t>
                      </a:r>
                      <a:endParaRPr lang="en-US" sz="1400" dirty="0"/>
                    </a:p>
                  </a:txBody>
                  <a:tcPr marL="9144" marR="9144" marT="9144" marB="9144" anchor="ctr"/>
                </a:tc>
                <a:extLst>
                  <a:ext uri="{0D108BD9-81ED-4DB2-BD59-A6C34878D82A}">
                    <a16:rowId xmlns:a16="http://schemas.microsoft.com/office/drawing/2014/main" val="635623890"/>
                  </a:ext>
                </a:extLst>
              </a:tr>
              <a:tr h="0">
                <a:tc>
                  <a:txBody>
                    <a:bodyPr/>
                    <a:lstStyle/>
                    <a:p>
                      <a:pPr algn="ctr"/>
                      <a:r>
                        <a:rPr lang="en-US" sz="1400" dirty="0" smtClean="0"/>
                        <a:t>8</a:t>
                      </a:r>
                      <a:endParaRPr lang="en-US" sz="1400" dirty="0"/>
                    </a:p>
                  </a:txBody>
                  <a:tcPr marL="9144" marR="9144" marT="9144" marB="9144" anchor="ctr"/>
                </a:tc>
                <a:tc>
                  <a:txBody>
                    <a:bodyPr/>
                    <a:lstStyle/>
                    <a:p>
                      <a:pPr algn="ctr"/>
                      <a:r>
                        <a:rPr lang="en-US" sz="1400" dirty="0" smtClean="0"/>
                        <a:t>2019 06-04</a:t>
                      </a:r>
                      <a:endParaRPr lang="en-US" sz="1400" dirty="0"/>
                    </a:p>
                  </a:txBody>
                  <a:tcPr marL="9144" marR="9144" marT="9144" marB="9144" anchor="ctr"/>
                </a:tc>
                <a:tc>
                  <a:txBody>
                    <a:bodyPr/>
                    <a:lstStyle/>
                    <a:p>
                      <a:pPr algn="ctr"/>
                      <a:r>
                        <a:rPr lang="en-US" sz="1400" dirty="0" smtClean="0"/>
                        <a:t>-</a:t>
                      </a:r>
                      <a:endParaRPr lang="en-US" sz="1400" dirty="0"/>
                    </a:p>
                  </a:txBody>
                  <a:tcPr marL="9144" marR="9144" marT="9144" marB="9144" anchor="ctr"/>
                </a:tc>
                <a:tc>
                  <a:txBody>
                    <a:bodyPr/>
                    <a:lstStyle/>
                    <a:p>
                      <a:pPr algn="ctr"/>
                      <a:r>
                        <a:rPr lang="en-US" sz="1400" dirty="0" smtClean="0"/>
                        <a:t>CWG requested to provide navigation input for ABI AI</a:t>
                      </a:r>
                      <a:endParaRPr lang="en-US" sz="1400" dirty="0"/>
                    </a:p>
                  </a:txBody>
                  <a:tcPr marL="9144" marR="9144" marT="9144" marB="9144" anchor="ctr"/>
                </a:tc>
                <a:tc>
                  <a:txBody>
                    <a:bodyPr/>
                    <a:lstStyle/>
                    <a:p>
                      <a:pPr algn="ctr"/>
                      <a:r>
                        <a:rPr lang="en-US" sz="1400" dirty="0" smtClean="0"/>
                        <a:t>CWG has implemented  a precise evaluation line of processing</a:t>
                      </a:r>
                      <a:endParaRPr lang="en-US" sz="1400" dirty="0"/>
                    </a:p>
                  </a:txBody>
                  <a:tcPr marL="9144" marR="9144" marT="9144" marB="9144" anchor="ctr"/>
                </a:tc>
                <a:extLst>
                  <a:ext uri="{0D108BD9-81ED-4DB2-BD59-A6C34878D82A}">
                    <a16:rowId xmlns:a16="http://schemas.microsoft.com/office/drawing/2014/main" val="3450884933"/>
                  </a:ext>
                </a:extLst>
              </a:tr>
              <a:tr h="0">
                <a:tc>
                  <a:txBody>
                    <a:bodyPr/>
                    <a:lstStyle/>
                    <a:p>
                      <a:pPr algn="ctr"/>
                      <a:r>
                        <a:rPr lang="en-US" sz="1400" dirty="0" smtClean="0"/>
                        <a:t>9</a:t>
                      </a:r>
                      <a:endParaRPr lang="en-US" sz="1400" dirty="0"/>
                    </a:p>
                  </a:txBody>
                  <a:tcPr marL="9144" marR="9144" marT="9144" marB="9144" anchor="ctr"/>
                </a:tc>
                <a:tc>
                  <a:txBody>
                    <a:bodyPr/>
                    <a:lstStyle/>
                    <a:p>
                      <a:pPr algn="ctr"/>
                      <a:r>
                        <a:rPr lang="en-US" sz="1400" dirty="0" smtClean="0"/>
                        <a:t>2019 06-06</a:t>
                      </a:r>
                      <a:endParaRPr lang="en-US" sz="1400" dirty="0"/>
                    </a:p>
                  </a:txBody>
                  <a:tcPr marL="9144" marR="9144" marT="9144" marB="9144" anchor="ctr"/>
                </a:tc>
                <a:tc>
                  <a:txBody>
                    <a:bodyPr/>
                    <a:lstStyle/>
                    <a:p>
                      <a:pPr algn="ctr"/>
                      <a:r>
                        <a:rPr lang="en-US" sz="1400" dirty="0" smtClean="0"/>
                        <a:t>-</a:t>
                      </a:r>
                      <a:endParaRPr lang="en-US" sz="1400" dirty="0"/>
                    </a:p>
                  </a:txBody>
                  <a:tcPr marL="9144" marR="9144" marT="9144" marB="9144" anchor="ctr"/>
                </a:tc>
                <a:tc>
                  <a:txBody>
                    <a:bodyPr/>
                    <a:lstStyle/>
                    <a:p>
                      <a:pPr algn="ctr"/>
                      <a:r>
                        <a:rPr lang="en-US" sz="1400" dirty="0" smtClean="0"/>
                        <a:t>GOES-R Summer</a:t>
                      </a:r>
                      <a:r>
                        <a:rPr lang="en-US" sz="1400" baseline="0" dirty="0" smtClean="0"/>
                        <a:t> Summit participation</a:t>
                      </a:r>
                      <a:endParaRPr lang="en-US" sz="1400" dirty="0"/>
                    </a:p>
                  </a:txBody>
                  <a:tcPr marL="9144" marR="9144" marT="9144" marB="9144" anchor="ctr"/>
                </a:tc>
                <a:tc>
                  <a:txBody>
                    <a:bodyPr/>
                    <a:lstStyle/>
                    <a:p>
                      <a:pPr algn="ctr"/>
                      <a:r>
                        <a:rPr lang="en-US" sz="1400" dirty="0" smtClean="0"/>
                        <a:t>New method for detector map evaluation is presented</a:t>
                      </a:r>
                      <a:endParaRPr lang="en-US" sz="1400" dirty="0"/>
                    </a:p>
                  </a:txBody>
                  <a:tcPr marL="9144" marR="9144" marT="9144" marB="9144" anchor="ctr"/>
                </a:tc>
                <a:extLst>
                  <a:ext uri="{0D108BD9-81ED-4DB2-BD59-A6C34878D82A}">
                    <a16:rowId xmlns:a16="http://schemas.microsoft.com/office/drawing/2014/main" val="759475912"/>
                  </a:ext>
                </a:extLst>
              </a:tr>
            </a:tbl>
          </a:graphicData>
        </a:graphic>
      </p:graphicFrame>
      <p:sp>
        <p:nvSpPr>
          <p:cNvPr id="3" name="Date Placeholder 2"/>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55</a:t>
            </a:fld>
            <a:endParaRPr lang="en-US" dirty="0"/>
          </a:p>
        </p:txBody>
      </p:sp>
    </p:spTree>
    <p:extLst>
      <p:ext uri="{BB962C8B-B14F-4D97-AF65-F5344CB8AC3E}">
        <p14:creationId xmlns:p14="http://schemas.microsoft.com/office/powerpoint/2010/main" val="2874531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09845"/>
            <a:ext cx="7331825" cy="704555"/>
          </a:xfrm>
        </p:spPr>
        <p:txBody>
          <a:bodyPr>
            <a:normAutofit/>
          </a:bodyPr>
          <a:lstStyle/>
          <a:p>
            <a:r>
              <a:rPr lang="en-US" sz="2400" dirty="0" smtClean="0"/>
              <a:t>Significant </a:t>
            </a:r>
            <a:r>
              <a:rPr lang="en-US" sz="2400" dirty="0" smtClean="0"/>
              <a:t>Anomaly Resolutions – Geometric</a:t>
            </a:r>
            <a:endParaRPr lang="en-US" sz="24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952104626"/>
              </p:ext>
            </p:extLst>
          </p:nvPr>
        </p:nvGraphicFramePr>
        <p:xfrm>
          <a:off x="360389" y="1148263"/>
          <a:ext cx="8440710" cy="4870179"/>
        </p:xfrm>
        <a:graphic>
          <a:graphicData uri="http://schemas.openxmlformats.org/drawingml/2006/table">
            <a:tbl>
              <a:tblPr firstRow="1" bandRow="1">
                <a:tableStyleId>{5C22544A-7EE6-4342-B048-85BDC9FD1C3A}</a:tableStyleId>
              </a:tblPr>
              <a:tblGrid>
                <a:gridCol w="535987">
                  <a:extLst>
                    <a:ext uri="{9D8B030D-6E8A-4147-A177-3AD203B41FA5}">
                      <a16:colId xmlns:a16="http://schemas.microsoft.com/office/drawing/2014/main" val="3055269082"/>
                    </a:ext>
                  </a:extLst>
                </a:gridCol>
                <a:gridCol w="894324">
                  <a:extLst>
                    <a:ext uri="{9D8B030D-6E8A-4147-A177-3AD203B41FA5}">
                      <a16:colId xmlns:a16="http://schemas.microsoft.com/office/drawing/2014/main" val="1357979445"/>
                    </a:ext>
                  </a:extLst>
                </a:gridCol>
                <a:gridCol w="674418">
                  <a:extLst>
                    <a:ext uri="{9D8B030D-6E8A-4147-A177-3AD203B41FA5}">
                      <a16:colId xmlns:a16="http://schemas.microsoft.com/office/drawing/2014/main" val="414799193"/>
                    </a:ext>
                  </a:extLst>
                </a:gridCol>
                <a:gridCol w="2832455">
                  <a:extLst>
                    <a:ext uri="{9D8B030D-6E8A-4147-A177-3AD203B41FA5}">
                      <a16:colId xmlns:a16="http://schemas.microsoft.com/office/drawing/2014/main" val="2825531661"/>
                    </a:ext>
                  </a:extLst>
                </a:gridCol>
                <a:gridCol w="3503526">
                  <a:extLst>
                    <a:ext uri="{9D8B030D-6E8A-4147-A177-3AD203B41FA5}">
                      <a16:colId xmlns:a16="http://schemas.microsoft.com/office/drawing/2014/main" val="2587714298"/>
                    </a:ext>
                  </a:extLst>
                </a:gridCol>
              </a:tblGrid>
              <a:tr h="456675">
                <a:tc>
                  <a:txBody>
                    <a:bodyPr/>
                    <a:lstStyle/>
                    <a:p>
                      <a:pPr algn="ctr"/>
                      <a:r>
                        <a:rPr lang="en-US" sz="1400" dirty="0" smtClean="0"/>
                        <a:t>No</a:t>
                      </a:r>
                      <a:endParaRPr lang="en-US" sz="1400" dirty="0"/>
                    </a:p>
                  </a:txBody>
                  <a:tcPr/>
                </a:tc>
                <a:tc>
                  <a:txBody>
                    <a:bodyPr/>
                    <a:lstStyle/>
                    <a:p>
                      <a:pPr algn="ctr"/>
                      <a:r>
                        <a:rPr lang="en-US" sz="1400" dirty="0" smtClean="0"/>
                        <a:t>Date</a:t>
                      </a:r>
                      <a:endParaRPr lang="en-US" sz="1400" dirty="0"/>
                    </a:p>
                  </a:txBody>
                  <a:tcPr/>
                </a:tc>
                <a:tc>
                  <a:txBody>
                    <a:bodyPr/>
                    <a:lstStyle/>
                    <a:p>
                      <a:pPr algn="ctr"/>
                      <a:r>
                        <a:rPr lang="en-US" sz="1400" dirty="0" smtClean="0"/>
                        <a:t>ADR</a:t>
                      </a:r>
                      <a:endParaRPr lang="en-US" sz="1400" dirty="0"/>
                    </a:p>
                  </a:txBody>
                  <a:tcPr/>
                </a:tc>
                <a:tc>
                  <a:txBody>
                    <a:bodyPr/>
                    <a:lstStyle/>
                    <a:p>
                      <a:pPr algn="ctr"/>
                      <a:r>
                        <a:rPr lang="en-US" sz="1400" dirty="0" smtClean="0"/>
                        <a:t>Event</a:t>
                      </a:r>
                      <a:endParaRPr lang="en-US" sz="1400" dirty="0"/>
                    </a:p>
                  </a:txBody>
                  <a:tcPr/>
                </a:tc>
                <a:tc>
                  <a:txBody>
                    <a:bodyPr/>
                    <a:lstStyle/>
                    <a:p>
                      <a:pPr algn="ctr"/>
                      <a:r>
                        <a:rPr lang="en-US" sz="1400" dirty="0" smtClean="0"/>
                        <a:t>Impact</a:t>
                      </a:r>
                      <a:endParaRPr lang="en-US" sz="1400" dirty="0"/>
                    </a:p>
                  </a:txBody>
                  <a:tcPr/>
                </a:tc>
                <a:extLst>
                  <a:ext uri="{0D108BD9-81ED-4DB2-BD59-A6C34878D82A}">
                    <a16:rowId xmlns:a16="http://schemas.microsoft.com/office/drawing/2014/main" val="4058413900"/>
                  </a:ext>
                </a:extLst>
              </a:tr>
              <a:tr h="370840">
                <a:tc>
                  <a:txBody>
                    <a:bodyPr/>
                    <a:lstStyle/>
                    <a:p>
                      <a:pPr algn="ctr"/>
                      <a:r>
                        <a:rPr lang="en-US" sz="1400" dirty="0" smtClean="0"/>
                        <a:t>10</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07-25</a:t>
                      </a:r>
                      <a:endParaRPr lang="en-US" sz="1400" dirty="0"/>
                    </a:p>
                  </a:txBody>
                  <a:tcPr marL="9144" marR="9144" marT="9144" marB="9144" anchor="ctr"/>
                </a:tc>
                <a:tc>
                  <a:txBody>
                    <a:bodyPr/>
                    <a:lstStyle/>
                    <a:p>
                      <a:pPr algn="ctr"/>
                      <a:r>
                        <a:rPr lang="en-US" sz="1400" dirty="0" smtClean="0"/>
                        <a:t>TBS</a:t>
                      </a:r>
                      <a:endParaRPr lang="en-US" sz="1400" dirty="0"/>
                    </a:p>
                  </a:txBody>
                  <a:tcPr marL="9144" marR="9144" marT="9144" marB="9144" anchor="ctr"/>
                </a:tc>
                <a:tc>
                  <a:txBody>
                    <a:bodyPr/>
                    <a:lstStyle/>
                    <a:p>
                      <a:pPr algn="ctr"/>
                      <a:r>
                        <a:rPr lang="en-US" sz="1400" dirty="0" smtClean="0"/>
                        <a:t>Day of a “fuzzy navigation” after DO.08 deployment</a:t>
                      </a:r>
                      <a:endParaRPr lang="en-US" sz="1400" dirty="0"/>
                    </a:p>
                  </a:txBody>
                  <a:tcPr marL="9144" marR="9144" marT="9144" marB="9144" anchor="ctr"/>
                </a:tc>
                <a:tc>
                  <a:txBody>
                    <a:bodyPr/>
                    <a:lstStyle/>
                    <a:p>
                      <a:pPr algn="ctr"/>
                      <a:r>
                        <a:rPr lang="en-US" sz="1400" dirty="0" smtClean="0"/>
                        <a:t>Confirmed by IPATS and PM, the reason and impact on the products are still unknown</a:t>
                      </a:r>
                      <a:endParaRPr lang="en-US" sz="1400" dirty="0"/>
                    </a:p>
                  </a:txBody>
                  <a:tcPr marL="9144" marR="9144" marT="9144" marB="9144" anchor="ctr"/>
                </a:tc>
                <a:extLst>
                  <a:ext uri="{0D108BD9-81ED-4DB2-BD59-A6C34878D82A}">
                    <a16:rowId xmlns:a16="http://schemas.microsoft.com/office/drawing/2014/main" val="762730879"/>
                  </a:ext>
                </a:extLst>
              </a:tr>
              <a:tr h="370840">
                <a:tc>
                  <a:txBody>
                    <a:bodyPr/>
                    <a:lstStyle/>
                    <a:p>
                      <a:pPr algn="ctr"/>
                      <a:r>
                        <a:rPr lang="en-US" sz="1400" dirty="0" smtClean="0"/>
                        <a:t>11</a:t>
                      </a:r>
                      <a:endParaRPr lang="en-US" sz="1400" dirty="0"/>
                    </a:p>
                  </a:txBody>
                  <a:tcPr marL="9144" marR="9144" marT="9144" marB="9144" anchor="ctr"/>
                </a:tc>
                <a:tc>
                  <a:txBody>
                    <a:bodyPr/>
                    <a:lstStyle/>
                    <a:p>
                      <a:pPr algn="ctr"/>
                      <a:r>
                        <a:rPr lang="en-US" sz="1400" dirty="0" smtClean="0"/>
                        <a:t>2019 09-09</a:t>
                      </a:r>
                      <a:endParaRPr lang="en-US" sz="1400" dirty="0"/>
                    </a:p>
                  </a:txBody>
                  <a:tcPr marL="9144" marR="9144" marT="9144" marB="9144" anchor="ctr"/>
                </a:tc>
                <a:tc>
                  <a:txBody>
                    <a:bodyPr/>
                    <a:lstStyle/>
                    <a:p>
                      <a:pPr algn="ctr"/>
                      <a:endParaRPr lang="en-US" sz="1400" dirty="0"/>
                    </a:p>
                  </a:txBody>
                  <a:tcPr marL="9144" marR="9144" marT="9144" marB="9144" anchor="ctr"/>
                </a:tc>
                <a:tc>
                  <a:txBody>
                    <a:bodyPr/>
                    <a:lstStyle/>
                    <a:p>
                      <a:pPr algn="ctr"/>
                      <a:r>
                        <a:rPr lang="en-US" sz="1400" dirty="0" smtClean="0"/>
                        <a:t>Yaw flip evaluation</a:t>
                      </a:r>
                      <a:endParaRPr lang="en-US" sz="1400" dirty="0"/>
                    </a:p>
                  </a:txBody>
                  <a:tcPr marL="9144" marR="9144" marT="9144" marB="9144" anchor="ctr"/>
                </a:tc>
                <a:tc>
                  <a:txBody>
                    <a:bodyPr/>
                    <a:lstStyle/>
                    <a:p>
                      <a:pPr algn="ctr"/>
                      <a:r>
                        <a:rPr lang="en-US" sz="1400" dirty="0" smtClean="0"/>
                        <a:t>Clean data output for users was in the focus of CWG</a:t>
                      </a:r>
                      <a:endParaRPr lang="en-US" sz="1400" dirty="0"/>
                    </a:p>
                  </a:txBody>
                  <a:tcPr marL="9144" marR="9144" marT="9144" marB="9144" anchor="ctr"/>
                </a:tc>
                <a:extLst>
                  <a:ext uri="{0D108BD9-81ED-4DB2-BD59-A6C34878D82A}">
                    <a16:rowId xmlns:a16="http://schemas.microsoft.com/office/drawing/2014/main" val="777230985"/>
                  </a:ext>
                </a:extLst>
              </a:tr>
              <a:tr h="370840">
                <a:tc>
                  <a:txBody>
                    <a:bodyPr/>
                    <a:lstStyle/>
                    <a:p>
                      <a:pPr algn="ctr"/>
                      <a:r>
                        <a:rPr lang="en-US" sz="1400" dirty="0" smtClean="0"/>
                        <a:t>12</a:t>
                      </a:r>
                      <a:endParaRPr lang="en-US" sz="1400" dirty="0"/>
                    </a:p>
                  </a:txBody>
                  <a:tcPr marL="9144" marR="9144" marT="9144" marB="9144" anchor="ctr"/>
                </a:tc>
                <a:tc>
                  <a:txBody>
                    <a:bodyPr/>
                    <a:lstStyle/>
                    <a:p>
                      <a:pPr algn="ctr"/>
                      <a:r>
                        <a:rPr lang="en-US" sz="1400" dirty="0" smtClean="0"/>
                        <a:t>2019 09-10</a:t>
                      </a:r>
                      <a:endParaRPr lang="en-US" sz="1400" dirty="0"/>
                    </a:p>
                  </a:txBody>
                  <a:tcPr marL="9144" marR="9144" marT="9144" marB="9144" anchor="ctr"/>
                </a:tc>
                <a:tc>
                  <a:txBody>
                    <a:bodyPr/>
                    <a:lstStyle/>
                    <a:p>
                      <a:pPr algn="ctr"/>
                      <a:endParaRPr lang="en-US" sz="1400" dirty="0"/>
                    </a:p>
                  </a:txBody>
                  <a:tcPr marL="9144" marR="9144" marT="9144" marB="9144" anchor="ctr"/>
                </a:tc>
                <a:tc>
                  <a:txBody>
                    <a:bodyPr/>
                    <a:lstStyle/>
                    <a:p>
                      <a:pPr algn="ctr"/>
                      <a:r>
                        <a:rPr lang="en-US" sz="1400" dirty="0" smtClean="0"/>
                        <a:t>2-month CWG monitoring data made available to the vendor to help in the SIMD anomaly diagnostics</a:t>
                      </a:r>
                      <a:endParaRPr lang="en-US" sz="1400" dirty="0"/>
                    </a:p>
                  </a:txBody>
                  <a:tcPr marL="9144" marR="9144" marT="9144" marB="9144" anchor="ctr"/>
                </a:tc>
                <a:tc>
                  <a:txBody>
                    <a:bodyPr/>
                    <a:lstStyle/>
                    <a:p>
                      <a:pPr algn="ctr"/>
                      <a:r>
                        <a:rPr lang="en-US" sz="1400" dirty="0" smtClean="0"/>
                        <a:t>The root cause of the SIMD anomaly is</a:t>
                      </a:r>
                      <a:r>
                        <a:rPr lang="en-US" sz="1400" baseline="0" dirty="0" smtClean="0"/>
                        <a:t> identified, vendor’s fix is successfully applied</a:t>
                      </a:r>
                      <a:endParaRPr lang="en-US" sz="1400" dirty="0"/>
                    </a:p>
                  </a:txBody>
                  <a:tcPr marL="9144" marR="9144" marT="9144" marB="9144" anchor="ctr"/>
                </a:tc>
                <a:extLst>
                  <a:ext uri="{0D108BD9-81ED-4DB2-BD59-A6C34878D82A}">
                    <a16:rowId xmlns:a16="http://schemas.microsoft.com/office/drawing/2014/main" val="1660607152"/>
                  </a:ext>
                </a:extLst>
              </a:tr>
              <a:tr h="370840">
                <a:tc>
                  <a:txBody>
                    <a:bodyPr/>
                    <a:lstStyle/>
                    <a:p>
                      <a:pPr algn="ctr"/>
                      <a:r>
                        <a:rPr lang="en-US" sz="1400" dirty="0" smtClean="0"/>
                        <a:t>13</a:t>
                      </a:r>
                      <a:endParaRPr lang="en-US" sz="1400" dirty="0"/>
                    </a:p>
                  </a:txBody>
                  <a:tcPr marL="9144" marR="9144" marT="9144" marB="9144" anchor="ctr"/>
                </a:tc>
                <a:tc>
                  <a:txBody>
                    <a:bodyPr/>
                    <a:lstStyle/>
                    <a:p>
                      <a:pPr algn="ctr"/>
                      <a:r>
                        <a:rPr lang="en-US" sz="1400" dirty="0" smtClean="0"/>
                        <a:t>2019</a:t>
                      </a:r>
                      <a:r>
                        <a:rPr lang="en-US" sz="1400" baseline="0" dirty="0" smtClean="0"/>
                        <a:t> </a:t>
                      </a:r>
                      <a:r>
                        <a:rPr lang="en-US" sz="1400" dirty="0" smtClean="0"/>
                        <a:t>09-29</a:t>
                      </a:r>
                      <a:endParaRPr lang="en-US" sz="1400" dirty="0"/>
                    </a:p>
                  </a:txBody>
                  <a:tcPr marL="9144" marR="9144" marT="9144" marB="9144" anchor="ctr"/>
                </a:tc>
                <a:tc>
                  <a:txBody>
                    <a:bodyPr/>
                    <a:lstStyle/>
                    <a:p>
                      <a:pPr algn="ctr"/>
                      <a:r>
                        <a:rPr lang="en-US" sz="1400" dirty="0" smtClean="0"/>
                        <a:t>1011</a:t>
                      </a:r>
                      <a:endParaRPr lang="en-US" sz="1400" dirty="0"/>
                    </a:p>
                  </a:txBody>
                  <a:tcPr marL="9144" marR="9144" marT="9144" marB="9144" anchor="ctr"/>
                </a:tc>
                <a:tc>
                  <a:txBody>
                    <a:bodyPr/>
                    <a:lstStyle/>
                    <a:p>
                      <a:pPr algn="ctr"/>
                      <a:r>
                        <a:rPr lang="en-US" sz="1400" dirty="0" smtClean="0"/>
                        <a:t>Spacecraft gyro rate cap for ABI adjustment (CWG suggestion made in 2017)</a:t>
                      </a:r>
                      <a:endParaRPr lang="en-US" sz="1400" dirty="0"/>
                    </a:p>
                  </a:txBody>
                  <a:tcPr marL="9144" marR="9144" marT="9144" marB="9144" anchor="ctr"/>
                </a:tc>
                <a:tc>
                  <a:txBody>
                    <a:bodyPr/>
                    <a:lstStyle/>
                    <a:p>
                      <a:pPr algn="ctr"/>
                      <a:r>
                        <a:rPr lang="en-US" sz="1400" dirty="0" smtClean="0"/>
                        <a:t>CWG evaluation shows a noticeably better (20%) navigation precision.</a:t>
                      </a:r>
                      <a:endParaRPr lang="en-US" sz="1400" dirty="0"/>
                    </a:p>
                  </a:txBody>
                  <a:tcPr marL="9144" marR="9144" marT="9144" marB="9144" anchor="ctr"/>
                </a:tc>
                <a:extLst>
                  <a:ext uri="{0D108BD9-81ED-4DB2-BD59-A6C34878D82A}">
                    <a16:rowId xmlns:a16="http://schemas.microsoft.com/office/drawing/2014/main" val="2113288346"/>
                  </a:ext>
                </a:extLst>
              </a:tr>
              <a:tr h="370840">
                <a:tc>
                  <a:txBody>
                    <a:bodyPr/>
                    <a:lstStyle/>
                    <a:p>
                      <a:pPr algn="ctr"/>
                      <a:r>
                        <a:rPr lang="en-US" sz="1400" dirty="0" smtClean="0"/>
                        <a:t>14</a:t>
                      </a:r>
                      <a:endParaRPr lang="en-US" sz="1400" dirty="0"/>
                    </a:p>
                  </a:txBody>
                  <a:tcPr marL="9144" marR="9144" marT="9144" marB="9144" anchor="ctr"/>
                </a:tc>
                <a:tc>
                  <a:txBody>
                    <a:bodyPr/>
                    <a:lstStyle/>
                    <a:p>
                      <a:pPr algn="ctr"/>
                      <a:r>
                        <a:rPr lang="en-US" sz="1400" dirty="0" smtClean="0"/>
                        <a:t>2019 10-01</a:t>
                      </a:r>
                      <a:endParaRPr lang="en-US" sz="1400" dirty="0"/>
                    </a:p>
                  </a:txBody>
                  <a:tcPr marL="9144" marR="9144" marT="9144" marB="9144" anchor="ctr"/>
                </a:tc>
                <a:tc>
                  <a:txBody>
                    <a:bodyPr/>
                    <a:lstStyle/>
                    <a:p>
                      <a:pPr algn="ctr"/>
                      <a:endParaRPr lang="en-US" sz="1400" dirty="0"/>
                    </a:p>
                  </a:txBody>
                  <a:tcPr marL="9144" marR="9144" marT="9144" marB="9144" anchor="ctr"/>
                </a:tc>
                <a:tc>
                  <a:txBody>
                    <a:bodyPr/>
                    <a:lstStyle/>
                    <a:p>
                      <a:pPr algn="ctr"/>
                      <a:r>
                        <a:rPr lang="en-US" sz="1400" dirty="0" smtClean="0"/>
                        <a:t>Star tracker anomaly investigation</a:t>
                      </a:r>
                      <a:endParaRPr lang="en-US" sz="1400" dirty="0"/>
                    </a:p>
                  </a:txBody>
                  <a:tcPr marL="9144" marR="9144" marT="9144" marB="9144" anchor="ctr"/>
                </a:tc>
                <a:tc>
                  <a:txBody>
                    <a:bodyPr/>
                    <a:lstStyle/>
                    <a:p>
                      <a:pPr algn="ctr"/>
                      <a:r>
                        <a:rPr lang="en-US" sz="1400" dirty="0" smtClean="0"/>
                        <a:t>Confirmed good image navigation with just one star tracker</a:t>
                      </a:r>
                      <a:endParaRPr lang="en-US" sz="1400" dirty="0"/>
                    </a:p>
                  </a:txBody>
                  <a:tcPr marL="9144" marR="9144" marT="9144" marB="9144" anchor="ctr"/>
                </a:tc>
                <a:extLst>
                  <a:ext uri="{0D108BD9-81ED-4DB2-BD59-A6C34878D82A}">
                    <a16:rowId xmlns:a16="http://schemas.microsoft.com/office/drawing/2014/main" val="1730933935"/>
                  </a:ext>
                </a:extLst>
              </a:tr>
              <a:tr h="370840">
                <a:tc>
                  <a:txBody>
                    <a:bodyPr/>
                    <a:lstStyle/>
                    <a:p>
                      <a:pPr algn="ctr"/>
                      <a:r>
                        <a:rPr lang="en-US" sz="1400" dirty="0" smtClean="0"/>
                        <a:t>15</a:t>
                      </a:r>
                      <a:endParaRPr lang="en-US" sz="1400" dirty="0"/>
                    </a:p>
                  </a:txBody>
                  <a:tcPr marL="9144" marR="9144" marT="9144" marB="9144" anchor="ctr"/>
                </a:tc>
                <a:tc>
                  <a:txBody>
                    <a:bodyPr/>
                    <a:lstStyle/>
                    <a:p>
                      <a:pPr algn="ctr"/>
                      <a:r>
                        <a:rPr lang="en-US" sz="1400" dirty="0" smtClean="0"/>
                        <a:t>2019 10-12</a:t>
                      </a:r>
                      <a:endParaRPr lang="en-US" sz="1400" dirty="0"/>
                    </a:p>
                  </a:txBody>
                  <a:tcPr marL="9144" marR="9144" marT="9144" marB="9144" anchor="ctr"/>
                </a:tc>
                <a:tc>
                  <a:txBody>
                    <a:bodyPr/>
                    <a:lstStyle/>
                    <a:p>
                      <a:pPr algn="ctr"/>
                      <a:r>
                        <a:rPr lang="en-US" sz="1400" dirty="0" smtClean="0"/>
                        <a:t>922</a:t>
                      </a:r>
                      <a:endParaRPr lang="en-US" sz="1400" dirty="0"/>
                    </a:p>
                  </a:txBody>
                  <a:tcPr marL="9144" marR="9144" marT="9144" marB="9144" anchor="ctr"/>
                </a:tc>
                <a:tc>
                  <a:txBody>
                    <a:bodyPr/>
                    <a:lstStyle/>
                    <a:p>
                      <a:pPr algn="ctr"/>
                      <a:r>
                        <a:rPr lang="en-US" sz="1400" dirty="0" err="1" smtClean="0"/>
                        <a:t>Qboost</a:t>
                      </a:r>
                      <a:r>
                        <a:rPr lang="en-US" sz="1400" dirty="0" smtClean="0"/>
                        <a:t> LUTs corrupted during DO.08 installation</a:t>
                      </a:r>
                      <a:endParaRPr lang="en-US" sz="1400" dirty="0"/>
                    </a:p>
                  </a:txBody>
                  <a:tcPr marL="9144" marR="9144" marT="9144" marB="9144" anchor="ctr"/>
                </a:tc>
                <a:tc>
                  <a:txBody>
                    <a:bodyPr/>
                    <a:lstStyle/>
                    <a:p>
                      <a:pPr algn="ctr"/>
                      <a:r>
                        <a:rPr lang="en-US" sz="1400" dirty="0" smtClean="0"/>
                        <a:t>CWG confirms successful</a:t>
                      </a:r>
                      <a:r>
                        <a:rPr lang="en-US" sz="1400" baseline="0" dirty="0" smtClean="0"/>
                        <a:t> restoration of correct </a:t>
                      </a:r>
                      <a:r>
                        <a:rPr lang="en-US" sz="1400" baseline="0" dirty="0" err="1" smtClean="0"/>
                        <a:t>Qboost</a:t>
                      </a:r>
                      <a:r>
                        <a:rPr lang="en-US" sz="1400" baseline="0" dirty="0" smtClean="0"/>
                        <a:t> LUTs</a:t>
                      </a:r>
                      <a:endParaRPr lang="en-US" sz="1400" dirty="0"/>
                    </a:p>
                  </a:txBody>
                  <a:tcPr marL="9144" marR="9144" marT="9144" marB="9144" anchor="ctr"/>
                </a:tc>
                <a:extLst>
                  <a:ext uri="{0D108BD9-81ED-4DB2-BD59-A6C34878D82A}">
                    <a16:rowId xmlns:a16="http://schemas.microsoft.com/office/drawing/2014/main" val="2722990857"/>
                  </a:ext>
                </a:extLst>
              </a:tr>
              <a:tr h="0">
                <a:tc>
                  <a:txBody>
                    <a:bodyPr/>
                    <a:lstStyle/>
                    <a:p>
                      <a:pPr algn="ctr"/>
                      <a:r>
                        <a:rPr lang="en-US" sz="1400" dirty="0" smtClean="0"/>
                        <a:t>16</a:t>
                      </a:r>
                      <a:endParaRPr lang="en-US" sz="1400" dirty="0"/>
                    </a:p>
                  </a:txBody>
                  <a:tcPr marL="9144" marR="9144" marT="9144" marB="9144" anchor="ctr"/>
                </a:tc>
                <a:tc>
                  <a:txBody>
                    <a:bodyPr/>
                    <a:lstStyle/>
                    <a:p>
                      <a:pPr algn="ctr"/>
                      <a:r>
                        <a:rPr lang="en-US" sz="1400" dirty="0" smtClean="0"/>
                        <a:t>2019 10-15</a:t>
                      </a:r>
                      <a:endParaRPr lang="en-US" sz="1400" dirty="0"/>
                    </a:p>
                  </a:txBody>
                  <a:tcPr marL="9144" marR="9144" marT="9144" marB="9144" anchor="ctr"/>
                </a:tc>
                <a:tc>
                  <a:txBody>
                    <a:bodyPr/>
                    <a:lstStyle/>
                    <a:p>
                      <a:pPr algn="ctr"/>
                      <a:r>
                        <a:rPr lang="en-US" sz="1400" dirty="0" smtClean="0"/>
                        <a:t>-</a:t>
                      </a:r>
                      <a:endParaRPr lang="en-US" sz="1400" dirty="0"/>
                    </a:p>
                  </a:txBody>
                  <a:tcPr marL="9144" marR="9144" marT="9144" marB="9144" anchor="ctr"/>
                </a:tc>
                <a:tc>
                  <a:txBody>
                    <a:bodyPr/>
                    <a:lstStyle/>
                    <a:p>
                      <a:pPr algn="ctr"/>
                      <a:r>
                        <a:rPr lang="en-US" sz="1400" dirty="0" smtClean="0"/>
                        <a:t>Cooling test evaluation</a:t>
                      </a:r>
                      <a:endParaRPr lang="en-US" sz="1400" dirty="0"/>
                    </a:p>
                  </a:txBody>
                  <a:tcPr marL="9144" marR="9144" marT="9144" marB="9144" anchor="ctr"/>
                </a:tc>
                <a:tc>
                  <a:txBody>
                    <a:bodyPr/>
                    <a:lstStyle/>
                    <a:p>
                      <a:pPr algn="ctr"/>
                      <a:r>
                        <a:rPr lang="en-US" sz="1400" dirty="0" smtClean="0"/>
                        <a:t>Normal navigation and additional data availability is confirmed</a:t>
                      </a:r>
                      <a:r>
                        <a:rPr lang="en-US" sz="1400" baseline="0" dirty="0" smtClean="0"/>
                        <a:t> by CWG.</a:t>
                      </a:r>
                      <a:endParaRPr lang="en-US" sz="1400" dirty="0"/>
                    </a:p>
                  </a:txBody>
                  <a:tcPr marL="9144" marR="9144" marT="9144" marB="9144" anchor="ctr"/>
                </a:tc>
                <a:extLst>
                  <a:ext uri="{0D108BD9-81ED-4DB2-BD59-A6C34878D82A}">
                    <a16:rowId xmlns:a16="http://schemas.microsoft.com/office/drawing/2014/main" val="635623890"/>
                  </a:ext>
                </a:extLst>
              </a:tr>
              <a:tr h="0">
                <a:tc>
                  <a:txBody>
                    <a:bodyPr/>
                    <a:lstStyle/>
                    <a:p>
                      <a:pPr algn="ctr"/>
                      <a:r>
                        <a:rPr lang="en-US" sz="1400" dirty="0" smtClean="0"/>
                        <a:t>17</a:t>
                      </a:r>
                      <a:endParaRPr lang="en-US" sz="1400" dirty="0"/>
                    </a:p>
                  </a:txBody>
                  <a:tcPr marL="9144" marR="9144" marT="9144" marB="9144" anchor="ctr"/>
                </a:tc>
                <a:tc>
                  <a:txBody>
                    <a:bodyPr/>
                    <a:lstStyle/>
                    <a:p>
                      <a:pPr algn="ctr"/>
                      <a:r>
                        <a:rPr lang="en-US" sz="1400" dirty="0" smtClean="0"/>
                        <a:t>2019 10-30</a:t>
                      </a:r>
                      <a:endParaRPr lang="en-US" sz="1400" dirty="0"/>
                    </a:p>
                  </a:txBody>
                  <a:tcPr marL="9144" marR="9144" marT="9144" marB="9144" anchor="ctr"/>
                </a:tc>
                <a:tc>
                  <a:txBody>
                    <a:bodyPr/>
                    <a:lstStyle/>
                    <a:p>
                      <a:pPr algn="ctr"/>
                      <a:r>
                        <a:rPr lang="en-US" sz="1400" dirty="0" smtClean="0"/>
                        <a:t>BP196</a:t>
                      </a:r>
                      <a:endParaRPr lang="en-US" sz="1400" dirty="0"/>
                    </a:p>
                  </a:txBody>
                  <a:tcPr marL="9144" marR="9144" marT="9144" marB="9144" anchor="ctr"/>
                </a:tc>
                <a:tc>
                  <a:txBody>
                    <a:bodyPr/>
                    <a:lstStyle/>
                    <a:p>
                      <a:pPr algn="ctr"/>
                      <a:r>
                        <a:rPr lang="en-US" sz="1400" dirty="0" smtClean="0"/>
                        <a:t>CWG was invited to participate with PM navigation evaluation by Flight</a:t>
                      </a:r>
                      <a:endParaRPr lang="en-US" sz="1400" dirty="0"/>
                    </a:p>
                  </a:txBody>
                  <a:tcPr marL="9144" marR="9144" marT="9144" marB="9144" anchor="ctr"/>
                </a:tc>
                <a:tc>
                  <a:txBody>
                    <a:bodyPr/>
                    <a:lstStyle/>
                    <a:p>
                      <a:pPr algn="ctr"/>
                      <a:r>
                        <a:rPr lang="en-US" sz="1400" dirty="0" smtClean="0"/>
                        <a:t>CWG confirmed that PM provides elevated estimates for ABI navigation errors. CWG will provide regular evaluation of all navigation metrics.</a:t>
                      </a:r>
                      <a:endParaRPr lang="en-US" sz="1400" dirty="0"/>
                    </a:p>
                  </a:txBody>
                  <a:tcPr marL="9144" marR="9144" marT="9144" marB="9144" anchor="ctr"/>
                </a:tc>
                <a:extLst>
                  <a:ext uri="{0D108BD9-81ED-4DB2-BD59-A6C34878D82A}">
                    <a16:rowId xmlns:a16="http://schemas.microsoft.com/office/drawing/2014/main" val="3450884933"/>
                  </a:ext>
                </a:extLst>
              </a:tr>
            </a:tbl>
          </a:graphicData>
        </a:graphic>
      </p:graphicFrame>
      <p:sp>
        <p:nvSpPr>
          <p:cNvPr id="3" name="Date Placeholder 2"/>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
        <p:nvSpPr>
          <p:cNvPr id="8" name="Slide Number Placeholder 7"/>
          <p:cNvSpPr>
            <a:spLocks noGrp="1"/>
          </p:cNvSpPr>
          <p:nvPr>
            <p:ph type="sldNum" sz="quarter" idx="12"/>
          </p:nvPr>
        </p:nvSpPr>
        <p:spPr/>
        <p:txBody>
          <a:bodyPr/>
          <a:lstStyle/>
          <a:p>
            <a:fld id="{F4187418-5481-4E5B-A2F4-9A93734A0716}" type="slidenum">
              <a:rPr lang="en-US" smtClean="0"/>
              <a:t>56</a:t>
            </a:fld>
            <a:endParaRPr lang="en-US" dirty="0"/>
          </a:p>
        </p:txBody>
      </p:sp>
    </p:spTree>
    <p:extLst>
      <p:ext uri="{BB962C8B-B14F-4D97-AF65-F5344CB8AC3E}">
        <p14:creationId xmlns:p14="http://schemas.microsoft.com/office/powerpoint/2010/main" val="18430944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Active Calibration ADR</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610443"/>
              </p:ext>
            </p:extLst>
          </p:nvPr>
        </p:nvGraphicFramePr>
        <p:xfrm>
          <a:off x="685794" y="1371600"/>
          <a:ext cx="7878542" cy="4229100"/>
        </p:xfrm>
        <a:graphic>
          <a:graphicData uri="http://schemas.openxmlformats.org/drawingml/2006/table">
            <a:tbl>
              <a:tblPr firstRow="1" bandRow="1">
                <a:tableStyleId>{5C22544A-7EE6-4342-B048-85BDC9FD1C3A}</a:tableStyleId>
              </a:tblPr>
              <a:tblGrid>
                <a:gridCol w="912563">
                  <a:extLst>
                    <a:ext uri="{9D8B030D-6E8A-4147-A177-3AD203B41FA5}">
                      <a16:colId xmlns:a16="http://schemas.microsoft.com/office/drawing/2014/main" val="3131591421"/>
                    </a:ext>
                  </a:extLst>
                </a:gridCol>
                <a:gridCol w="4217497">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err="1"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solidFill>
                            <a:schemeClr val="tx1"/>
                          </a:solidFill>
                        </a:rPr>
                        <a:t>292</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ABI INST-CAL Offset Field Irregularities</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All</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solidFill>
                            <a:schemeClr val="tx1"/>
                          </a:solidFill>
                        </a:rPr>
                        <a:t>304</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DO.04.04 ABI INST-CAL-ENG Data Show Irregularities</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endParaRPr kumimoji="0" lang="en-US" sz="14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solidFill>
                            <a:srgbClr val="FF0000"/>
                          </a:solidFill>
                        </a:rPr>
                        <a:t>594</a:t>
                      </a:r>
                      <a:endParaRPr lang="en-US" sz="1400" dirty="0">
                        <a:solidFill>
                          <a:srgbClr val="FF0000"/>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ABI Lunar Intrusion Level </a:t>
                      </a:r>
                      <a:r>
                        <a:rPr lang="en-US" sz="1400" b="0" i="0" kern="1200" dirty="0" err="1" smtClean="0">
                          <a:solidFill>
                            <a:schemeClr val="tx1"/>
                          </a:solidFill>
                          <a:effectLst/>
                          <a:latin typeface="+mn-lt"/>
                          <a:ea typeface="+mn-ea"/>
                          <a:cs typeface="+mn-cs"/>
                        </a:rPr>
                        <a:t>Latchup</a:t>
                      </a:r>
                      <a:r>
                        <a:rPr lang="en-US" sz="1400" b="0" i="0" kern="1200" dirty="0" smtClean="0">
                          <a:solidFill>
                            <a:schemeClr val="tx1"/>
                          </a:solidFill>
                          <a:effectLst/>
                          <a:latin typeface="+mn-lt"/>
                          <a:ea typeface="+mn-ea"/>
                          <a:cs typeface="+mn-cs"/>
                        </a:rPr>
                        <a:t>: Longer Term Fix</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Active</a:t>
                      </a:r>
                      <a:endParaRPr lang="en-US" sz="1400" dirty="0">
                        <a:solidFill>
                          <a:schemeClr val="tx1"/>
                        </a:solidFill>
                      </a:endParaRPr>
                    </a:p>
                  </a:txBody>
                  <a:tcPr marL="68580" marR="68580" marT="34290" marB="34290" anchor="ctr"/>
                </a:tc>
                <a:extLst>
                  <a:ext uri="{0D108BD9-81ED-4DB2-BD59-A6C34878D82A}">
                    <a16:rowId xmlns:a16="http://schemas.microsoft.com/office/drawing/2014/main" val="98753572"/>
                  </a:ext>
                </a:extLst>
              </a:tr>
              <a:tr h="278130">
                <a:tc>
                  <a:txBody>
                    <a:bodyPr/>
                    <a:lstStyle/>
                    <a:p>
                      <a:pPr algn="ctr"/>
                      <a:r>
                        <a:rPr lang="en-US" sz="1400" dirty="0" smtClean="0">
                          <a:solidFill>
                            <a:schemeClr val="tx1"/>
                          </a:solidFill>
                        </a:rPr>
                        <a:t>642</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Two ABI M2 files per channel for every SCT event</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HQ</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Hold</a:t>
                      </a:r>
                      <a:endParaRPr lang="en-US" sz="1400" dirty="0">
                        <a:solidFill>
                          <a:schemeClr val="tx1"/>
                        </a:solidFill>
                      </a:endParaRP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dirty="0" smtClean="0">
                          <a:solidFill>
                            <a:schemeClr val="tx1"/>
                          </a:solidFill>
                        </a:rPr>
                        <a:t>704</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ABI CDRL42 Updates for GS PG L1b Processing</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Active</a:t>
                      </a: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dirty="0" smtClean="0">
                          <a:solidFill>
                            <a:schemeClr val="tx1"/>
                          </a:solidFill>
                        </a:rPr>
                        <a:t>732</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G16 ABI Band3 Striping</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HQ</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solidFill>
                            <a:schemeClr val="tx1"/>
                          </a:solidFill>
                        </a:rPr>
                        <a:t>Hold</a:t>
                      </a:r>
                      <a:endParaRPr lang="en-US" sz="1400" dirty="0">
                        <a:solidFill>
                          <a:schemeClr val="tx1"/>
                        </a:solidFill>
                      </a:endParaRPr>
                    </a:p>
                  </a:txBody>
                  <a:tcPr marL="68580" marR="68580" marT="34290" marB="34290" anchor="ctr"/>
                </a:tc>
                <a:extLst>
                  <a:ext uri="{0D108BD9-81ED-4DB2-BD59-A6C34878D82A}">
                    <a16:rowId xmlns:a16="http://schemas.microsoft.com/office/drawing/2014/main" val="1523585703"/>
                  </a:ext>
                </a:extLst>
              </a:tr>
              <a:tr h="278130">
                <a:tc>
                  <a:txBody>
                    <a:bodyPr/>
                    <a:lstStyle/>
                    <a:p>
                      <a:pPr algn="ctr"/>
                      <a:r>
                        <a:rPr lang="en-US" sz="1400" dirty="0" smtClean="0">
                          <a:solidFill>
                            <a:schemeClr val="tx1"/>
                          </a:solidFill>
                        </a:rPr>
                        <a:t>769</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same time coverage timing at G16/G17 lunar L1alpha</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FY</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dirty="0" smtClean="0">
                          <a:solidFill>
                            <a:schemeClr val="tx1"/>
                          </a:solidFill>
                        </a:rPr>
                        <a:t>800</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empty data field in INST-CAL</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dirty="0" smtClean="0">
                          <a:solidFill>
                            <a:srgbClr val="FF0000"/>
                          </a:solidFill>
                        </a:rPr>
                        <a:t>803</a:t>
                      </a:r>
                      <a:endParaRPr lang="en-US" sz="1400" dirty="0">
                        <a:solidFill>
                          <a:srgbClr val="FF0000"/>
                        </a:solidFill>
                      </a:endParaRPr>
                    </a:p>
                  </a:txBody>
                  <a:tcPr marL="68580" marR="68580" marT="34290" marB="34290" anchor="ctr"/>
                </a:tc>
                <a:tc>
                  <a:txBody>
                    <a:bodyPr/>
                    <a:lstStyle/>
                    <a:p>
                      <a:pPr algn="ctr"/>
                      <a:r>
                        <a:rPr lang="en-US" sz="1400" dirty="0" smtClean="0">
                          <a:solidFill>
                            <a:schemeClr val="tx1"/>
                          </a:solidFill>
                        </a:rPr>
                        <a:t>G-17 lunar intrusion rejection algorithm revision</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ZW</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Hold</a:t>
                      </a:r>
                    </a:p>
                  </a:txBody>
                  <a:tcPr marL="68580" marR="68580" marT="34290" marB="34290" anchor="ctr"/>
                </a:tc>
                <a:extLst>
                  <a:ext uri="{0D108BD9-81ED-4DB2-BD59-A6C34878D82A}">
                    <a16:rowId xmlns:a16="http://schemas.microsoft.com/office/drawing/2014/main" val="57043773"/>
                  </a:ext>
                </a:extLst>
              </a:tr>
              <a:tr h="278130">
                <a:tc>
                  <a:txBody>
                    <a:bodyPr/>
                    <a:lstStyle/>
                    <a:p>
                      <a:pPr algn="ctr"/>
                      <a:r>
                        <a:rPr lang="en-US" sz="1400" dirty="0" smtClean="0">
                          <a:solidFill>
                            <a:schemeClr val="tx1"/>
                          </a:solidFill>
                        </a:rPr>
                        <a:t>817</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fill-in </a:t>
                      </a:r>
                      <a:r>
                        <a:rPr lang="en-US" sz="1400" b="0" i="0" kern="1200" dirty="0" err="1" smtClean="0">
                          <a:solidFill>
                            <a:schemeClr val="tx1"/>
                          </a:solidFill>
                          <a:effectLst/>
                          <a:latin typeface="+mn-lt"/>
                          <a:ea typeface="+mn-ea"/>
                          <a:cs typeface="+mn-cs"/>
                        </a:rPr>
                        <a:t>spacelook</a:t>
                      </a:r>
                      <a:r>
                        <a:rPr lang="en-US" sz="1400" b="0" i="0" kern="1200" dirty="0" smtClean="0">
                          <a:solidFill>
                            <a:schemeClr val="tx1"/>
                          </a:solidFill>
                          <a:effectLst/>
                          <a:latin typeface="+mn-lt"/>
                          <a:ea typeface="+mn-ea"/>
                          <a:cs typeface="+mn-cs"/>
                        </a:rPr>
                        <a:t> statistics in INST-CAL</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214791422"/>
                  </a:ext>
                </a:extLst>
              </a:tr>
              <a:tr h="278130">
                <a:tc>
                  <a:txBody>
                    <a:bodyPr/>
                    <a:lstStyle/>
                    <a:p>
                      <a:pPr algn="ctr"/>
                      <a:r>
                        <a:rPr lang="en-US" sz="1400" dirty="0" smtClean="0">
                          <a:solidFill>
                            <a:schemeClr val="tx1"/>
                          </a:solidFill>
                        </a:rPr>
                        <a:t>831</a:t>
                      </a:r>
                      <a:endParaRPr lang="en-US" sz="140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output gain setting info</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378703189"/>
                  </a:ext>
                </a:extLst>
              </a:tr>
              <a:tr h="278130">
                <a:tc>
                  <a:txBody>
                    <a:bodyPr/>
                    <a:lstStyle/>
                    <a:p>
                      <a:pPr algn="ctr"/>
                      <a:r>
                        <a:rPr lang="en-US" sz="1400" b="0" dirty="0" smtClean="0">
                          <a:solidFill>
                            <a:schemeClr val="tx1"/>
                          </a:solidFill>
                        </a:rPr>
                        <a:t>853</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Missing GOES-17 ABI Lunar L1alpha data from LZSS</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2362931204"/>
                  </a:ext>
                </a:extLst>
              </a:tr>
              <a:tr h="278130">
                <a:tc>
                  <a:txBody>
                    <a:bodyPr/>
                    <a:lstStyle/>
                    <a:p>
                      <a:pPr algn="ctr"/>
                      <a:r>
                        <a:rPr lang="en-US" sz="1400" b="0" dirty="0" smtClean="0">
                          <a:solidFill>
                            <a:schemeClr val="tx1"/>
                          </a:solidFill>
                        </a:rPr>
                        <a:t>856</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G16/17 Band 2 INST-CAL subset file missing</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HQ</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1847243032"/>
                  </a:ext>
                </a:extLst>
              </a:tr>
              <a:tr h="278130">
                <a:tc>
                  <a:txBody>
                    <a:bodyPr/>
                    <a:lstStyle/>
                    <a:p>
                      <a:pPr algn="ctr"/>
                      <a:r>
                        <a:rPr lang="en-US" sz="1400" b="0" dirty="0" smtClean="0">
                          <a:solidFill>
                            <a:srgbClr val="FF0000"/>
                          </a:solidFill>
                        </a:rPr>
                        <a:t>860</a:t>
                      </a:r>
                      <a:endParaRPr lang="en-US" sz="1400" b="0" dirty="0">
                        <a:solidFill>
                          <a:srgbClr val="FF0000"/>
                        </a:solidFill>
                      </a:endParaRPr>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Dependency of G17 ABI SRF on FPM Temperature</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240692427"/>
                  </a:ext>
                </a:extLst>
              </a:tr>
            </a:tbl>
          </a:graphicData>
        </a:graphic>
      </p:graphicFrame>
      <p:sp>
        <p:nvSpPr>
          <p:cNvPr id="8" name="TextBox 7"/>
          <p:cNvSpPr txBox="1"/>
          <p:nvPr/>
        </p:nvSpPr>
        <p:spPr>
          <a:xfrm>
            <a:off x="967465" y="6079352"/>
            <a:ext cx="7315200" cy="276999"/>
          </a:xfrm>
          <a:prstGeom prst="rect">
            <a:avLst/>
          </a:prstGeom>
          <a:noFill/>
        </p:spPr>
        <p:txBody>
          <a:bodyPr wrap="square" rtlCol="0">
            <a:spAutoFit/>
          </a:bodyPr>
          <a:lstStyle/>
          <a:p>
            <a:pPr algn="ctr"/>
            <a:r>
              <a:rPr lang="en-US" sz="1200" b="1" dirty="0" smtClean="0">
                <a:solidFill>
                  <a:srgbClr val="FF0000"/>
                </a:solidFill>
              </a:rPr>
              <a:t>Red</a:t>
            </a:r>
            <a:r>
              <a:rPr lang="en-US" sz="1200" dirty="0" smtClean="0"/>
              <a:t> ADRs affect L1b data </a:t>
            </a:r>
            <a:r>
              <a:rPr lang="en-US" sz="1200" dirty="0" smtClean="0"/>
              <a:t>quality and are addressed in Remaining Issues.</a:t>
            </a:r>
            <a:endParaRPr lang="en-US" sz="1200" dirty="0"/>
          </a:p>
        </p:txBody>
      </p:sp>
    </p:spTree>
    <p:extLst>
      <p:ext uri="{BB962C8B-B14F-4D97-AF65-F5344CB8AC3E}">
        <p14:creationId xmlns:p14="http://schemas.microsoft.com/office/powerpoint/2010/main" val="8007842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Active Calibration ADR</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58</a:t>
            </a:fld>
            <a:endParaRPr lang="en-US" dirty="0"/>
          </a:p>
        </p:txBody>
      </p:sp>
      <p:sp>
        <p:nvSpPr>
          <p:cNvPr id="8" name="TextBox 7"/>
          <p:cNvSpPr txBox="1"/>
          <p:nvPr/>
        </p:nvSpPr>
        <p:spPr>
          <a:xfrm>
            <a:off x="967465" y="6079352"/>
            <a:ext cx="7315200" cy="276999"/>
          </a:xfrm>
          <a:prstGeom prst="rect">
            <a:avLst/>
          </a:prstGeom>
          <a:noFill/>
        </p:spPr>
        <p:txBody>
          <a:bodyPr wrap="square" rtlCol="0">
            <a:spAutoFit/>
          </a:bodyPr>
          <a:lstStyle/>
          <a:p>
            <a:pPr algn="ctr"/>
            <a:r>
              <a:rPr lang="en-US" sz="1200" b="1" dirty="0">
                <a:solidFill>
                  <a:srgbClr val="FF0000"/>
                </a:solidFill>
              </a:rPr>
              <a:t>Red</a:t>
            </a:r>
            <a:r>
              <a:rPr lang="en-US" sz="1200" dirty="0"/>
              <a:t> ADRs affect L1b data quality and are addressed in Remaining Issues.</a:t>
            </a:r>
            <a:endParaRPr lang="en-US" sz="1200" dirty="0"/>
          </a:p>
        </p:txBody>
      </p:sp>
      <p:graphicFrame>
        <p:nvGraphicFramePr>
          <p:cNvPr id="9" name="Table 8"/>
          <p:cNvGraphicFramePr>
            <a:graphicFrameLocks noGrp="1"/>
          </p:cNvGraphicFramePr>
          <p:nvPr>
            <p:extLst>
              <p:ext uri="{D42A27DB-BD31-4B8C-83A1-F6EECF244321}">
                <p14:modId xmlns:p14="http://schemas.microsoft.com/office/powerpoint/2010/main" val="2816543668"/>
              </p:ext>
            </p:extLst>
          </p:nvPr>
        </p:nvGraphicFramePr>
        <p:xfrm>
          <a:off x="685794" y="1371600"/>
          <a:ext cx="7878541" cy="3947160"/>
        </p:xfrm>
        <a:graphic>
          <a:graphicData uri="http://schemas.openxmlformats.org/drawingml/2006/table">
            <a:tbl>
              <a:tblPr firstRow="1" bandRow="1">
                <a:tableStyleId>{5C22544A-7EE6-4342-B048-85BDC9FD1C3A}</a:tableStyleId>
              </a:tblPr>
              <a:tblGrid>
                <a:gridCol w="912120">
                  <a:extLst>
                    <a:ext uri="{9D8B030D-6E8A-4147-A177-3AD203B41FA5}">
                      <a16:colId xmlns:a16="http://schemas.microsoft.com/office/drawing/2014/main" val="3131591421"/>
                    </a:ext>
                  </a:extLst>
                </a:gridCol>
                <a:gridCol w="4217939">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err="1"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b="0" dirty="0" smtClean="0">
                          <a:solidFill>
                            <a:schemeClr val="tx1"/>
                          </a:solidFill>
                        </a:rPr>
                        <a:t>867</a:t>
                      </a:r>
                      <a:endParaRPr lang="en-US" sz="1400" b="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Scene Radiance Dependent Bias for G17 VNIR Bands</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309129154"/>
                  </a:ext>
                </a:extLst>
              </a:tr>
              <a:tr h="278130">
                <a:tc>
                  <a:txBody>
                    <a:bodyPr/>
                    <a:lstStyle/>
                    <a:p>
                      <a:pPr algn="ctr"/>
                      <a:r>
                        <a:rPr lang="en-US" sz="1400" b="0" dirty="0" smtClean="0">
                          <a:solidFill>
                            <a:schemeClr val="tx1"/>
                          </a:solidFill>
                        </a:rPr>
                        <a:t>881</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G16 INST-CAL-M2 and  INST-CAL-EPH files missing</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HQ</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Hold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b="0" dirty="0" smtClean="0">
                          <a:solidFill>
                            <a:srgbClr val="FF0000"/>
                          </a:solidFill>
                        </a:rPr>
                        <a:t>888</a:t>
                      </a:r>
                      <a:endParaRPr lang="en-US" sz="1400" b="0" dirty="0">
                        <a:solidFill>
                          <a:srgbClr val="FF0000"/>
                        </a:solidFill>
                      </a:endParaRPr>
                    </a:p>
                  </a:txBody>
                  <a:tcPr marL="68580" marR="68580" marT="34290" marB="34290" anchor="ctr"/>
                </a:tc>
                <a:tc>
                  <a:txBody>
                    <a:bodyPr/>
                    <a:lstStyle/>
                    <a:p>
                      <a:pPr algn="ctr"/>
                      <a:r>
                        <a:rPr lang="en-US" sz="1400" b="0" kern="1200" dirty="0" smtClean="0">
                          <a:solidFill>
                            <a:schemeClr val="tx1"/>
                          </a:solidFill>
                          <a:effectLst/>
                          <a:latin typeface="+mn-lt"/>
                          <a:ea typeface="+mn-ea"/>
                          <a:cs typeface="+mn-cs"/>
                        </a:rPr>
                        <a:t>Dependence of G17 VNIR </a:t>
                      </a:r>
                      <a:r>
                        <a:rPr lang="en-US" sz="1400" b="0" kern="1200" dirty="0" smtClean="0">
                          <a:solidFill>
                            <a:schemeClr val="tx1"/>
                          </a:solidFill>
                          <a:effectLst/>
                          <a:latin typeface="+mn-lt"/>
                          <a:ea typeface="+mn-ea"/>
                          <a:cs typeface="+mn-cs"/>
                        </a:rPr>
                        <a:t>Gain </a:t>
                      </a:r>
                      <a:r>
                        <a:rPr lang="en-US" sz="1400" b="0" kern="1200" dirty="0" smtClean="0">
                          <a:solidFill>
                            <a:schemeClr val="tx1"/>
                          </a:solidFill>
                          <a:effectLst/>
                          <a:latin typeface="+mn-lt"/>
                          <a:ea typeface="+mn-ea"/>
                          <a:cs typeface="+mn-cs"/>
                        </a:rPr>
                        <a:t>on </a:t>
                      </a:r>
                      <a:r>
                        <a:rPr lang="en-US" sz="1400" b="0" kern="1200" dirty="0" smtClean="0">
                          <a:solidFill>
                            <a:schemeClr val="tx1"/>
                          </a:solidFill>
                          <a:effectLst/>
                          <a:latin typeface="+mn-lt"/>
                          <a:ea typeface="+mn-ea"/>
                          <a:cs typeface="+mn-cs"/>
                        </a:rPr>
                        <a:t>FPM Temperature</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b="0" dirty="0" smtClean="0">
                          <a:solidFill>
                            <a:schemeClr val="tx1"/>
                          </a:solidFill>
                        </a:rPr>
                        <a:t>911</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Erroneous G-17 ABI B13 INST-CAL data at high FPM</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ZW</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98753572"/>
                  </a:ext>
                </a:extLst>
              </a:tr>
              <a:tr h="278130">
                <a:tc>
                  <a:txBody>
                    <a:bodyPr/>
                    <a:lstStyle/>
                    <a:p>
                      <a:pPr algn="ctr"/>
                      <a:r>
                        <a:rPr lang="en-US" sz="1400" b="0" dirty="0" smtClean="0"/>
                        <a:t>948</a:t>
                      </a:r>
                      <a:endParaRPr lang="en-US" sz="1400" b="0" dirty="0"/>
                    </a:p>
                  </a:txBody>
                  <a:tcPr marL="68580" marR="68580" marT="34290" marB="34290" anchor="ctr"/>
                </a:tc>
                <a:tc>
                  <a:txBody>
                    <a:bodyPr/>
                    <a:lstStyle/>
                    <a:p>
                      <a:pPr algn="ctr"/>
                      <a:r>
                        <a:rPr lang="en-US" sz="1400" b="0" dirty="0" smtClean="0"/>
                        <a:t>Missing G16/G17 solar </a:t>
                      </a:r>
                      <a:r>
                        <a:rPr lang="en-US" sz="1400" b="0" dirty="0" err="1" smtClean="0"/>
                        <a:t>spacelook</a:t>
                      </a:r>
                      <a:r>
                        <a:rPr lang="en-US" sz="1400" b="0" dirty="0" smtClean="0"/>
                        <a:t> count statistics</a:t>
                      </a:r>
                      <a:endParaRPr lang="en-US" sz="1400" b="0" dirty="0"/>
                    </a:p>
                  </a:txBody>
                  <a:tcPr marL="68580" marR="68580" marT="34290" marB="34290" anchor="ctr"/>
                </a:tc>
                <a:tc>
                  <a:txBody>
                    <a:bodyPr/>
                    <a:lstStyle/>
                    <a:p>
                      <a:pPr algn="ctr"/>
                      <a:r>
                        <a:rPr lang="en-US" sz="1400" b="0" dirty="0" smtClean="0"/>
                        <a:t>HQ</a:t>
                      </a:r>
                      <a:endParaRPr lang="en-US" sz="14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b="0" dirty="0" smtClean="0"/>
                        <a:t>949</a:t>
                      </a:r>
                      <a:endParaRPr lang="en-US" sz="1400" b="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Missing G17 INST-CAL files at LZSS and PDA</a:t>
                      </a:r>
                      <a:endParaRPr lang="en-US" sz="1400" b="0" dirty="0"/>
                    </a:p>
                  </a:txBody>
                  <a:tcPr marL="68580" marR="68580" marT="34290" marB="34290" anchor="ctr"/>
                </a:tc>
                <a:tc>
                  <a:txBody>
                    <a:bodyPr/>
                    <a:lstStyle/>
                    <a:p>
                      <a:pPr algn="ctr"/>
                      <a:r>
                        <a:rPr lang="en-US" sz="1400" b="0" dirty="0" smtClean="0"/>
                        <a:t>HQ</a:t>
                      </a:r>
                      <a:endParaRPr lang="en-US" sz="14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b="0" dirty="0" smtClean="0">
                          <a:solidFill>
                            <a:srgbClr val="FF0000"/>
                          </a:solidFill>
                        </a:rPr>
                        <a:t>951</a:t>
                      </a:r>
                      <a:endParaRPr lang="en-US" sz="1400" b="0" dirty="0">
                        <a:solidFill>
                          <a:srgbClr val="FF0000"/>
                        </a:solidFill>
                      </a:endParaRPr>
                    </a:p>
                  </a:txBody>
                  <a:tcPr marL="68580" marR="68580" marT="34290" marB="34290" anchor="ctr"/>
                </a:tc>
                <a:tc>
                  <a:txBody>
                    <a:bodyPr/>
                    <a:lstStyle/>
                    <a:p>
                      <a:pPr algn="ctr"/>
                      <a:r>
                        <a:rPr lang="en-US" sz="1400" b="0" dirty="0" smtClean="0"/>
                        <a:t>ABI/G16 VNIR North-South Navigation Anomaly</a:t>
                      </a:r>
                      <a:endParaRPr lang="en-US" sz="1400" b="0" dirty="0"/>
                    </a:p>
                  </a:txBody>
                  <a:tcPr marL="68580" marR="68580" marT="34290" marB="34290" anchor="ctr"/>
                </a:tc>
                <a:tc>
                  <a:txBody>
                    <a:bodyPr/>
                    <a:lstStyle/>
                    <a:p>
                      <a:pPr algn="ctr"/>
                      <a:r>
                        <a:rPr lang="en-US" sz="1400" b="0" dirty="0" smtClean="0"/>
                        <a:t>VK</a:t>
                      </a:r>
                      <a:endParaRPr lang="en-US" sz="14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1523585703"/>
                  </a:ext>
                </a:extLst>
              </a:tr>
              <a:tr h="278130">
                <a:tc>
                  <a:txBody>
                    <a:bodyPr/>
                    <a:lstStyle/>
                    <a:p>
                      <a:pPr algn="ctr"/>
                      <a:r>
                        <a:rPr lang="en-US" sz="1400" b="0" dirty="0" smtClean="0">
                          <a:solidFill>
                            <a:srgbClr val="FF0000"/>
                          </a:solidFill>
                        </a:rPr>
                        <a:t>964</a:t>
                      </a:r>
                      <a:endParaRPr lang="en-US" sz="1400" b="0" dirty="0">
                        <a:solidFill>
                          <a:srgbClr val="FF0000"/>
                        </a:solidFill>
                      </a:endParaRPr>
                    </a:p>
                  </a:txBody>
                  <a:tcPr marL="68580" marR="68580" marT="34290" marB="34290" anchor="ctr"/>
                </a:tc>
                <a:tc>
                  <a:txBody>
                    <a:bodyPr/>
                    <a:lstStyle/>
                    <a:p>
                      <a:pPr algn="ctr"/>
                      <a:r>
                        <a:rPr lang="en-US" sz="1400" b="0" dirty="0" smtClean="0">
                          <a:solidFill>
                            <a:schemeClr val="tx1"/>
                          </a:solidFill>
                        </a:rPr>
                        <a:t>Revise GPA’s handling detector SL saturation</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ZW</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b="0" dirty="0" smtClean="0">
                          <a:solidFill>
                            <a:schemeClr val="tx1"/>
                          </a:solidFill>
                        </a:rPr>
                        <a:t>967</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loss of data quality info at high FPM temperature</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ZW</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424903180"/>
                  </a:ext>
                </a:extLst>
              </a:tr>
              <a:tr h="278130">
                <a:tc>
                  <a:txBody>
                    <a:bodyPr/>
                    <a:lstStyle/>
                    <a:p>
                      <a:pPr algn="ctr"/>
                      <a:r>
                        <a:rPr lang="en-US" sz="1400" b="0" dirty="0" smtClean="0">
                          <a:solidFill>
                            <a:schemeClr val="tx1"/>
                          </a:solidFill>
                        </a:rPr>
                        <a:t>986</a:t>
                      </a:r>
                      <a:endParaRPr lang="en-US" sz="1400" b="0" dirty="0">
                        <a:solidFill>
                          <a:schemeClr val="tx1"/>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Sporadic missing data on the CONUS/FD L1B images</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HQ</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57043773"/>
                  </a:ext>
                </a:extLst>
              </a:tr>
              <a:tr h="278130">
                <a:tc>
                  <a:txBody>
                    <a:bodyPr/>
                    <a:lstStyle/>
                    <a:p>
                      <a:pPr algn="ctr"/>
                      <a:r>
                        <a:rPr lang="en-US" sz="1400" b="0" dirty="0" smtClean="0">
                          <a:solidFill>
                            <a:srgbClr val="FF0000"/>
                          </a:solidFill>
                        </a:rPr>
                        <a:t>1013</a:t>
                      </a:r>
                      <a:endParaRPr lang="en-US" sz="1400" b="0" dirty="0">
                        <a:solidFill>
                          <a:srgbClr val="FF0000"/>
                        </a:solidFill>
                      </a:endParaRPr>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Update G17 (FM2) IR SRF at 81K</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214791422"/>
                  </a:ext>
                </a:extLst>
              </a:tr>
              <a:tr h="278130">
                <a:tc>
                  <a:txBody>
                    <a:bodyPr/>
                    <a:lstStyle/>
                    <a:p>
                      <a:pPr algn="ctr"/>
                      <a:r>
                        <a:rPr lang="en-US" sz="1400" b="0" dirty="0" smtClean="0">
                          <a:solidFill>
                            <a:srgbClr val="FF0000"/>
                          </a:solidFill>
                        </a:rPr>
                        <a:t>1055</a:t>
                      </a:r>
                      <a:endParaRPr lang="en-US" sz="1400" b="0" dirty="0">
                        <a:solidFill>
                          <a:srgbClr val="FF0000"/>
                        </a:solidFill>
                      </a:endParaRPr>
                    </a:p>
                  </a:txBody>
                  <a:tcPr marL="68580" marR="68580" marT="34290" marB="34290" anchor="ctr"/>
                </a:tc>
                <a:tc>
                  <a:txBody>
                    <a:bodyPr/>
                    <a:lstStyle/>
                    <a:p>
                      <a:pPr algn="ctr"/>
                      <a:r>
                        <a:rPr lang="en-US" sz="1400" b="0" dirty="0" smtClean="0">
                          <a:solidFill>
                            <a:schemeClr val="tx1"/>
                          </a:solidFill>
                        </a:rPr>
                        <a:t>Missing/Incomplete Vertical Lines at G16 L1A Data</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FY</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algn="ctr"/>
                      <a:r>
                        <a:rPr lang="en-US" sz="1400" b="0" dirty="0" smtClean="0">
                          <a:solidFill>
                            <a:schemeClr val="tx1"/>
                          </a:solidFill>
                        </a:rPr>
                        <a:t>Active</a:t>
                      </a:r>
                      <a:endParaRPr lang="en-US" sz="1400" b="0" dirty="0">
                        <a:solidFill>
                          <a:schemeClr val="tx1"/>
                        </a:solidFill>
                      </a:endParaRPr>
                    </a:p>
                  </a:txBody>
                  <a:tcPr marL="68580" marR="68580" marT="34290" marB="34290" anchor="ctr"/>
                </a:tc>
                <a:extLst>
                  <a:ext uri="{0D108BD9-81ED-4DB2-BD59-A6C34878D82A}">
                    <a16:rowId xmlns:a16="http://schemas.microsoft.com/office/drawing/2014/main" val="3378703189"/>
                  </a:ext>
                </a:extLst>
              </a:tr>
              <a:tr h="278130">
                <a:tc>
                  <a:txBody>
                    <a:bodyPr/>
                    <a:lstStyle/>
                    <a:p>
                      <a:pPr algn="ctr"/>
                      <a:r>
                        <a:rPr lang="en-US" sz="1400" b="0" dirty="0" smtClean="0">
                          <a:solidFill>
                            <a:srgbClr val="FF0000"/>
                          </a:solidFill>
                        </a:rPr>
                        <a:t>1058</a:t>
                      </a:r>
                      <a:endParaRPr lang="en-US" sz="1400" b="0" dirty="0">
                        <a:solidFill>
                          <a:srgbClr val="FF0000"/>
                        </a:solidFill>
                      </a:endParaRPr>
                    </a:p>
                  </a:txBody>
                  <a:tcPr marL="68580" marR="68580" marT="34290" marB="34290" anchor="ctr"/>
                </a:tc>
                <a:tc>
                  <a:txBody>
                    <a:bodyPr/>
                    <a:lstStyle/>
                    <a:p>
                      <a:pPr algn="ctr"/>
                      <a:r>
                        <a:rPr lang="en-US" sz="1400" b="0" dirty="0" smtClean="0">
                          <a:solidFill>
                            <a:schemeClr val="tx1"/>
                          </a:solidFill>
                        </a:rPr>
                        <a:t>Meso2</a:t>
                      </a:r>
                      <a:r>
                        <a:rPr lang="en-US" sz="1400" b="0" baseline="0" dirty="0" smtClean="0">
                          <a:solidFill>
                            <a:schemeClr val="tx1"/>
                          </a:solidFill>
                        </a:rPr>
                        <a:t> Location Error</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VK</a:t>
                      </a:r>
                      <a:endParaRPr lang="en-US" sz="1400" b="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Submitted</a:t>
                      </a:r>
                    </a:p>
                  </a:txBody>
                  <a:tcPr marL="68580" marR="68580" marT="34290" marB="34290" anchor="ctr"/>
                </a:tc>
                <a:extLst>
                  <a:ext uri="{0D108BD9-81ED-4DB2-BD59-A6C34878D82A}">
                    <a16:rowId xmlns:a16="http://schemas.microsoft.com/office/drawing/2014/main" val="2362931204"/>
                  </a:ext>
                </a:extLst>
              </a:tr>
            </a:tbl>
          </a:graphicData>
        </a:graphic>
      </p:graphicFrame>
    </p:spTree>
    <p:extLst>
      <p:ext uri="{BB962C8B-B14F-4D97-AF65-F5344CB8AC3E}">
        <p14:creationId xmlns:p14="http://schemas.microsoft.com/office/powerpoint/2010/main" val="24582018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46016814"/>
              </p:ext>
            </p:extLst>
          </p:nvPr>
        </p:nvGraphicFramePr>
        <p:xfrm>
          <a:off x="685794" y="1371600"/>
          <a:ext cx="7878542" cy="1973580"/>
        </p:xfrm>
        <a:graphic>
          <a:graphicData uri="http://schemas.openxmlformats.org/drawingml/2006/table">
            <a:tbl>
              <a:tblPr firstRow="1" bandRow="1">
                <a:tableStyleId>{5C22544A-7EE6-4342-B048-85BDC9FD1C3A}</a:tableStyleId>
              </a:tblPr>
              <a:tblGrid>
                <a:gridCol w="912563">
                  <a:extLst>
                    <a:ext uri="{9D8B030D-6E8A-4147-A177-3AD203B41FA5}">
                      <a16:colId xmlns:a16="http://schemas.microsoft.com/office/drawing/2014/main" val="3131591421"/>
                    </a:ext>
                  </a:extLst>
                </a:gridCol>
                <a:gridCol w="4217497">
                  <a:extLst>
                    <a:ext uri="{9D8B030D-6E8A-4147-A177-3AD203B41FA5}">
                      <a16:colId xmlns:a16="http://schemas.microsoft.com/office/drawing/2014/main" val="3700680089"/>
                    </a:ext>
                  </a:extLst>
                </a:gridCol>
                <a:gridCol w="860612">
                  <a:extLst>
                    <a:ext uri="{9D8B030D-6E8A-4147-A177-3AD203B41FA5}">
                      <a16:colId xmlns:a16="http://schemas.microsoft.com/office/drawing/2014/main" val="3199024722"/>
                    </a:ext>
                  </a:extLst>
                </a:gridCol>
                <a:gridCol w="784075">
                  <a:extLst>
                    <a:ext uri="{9D8B030D-6E8A-4147-A177-3AD203B41FA5}">
                      <a16:colId xmlns:a16="http://schemas.microsoft.com/office/drawing/2014/main" val="2668711271"/>
                    </a:ext>
                  </a:extLst>
                </a:gridCol>
                <a:gridCol w="1103795">
                  <a:extLst>
                    <a:ext uri="{9D8B030D-6E8A-4147-A177-3AD203B41FA5}">
                      <a16:colId xmlns:a16="http://schemas.microsoft.com/office/drawing/2014/main" val="3265863317"/>
                    </a:ext>
                  </a:extLst>
                </a:gridCol>
              </a:tblGrid>
              <a:tr h="278130">
                <a:tc>
                  <a:txBody>
                    <a:bodyPr/>
                    <a:lstStyle/>
                    <a:p>
                      <a:pPr algn="ctr"/>
                      <a:r>
                        <a:rPr lang="en-US" sz="1400" dirty="0" smtClean="0"/>
                        <a:t>ADR #</a:t>
                      </a:r>
                      <a:endParaRPr lang="en-US" sz="1400" dirty="0"/>
                    </a:p>
                  </a:txBody>
                  <a:tcPr marL="68580" marR="68580" marT="34290" marB="34290" anchor="ctr"/>
                </a:tc>
                <a:tc>
                  <a:txBody>
                    <a:bodyPr/>
                    <a:lstStyle/>
                    <a:p>
                      <a:pPr algn="ctr"/>
                      <a:r>
                        <a:rPr lang="en-US" sz="1400" dirty="0" smtClean="0"/>
                        <a:t>Description</a:t>
                      </a:r>
                      <a:endParaRPr lang="en-US" sz="1400" dirty="0"/>
                    </a:p>
                  </a:txBody>
                  <a:tcPr marL="68580" marR="68580" marT="34290" marB="34290" anchor="ctr"/>
                </a:tc>
                <a:tc>
                  <a:txBody>
                    <a:bodyPr/>
                    <a:lstStyle/>
                    <a:p>
                      <a:pPr algn="ctr"/>
                      <a:r>
                        <a:rPr lang="en-US" sz="1400" dirty="0" err="1" smtClean="0"/>
                        <a:t>PoC</a:t>
                      </a:r>
                      <a:endParaRPr lang="en-US" sz="1400" dirty="0"/>
                    </a:p>
                  </a:txBody>
                  <a:tcPr marL="68580" marR="68580" marT="34290" marB="34290" anchor="ctr"/>
                </a:tc>
                <a:tc>
                  <a:txBody>
                    <a:bodyPr/>
                    <a:lstStyle/>
                    <a:p>
                      <a:pPr algn="ctr"/>
                      <a:r>
                        <a:rPr lang="en-US" sz="1400" dirty="0" smtClean="0"/>
                        <a:t>Module</a:t>
                      </a:r>
                      <a:endParaRPr lang="en-US" sz="1400" dirty="0"/>
                    </a:p>
                  </a:txBody>
                  <a:tcPr marL="68580" marR="68580" marT="34290" marB="34290" anchor="ctr"/>
                </a:tc>
                <a:tc>
                  <a:txBody>
                    <a:bodyPr/>
                    <a:lstStyle/>
                    <a:p>
                      <a:pPr algn="ctr"/>
                      <a:r>
                        <a:rPr lang="en-US" sz="1400" dirty="0" smtClean="0"/>
                        <a:t>Status</a:t>
                      </a:r>
                      <a:endParaRPr lang="en-US" sz="14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1400" dirty="0" smtClean="0">
                          <a:solidFill>
                            <a:srgbClr val="FF0000"/>
                          </a:solidFill>
                        </a:rPr>
                        <a:t>777</a:t>
                      </a:r>
                      <a:endParaRPr lang="en-US" sz="1400" dirty="0">
                        <a:solidFill>
                          <a:srgbClr val="FF0000"/>
                        </a:solidFill>
                      </a:endParaRPr>
                    </a:p>
                  </a:txBody>
                  <a:tcPr marL="68580" marR="68580" marT="34290" marB="34290" anchor="ctr"/>
                </a:tc>
                <a:tc>
                  <a:txBody>
                    <a:bodyPr/>
                    <a:lstStyle/>
                    <a:p>
                      <a:pPr algn="ctr"/>
                      <a:r>
                        <a:rPr lang="en-US" sz="1400" dirty="0" smtClean="0">
                          <a:solidFill>
                            <a:schemeClr val="tx1"/>
                          </a:solidFill>
                        </a:rPr>
                        <a:t>Controlling deployment of ABI SCT-derived gains</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HQ</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3739666351"/>
                  </a:ext>
                </a:extLst>
              </a:tr>
              <a:tr h="278130">
                <a:tc>
                  <a:txBody>
                    <a:bodyPr/>
                    <a:lstStyle/>
                    <a:p>
                      <a:pPr algn="ctr"/>
                      <a:r>
                        <a:rPr lang="en-US" sz="1400" dirty="0" smtClean="0"/>
                        <a:t>832</a:t>
                      </a:r>
                      <a:endParaRPr lang="en-US" sz="1400" dirty="0"/>
                    </a:p>
                  </a:txBody>
                  <a:tcPr marL="68580" marR="68580" marT="34290" marB="34290" anchor="ctr"/>
                </a:tc>
                <a:tc>
                  <a:txBody>
                    <a:bodyPr/>
                    <a:lstStyle/>
                    <a:p>
                      <a:pPr algn="ctr"/>
                      <a:r>
                        <a:rPr lang="en-US" sz="1400" b="0" i="0" kern="1200" dirty="0" smtClean="0">
                          <a:solidFill>
                            <a:schemeClr val="dk1"/>
                          </a:solidFill>
                          <a:effectLst/>
                          <a:latin typeface="+mn-lt"/>
                          <a:ea typeface="+mn-ea"/>
                          <a:cs typeface="+mn-cs"/>
                        </a:rPr>
                        <a:t>GOES-16 X-axis Bias Anomaly</a:t>
                      </a:r>
                      <a:endParaRPr lang="en-US" sz="1400" dirty="0"/>
                    </a:p>
                  </a:txBody>
                  <a:tcPr marL="68580" marR="68580" marT="34290" marB="34290" anchor="ctr"/>
                </a:tc>
                <a:tc>
                  <a:txBody>
                    <a:bodyPr/>
                    <a:lstStyle/>
                    <a:p>
                      <a:pPr algn="ctr"/>
                      <a:r>
                        <a:rPr lang="en-US" sz="1400" dirty="0" smtClean="0"/>
                        <a:t>VK</a:t>
                      </a:r>
                      <a:endParaRPr lang="en-US" sz="140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algn="ctr"/>
                      <a:r>
                        <a:rPr lang="en-US" sz="1400" dirty="0" smtClean="0"/>
                        <a:t>Active</a:t>
                      </a:r>
                      <a:endParaRPr lang="en-US" sz="1400" dirty="0"/>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1400" dirty="0" smtClean="0">
                          <a:solidFill>
                            <a:schemeClr val="tx1"/>
                          </a:solidFill>
                        </a:rPr>
                        <a:t>893</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ABI Predictive Calibration Algorithm</a:t>
                      </a:r>
                      <a:endParaRPr lang="en-US" sz="1400" dirty="0">
                        <a:solidFill>
                          <a:schemeClr val="tx1"/>
                        </a:solidFill>
                      </a:endParaRPr>
                    </a:p>
                  </a:txBody>
                  <a:tcPr marL="68580" marR="68580" marT="34290" marB="34290" anchor="ctr"/>
                </a:tc>
                <a:tc>
                  <a:txBody>
                    <a:bodyPr/>
                    <a:lstStyle/>
                    <a:p>
                      <a:pPr algn="ctr"/>
                      <a:r>
                        <a:rPr lang="en-US" sz="1400" dirty="0" smtClean="0">
                          <a:solidFill>
                            <a:schemeClr val="tx1"/>
                          </a:solidFill>
                        </a:rPr>
                        <a:t>ZW</a:t>
                      </a:r>
                      <a:endParaRPr lang="en-US" sz="14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Active</a:t>
                      </a: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1400" b="0" dirty="0" smtClean="0">
                          <a:solidFill>
                            <a:schemeClr val="tx1"/>
                          </a:solidFill>
                        </a:rPr>
                        <a:t>938</a:t>
                      </a:r>
                      <a:endParaRPr lang="en-US" sz="1400" b="0" dirty="0">
                        <a:solidFill>
                          <a:schemeClr val="tx1"/>
                        </a:solidFill>
                      </a:endParaRPr>
                    </a:p>
                  </a:txBody>
                  <a:tcPr marL="68580" marR="68580" marT="34290" marB="34290" anchor="ctr"/>
                </a:tc>
                <a:tc>
                  <a:txBody>
                    <a:bodyPr/>
                    <a:lstStyle/>
                    <a:p>
                      <a:pPr algn="ctr"/>
                      <a:r>
                        <a:rPr lang="en-US" sz="1400" b="0" dirty="0" smtClean="0">
                          <a:solidFill>
                            <a:schemeClr val="tx1"/>
                          </a:solidFill>
                        </a:rPr>
                        <a:t>ABI L1b Metadata Update for B02 Bias Fix</a:t>
                      </a:r>
                      <a:endParaRPr lang="en-US" sz="1400" b="0" dirty="0">
                        <a:solidFill>
                          <a:schemeClr val="tx1"/>
                        </a:solidFill>
                      </a:endParaRPr>
                    </a:p>
                  </a:txBody>
                  <a:tcPr marL="68580" marR="68580" marT="34290" marB="34290" anchor="ctr"/>
                </a:tc>
                <a:tc>
                  <a:txBody>
                    <a:bodyPr/>
                    <a:lstStyle/>
                    <a:p>
                      <a:pPr algn="ctr"/>
                      <a:r>
                        <a:rPr lang="en-US" sz="1400" b="0" dirty="0" smtClean="0"/>
                        <a:t>HQ</a:t>
                      </a:r>
                      <a:endParaRPr lang="en-US" sz="14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mn-lt"/>
                          <a:ea typeface="+mn-ea"/>
                          <a:cs typeface="+mn-cs"/>
                        </a:rPr>
                        <a:t>All</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Active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791289098"/>
                  </a:ext>
                </a:extLst>
              </a:tr>
              <a:tr h="278130">
                <a:tc>
                  <a:txBody>
                    <a:bodyPr/>
                    <a:lstStyle/>
                    <a:p>
                      <a:pPr algn="ctr"/>
                      <a:r>
                        <a:rPr lang="en-US" sz="1400" b="0" i="0" dirty="0" smtClean="0">
                          <a:solidFill>
                            <a:schemeClr val="tx1"/>
                          </a:solidFill>
                        </a:rPr>
                        <a:t>962</a:t>
                      </a:r>
                      <a:endParaRPr lang="en-US" sz="1400" b="0" i="0" dirty="0">
                        <a:solidFill>
                          <a:schemeClr val="tx1"/>
                        </a:solidFill>
                      </a:endParaRPr>
                    </a:p>
                  </a:txBody>
                  <a:tcPr marL="68580" marR="68580" marT="34290" marB="34290" anchor="ctr"/>
                </a:tc>
                <a:tc>
                  <a:txBody>
                    <a:bodyPr/>
                    <a:lstStyle/>
                    <a:p>
                      <a:pPr algn="ctr"/>
                      <a:r>
                        <a:rPr lang="en-US" sz="1400" b="0" i="0" dirty="0" smtClean="0">
                          <a:solidFill>
                            <a:schemeClr val="tx1"/>
                          </a:solidFill>
                        </a:rPr>
                        <a:t>ABI DRL modification</a:t>
                      </a:r>
                      <a:r>
                        <a:rPr lang="en-US" sz="1400" b="0" i="0" baseline="0" dirty="0" smtClean="0">
                          <a:solidFill>
                            <a:schemeClr val="tx1"/>
                          </a:solidFill>
                        </a:rPr>
                        <a:t> for testing G16 B16 Det211</a:t>
                      </a:r>
                      <a:endParaRPr lang="en-US" sz="1400" b="0" i="0" dirty="0">
                        <a:solidFill>
                          <a:schemeClr val="tx1"/>
                        </a:solidFill>
                      </a:endParaRPr>
                    </a:p>
                  </a:txBody>
                  <a:tcPr marL="68580" marR="68580" marT="34290" marB="34290" anchor="ctr"/>
                </a:tc>
                <a:tc>
                  <a:txBody>
                    <a:bodyPr/>
                    <a:lstStyle/>
                    <a:p>
                      <a:pPr algn="ctr"/>
                      <a:r>
                        <a:rPr lang="en-US" sz="1400" b="0" i="0" dirty="0" smtClean="0"/>
                        <a:t>ZW</a:t>
                      </a:r>
                      <a:endParaRPr lang="en-US" sz="1400" b="0" i="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G-16</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panose="020F0502020204030204"/>
                          <a:ea typeface="+mn-ea"/>
                          <a:cs typeface="+mn-cs"/>
                        </a:rPr>
                        <a:t>Hold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4223585173"/>
                  </a:ext>
                </a:extLst>
              </a:tr>
              <a:tr h="278130">
                <a:tc>
                  <a:txBody>
                    <a:bodyPr/>
                    <a:lstStyle/>
                    <a:p>
                      <a:pPr algn="ctr"/>
                      <a:r>
                        <a:rPr lang="en-US" sz="1400" b="1" i="0" dirty="0" smtClean="0">
                          <a:solidFill>
                            <a:srgbClr val="FF0000"/>
                          </a:solidFill>
                        </a:rPr>
                        <a:t>1007</a:t>
                      </a:r>
                      <a:endParaRPr lang="en-US" sz="1400" b="1" i="0" dirty="0">
                        <a:solidFill>
                          <a:srgbClr val="FF0000"/>
                        </a:solidFill>
                      </a:endParaRPr>
                    </a:p>
                  </a:txBody>
                  <a:tcPr marL="68580" marR="68580" marT="34290" marB="34290" anchor="ctr"/>
                </a:tc>
                <a:tc>
                  <a:txBody>
                    <a:bodyPr/>
                    <a:lstStyle/>
                    <a:p>
                      <a:pPr algn="ctr"/>
                      <a:r>
                        <a:rPr lang="en-US" sz="1400" b="0" i="0" kern="1200" dirty="0" smtClean="0">
                          <a:solidFill>
                            <a:schemeClr val="tx1"/>
                          </a:solidFill>
                          <a:effectLst/>
                          <a:latin typeface="+mn-lt"/>
                          <a:ea typeface="+mn-ea"/>
                          <a:cs typeface="+mn-cs"/>
                        </a:rPr>
                        <a:t>Gain Set Switch/</a:t>
                      </a:r>
                      <a:r>
                        <a:rPr lang="en-US" sz="1400" b="0" i="0" kern="1200" dirty="0" err="1" smtClean="0">
                          <a:solidFill>
                            <a:schemeClr val="tx1"/>
                          </a:solidFill>
                          <a:effectLst/>
                          <a:latin typeface="+mn-lt"/>
                          <a:ea typeface="+mn-ea"/>
                          <a:cs typeface="+mn-cs"/>
                        </a:rPr>
                        <a:t>pCal</a:t>
                      </a:r>
                      <a:r>
                        <a:rPr lang="en-US" sz="1400" b="0" i="0" kern="1200" dirty="0" smtClean="0">
                          <a:solidFill>
                            <a:schemeClr val="tx1"/>
                          </a:solidFill>
                          <a:effectLst/>
                          <a:latin typeface="+mn-lt"/>
                          <a:ea typeface="+mn-ea"/>
                          <a:cs typeface="+mn-cs"/>
                        </a:rPr>
                        <a:t> </a:t>
                      </a:r>
                      <a:r>
                        <a:rPr lang="en-US" sz="1400" b="0" i="0" kern="1200" dirty="0" err="1" smtClean="0">
                          <a:solidFill>
                            <a:schemeClr val="tx1"/>
                          </a:solidFill>
                          <a:effectLst/>
                          <a:latin typeface="+mn-lt"/>
                          <a:ea typeface="+mn-ea"/>
                          <a:cs typeface="+mn-cs"/>
                        </a:rPr>
                        <a:t>deconfliction</a:t>
                      </a:r>
                      <a:r>
                        <a:rPr lang="en-US" sz="1400" b="0" i="0" kern="1200" dirty="0" smtClean="0">
                          <a:solidFill>
                            <a:schemeClr val="tx1"/>
                          </a:solidFill>
                          <a:effectLst/>
                          <a:latin typeface="+mn-lt"/>
                          <a:ea typeface="+mn-ea"/>
                          <a:cs typeface="+mn-cs"/>
                        </a:rPr>
                        <a:t> long-term fix</a:t>
                      </a:r>
                      <a:endParaRPr lang="en-US" sz="1400" b="0" i="0" dirty="0">
                        <a:solidFill>
                          <a:schemeClr val="tx1"/>
                        </a:solidFill>
                      </a:endParaRPr>
                    </a:p>
                  </a:txBody>
                  <a:tcPr marL="68580" marR="68580" marT="34290" marB="34290" anchor="ctr"/>
                </a:tc>
                <a:tc>
                  <a:txBody>
                    <a:bodyPr/>
                    <a:lstStyle/>
                    <a:p>
                      <a:pPr algn="ctr"/>
                      <a:r>
                        <a:rPr lang="en-US" sz="1400" b="0" i="0" dirty="0" smtClean="0">
                          <a:solidFill>
                            <a:schemeClr val="tx1"/>
                          </a:solidFill>
                        </a:rPr>
                        <a:t>XW</a:t>
                      </a:r>
                      <a:endParaRPr lang="en-US" sz="1400" b="0" i="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G-17</a:t>
                      </a:r>
                      <a:endParaRPr kumimoji="0" lang="en-US" sz="14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tx1"/>
                          </a:solidFill>
                          <a:effectLst/>
                          <a:uLnTx/>
                          <a:uFillTx/>
                          <a:latin typeface="Calibri" panose="020F0502020204030204"/>
                          <a:ea typeface="+mn-ea"/>
                          <a:cs typeface="+mn-cs"/>
                        </a:rPr>
                        <a:t>Active</a:t>
                      </a:r>
                    </a:p>
                  </a:txBody>
                  <a:tcPr marL="68580" marR="68580" marT="34290" marB="34290" anchor="ctr"/>
                </a:tc>
                <a:extLst>
                  <a:ext uri="{0D108BD9-81ED-4DB2-BD59-A6C34878D82A}">
                    <a16:rowId xmlns:a16="http://schemas.microsoft.com/office/drawing/2014/main" val="424903180"/>
                  </a:ext>
                </a:extLst>
              </a:tr>
            </a:tbl>
          </a:graphicData>
        </a:graphic>
      </p:graphicFrame>
      <p:sp>
        <p:nvSpPr>
          <p:cNvPr id="3" name="TextBox 2"/>
          <p:cNvSpPr txBox="1"/>
          <p:nvPr/>
        </p:nvSpPr>
        <p:spPr>
          <a:xfrm>
            <a:off x="2507876" y="994410"/>
            <a:ext cx="4000500" cy="300082"/>
          </a:xfrm>
          <a:prstGeom prst="rect">
            <a:avLst/>
          </a:prstGeom>
          <a:noFill/>
        </p:spPr>
        <p:txBody>
          <a:bodyPr wrap="square" rtlCol="0">
            <a:spAutoFit/>
          </a:bodyPr>
          <a:lstStyle/>
          <a:p>
            <a:pPr algn="ctr"/>
            <a:r>
              <a:rPr lang="en-US" sz="1350" dirty="0"/>
              <a:t>ABI ADR Submitted by other groups (2020-01-27)</a:t>
            </a:r>
          </a:p>
        </p:txBody>
      </p:sp>
      <p:graphicFrame>
        <p:nvGraphicFramePr>
          <p:cNvPr id="5" name="Table 4"/>
          <p:cNvGraphicFramePr>
            <a:graphicFrameLocks noGrp="1"/>
          </p:cNvGraphicFramePr>
          <p:nvPr>
            <p:extLst>
              <p:ext uri="{D42A27DB-BD31-4B8C-83A1-F6EECF244321}">
                <p14:modId xmlns:p14="http://schemas.microsoft.com/office/powerpoint/2010/main" val="1868711989"/>
              </p:ext>
            </p:extLst>
          </p:nvPr>
        </p:nvGraphicFramePr>
        <p:xfrm>
          <a:off x="685794" y="3733800"/>
          <a:ext cx="7878542" cy="1866900"/>
        </p:xfrm>
        <a:graphic>
          <a:graphicData uri="http://schemas.openxmlformats.org/drawingml/2006/table">
            <a:tbl>
              <a:tblPr firstRow="1" bandRow="1">
                <a:tableStyleId>{5C22544A-7EE6-4342-B048-85BDC9FD1C3A}</a:tableStyleId>
              </a:tblPr>
              <a:tblGrid>
                <a:gridCol w="5668148">
                  <a:extLst>
                    <a:ext uri="{9D8B030D-6E8A-4147-A177-3AD203B41FA5}">
                      <a16:colId xmlns:a16="http://schemas.microsoft.com/office/drawing/2014/main" val="3700680089"/>
                    </a:ext>
                  </a:extLst>
                </a:gridCol>
                <a:gridCol w="1156628">
                  <a:extLst>
                    <a:ext uri="{9D8B030D-6E8A-4147-A177-3AD203B41FA5}">
                      <a16:colId xmlns:a16="http://schemas.microsoft.com/office/drawing/2014/main" val="3199024722"/>
                    </a:ext>
                  </a:extLst>
                </a:gridCol>
                <a:gridCol w="1053766">
                  <a:extLst>
                    <a:ext uri="{9D8B030D-6E8A-4147-A177-3AD203B41FA5}">
                      <a16:colId xmlns:a16="http://schemas.microsoft.com/office/drawing/2014/main" val="2668711271"/>
                    </a:ext>
                  </a:extLst>
                </a:gridCol>
              </a:tblGrid>
              <a:tr h="278130">
                <a:tc>
                  <a:txBody>
                    <a:bodyPr/>
                    <a:lstStyle/>
                    <a:p>
                      <a:pPr algn="ctr"/>
                      <a:r>
                        <a:rPr lang="en-US" sz="2000" dirty="0" smtClean="0"/>
                        <a:t>Category</a:t>
                      </a:r>
                      <a:endParaRPr lang="en-US" sz="2000" dirty="0"/>
                    </a:p>
                  </a:txBody>
                  <a:tcPr marL="68580" marR="68580" marT="34290" marB="34290" anchor="ctr"/>
                </a:tc>
                <a:tc>
                  <a:txBody>
                    <a:bodyPr/>
                    <a:lstStyle/>
                    <a:p>
                      <a:pPr algn="ctr"/>
                      <a:r>
                        <a:rPr lang="en-US" sz="2000" dirty="0" smtClean="0"/>
                        <a:t>All</a:t>
                      </a:r>
                      <a:endParaRPr lang="en-US" sz="2000" dirty="0"/>
                    </a:p>
                  </a:txBody>
                  <a:tcPr marL="68580" marR="68580" marT="34290" marB="34290" anchor="ctr"/>
                </a:tc>
                <a:tc>
                  <a:txBody>
                    <a:bodyPr/>
                    <a:lstStyle/>
                    <a:p>
                      <a:pPr algn="ctr"/>
                      <a:r>
                        <a:rPr lang="en-US" sz="2000" dirty="0" smtClean="0"/>
                        <a:t>CWG</a:t>
                      </a:r>
                      <a:endParaRPr lang="en-US" sz="2000" dirty="0"/>
                    </a:p>
                  </a:txBody>
                  <a:tcPr marL="68580" marR="68580" marT="34290" marB="34290" anchor="ctr"/>
                </a:tc>
                <a:extLst>
                  <a:ext uri="{0D108BD9-81ED-4DB2-BD59-A6C34878D82A}">
                    <a16:rowId xmlns:a16="http://schemas.microsoft.com/office/drawing/2014/main" val="593632480"/>
                  </a:ext>
                </a:extLst>
              </a:tr>
              <a:tr h="278130">
                <a:tc>
                  <a:txBody>
                    <a:bodyPr/>
                    <a:lstStyle/>
                    <a:p>
                      <a:pPr algn="ctr"/>
                      <a:r>
                        <a:rPr lang="en-US" sz="2000" dirty="0" smtClean="0">
                          <a:solidFill>
                            <a:schemeClr val="tx1"/>
                          </a:solidFill>
                        </a:rPr>
                        <a:t>Calibration ADR</a:t>
                      </a:r>
                      <a:endParaRPr lang="en-US" sz="2000" dirty="0">
                        <a:solidFill>
                          <a:schemeClr val="tx1"/>
                        </a:solidFill>
                      </a:endParaRPr>
                    </a:p>
                  </a:txBody>
                  <a:tcPr marL="68580" marR="68580" marT="34290" marB="34290" anchor="ctr"/>
                </a:tc>
                <a:tc>
                  <a:txBody>
                    <a:bodyPr/>
                    <a:lstStyle/>
                    <a:p>
                      <a:pPr algn="ctr"/>
                      <a:r>
                        <a:rPr lang="en-US" sz="2000" dirty="0" smtClean="0">
                          <a:solidFill>
                            <a:schemeClr val="tx1"/>
                          </a:solidFill>
                        </a:rPr>
                        <a:t>206</a:t>
                      </a:r>
                      <a:endParaRPr lang="en-US" sz="20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137</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3739666351"/>
                  </a:ext>
                </a:extLst>
              </a:tr>
              <a:tr h="2781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smtClean="0">
                          <a:solidFill>
                            <a:schemeClr val="tx1"/>
                          </a:solidFill>
                        </a:rPr>
                        <a:t>Active Calibration ADR</a:t>
                      </a:r>
                    </a:p>
                  </a:txBody>
                  <a:tcPr marL="68580" marR="68580" marT="34290" marB="34290" anchor="ctr"/>
                </a:tc>
                <a:tc>
                  <a:txBody>
                    <a:bodyPr/>
                    <a:lstStyle/>
                    <a:p>
                      <a:pPr algn="ctr"/>
                      <a:r>
                        <a:rPr lang="en-US" sz="2000" dirty="0" smtClean="0">
                          <a:solidFill>
                            <a:srgbClr val="FF0000"/>
                          </a:solidFill>
                        </a:rPr>
                        <a:t>33</a:t>
                      </a:r>
                      <a:endParaRPr lang="en-US" sz="2000" dirty="0">
                        <a:solidFill>
                          <a:srgbClr val="FF0000"/>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27</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2919470098"/>
                  </a:ext>
                </a:extLst>
              </a:tr>
              <a:tr h="278130">
                <a:tc>
                  <a:txBody>
                    <a:bodyPr/>
                    <a:lstStyle/>
                    <a:p>
                      <a:pPr algn="ctr"/>
                      <a:r>
                        <a:rPr lang="en-US" sz="2000" dirty="0" smtClean="0">
                          <a:solidFill>
                            <a:schemeClr val="tx1"/>
                          </a:solidFill>
                        </a:rPr>
                        <a:t>GOES-17 ABI Calibration ADR</a:t>
                      </a:r>
                      <a:endParaRPr lang="en-US" sz="2000" dirty="0">
                        <a:solidFill>
                          <a:schemeClr val="tx1"/>
                        </a:solidFill>
                      </a:endParaRPr>
                    </a:p>
                  </a:txBody>
                  <a:tcPr marL="68580" marR="68580" marT="34290" marB="34290" anchor="ctr"/>
                </a:tc>
                <a:tc>
                  <a:txBody>
                    <a:bodyPr/>
                    <a:lstStyle/>
                    <a:p>
                      <a:pPr algn="ctr"/>
                      <a:r>
                        <a:rPr lang="en-US" sz="2000" dirty="0" smtClean="0">
                          <a:solidFill>
                            <a:schemeClr val="tx1"/>
                          </a:solidFill>
                        </a:rPr>
                        <a:t>73</a:t>
                      </a:r>
                      <a:endParaRPr lang="en-US" sz="2000" dirty="0">
                        <a:solidFill>
                          <a:schemeClr val="tx1"/>
                        </a:solidFill>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tx1"/>
                          </a:solidFill>
                          <a:effectLst/>
                          <a:uLnTx/>
                          <a:uFillTx/>
                          <a:latin typeface="Calibri" panose="020F0502020204030204"/>
                          <a:ea typeface="+mn-ea"/>
                          <a:cs typeface="+mn-cs"/>
                        </a:rPr>
                        <a:t>52</a:t>
                      </a:r>
                      <a:endParaRPr kumimoji="0" lang="en-US" sz="2000" b="0" i="0" u="none" strike="noStrike" kern="1200" cap="none" spc="0" normalizeH="0" baseline="0" noProof="0" dirty="0">
                        <a:ln>
                          <a:noFill/>
                        </a:ln>
                        <a:solidFill>
                          <a:schemeClr val="tx1"/>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734805507"/>
                  </a:ext>
                </a:extLst>
              </a:tr>
              <a:tr h="278130">
                <a:tc>
                  <a:txBody>
                    <a:bodyPr/>
                    <a:lstStyle/>
                    <a:p>
                      <a:pPr algn="ctr"/>
                      <a:r>
                        <a:rPr lang="en-US" sz="2000" dirty="0" smtClean="0">
                          <a:solidFill>
                            <a:schemeClr val="tx1"/>
                          </a:solidFill>
                        </a:rPr>
                        <a:t>Active GOES-17 ABI Calibration ADR</a:t>
                      </a:r>
                      <a:endParaRPr lang="en-US" sz="2000" dirty="0">
                        <a:solidFill>
                          <a:schemeClr val="tx1"/>
                        </a:solidFill>
                      </a:endParaRPr>
                    </a:p>
                  </a:txBody>
                  <a:tcPr marL="68580" marR="68580" marT="34290" marB="34290" anchor="ctr"/>
                </a:tc>
                <a:tc>
                  <a:txBody>
                    <a:bodyPr/>
                    <a:lstStyle/>
                    <a:p>
                      <a:pPr algn="ctr"/>
                      <a:r>
                        <a:rPr lang="en-US" sz="2000" b="0" dirty="0" smtClean="0"/>
                        <a:t>22</a:t>
                      </a:r>
                      <a:endParaRPr lang="en-US" sz="2000" b="0" dirty="0"/>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17</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nchor="ctr"/>
                </a:tc>
                <a:extLst>
                  <a:ext uri="{0D108BD9-81ED-4DB2-BD59-A6C34878D82A}">
                    <a16:rowId xmlns:a16="http://schemas.microsoft.com/office/drawing/2014/main" val="791289098"/>
                  </a:ext>
                </a:extLst>
              </a:tr>
            </a:tbl>
          </a:graphicData>
        </a:graphic>
      </p:graphicFrame>
      <p:sp>
        <p:nvSpPr>
          <p:cNvPr id="6" name="TextBox 5"/>
          <p:cNvSpPr txBox="1"/>
          <p:nvPr/>
        </p:nvSpPr>
        <p:spPr>
          <a:xfrm>
            <a:off x="568855" y="5746946"/>
            <a:ext cx="7878541" cy="484748"/>
          </a:xfrm>
          <a:prstGeom prst="rect">
            <a:avLst/>
          </a:prstGeom>
          <a:noFill/>
        </p:spPr>
        <p:txBody>
          <a:bodyPr wrap="square" rtlCol="0">
            <a:spAutoFit/>
          </a:bodyPr>
          <a:lstStyle/>
          <a:p>
            <a:r>
              <a:rPr lang="en-US" sz="1350" dirty="0"/>
              <a:t>Statistics based on CWG records of GOES-R ADR saved at</a:t>
            </a:r>
          </a:p>
          <a:p>
            <a:r>
              <a:rPr lang="en-US" sz="1200" dirty="0">
                <a:hlinkClick r:id="rId2"/>
              </a:rPr>
              <a:t>https://</a:t>
            </a:r>
            <a:r>
              <a:rPr lang="en-US" sz="1200" dirty="0" smtClean="0">
                <a:hlinkClick r:id="rId2"/>
              </a:rPr>
              <a:t>docs.google.com/spreadsheets/d/12c6LZ_6ph5IeMFUjENIrETLQuzPpzHi2sBPPE4Or6w0/edit#gid=1591499741</a:t>
            </a:r>
            <a:endParaRPr lang="en-US" sz="1200" dirty="0"/>
          </a:p>
        </p:txBody>
      </p:sp>
    </p:spTree>
    <p:extLst>
      <p:ext uri="{BB962C8B-B14F-4D97-AF65-F5344CB8AC3E}">
        <p14:creationId xmlns:p14="http://schemas.microsoft.com/office/powerpoint/2010/main" val="3334367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Stable FPM Temperature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00524211"/>
              </p:ext>
            </p:extLst>
          </p:nvPr>
        </p:nvGraphicFramePr>
        <p:xfrm>
          <a:off x="457200" y="1371600"/>
          <a:ext cx="8229600" cy="4394200"/>
        </p:xfrm>
        <a:graphic>
          <a:graphicData uri="http://schemas.openxmlformats.org/drawingml/2006/table">
            <a:tbl>
              <a:tblPr firstRow="1" bandRow="1">
                <a:tableStyleId>{5C22544A-7EE6-4342-B048-85BDC9FD1C3A}</a:tableStyleId>
              </a:tblPr>
              <a:tblGrid>
                <a:gridCol w="1333500">
                  <a:extLst>
                    <a:ext uri="{9D8B030D-6E8A-4147-A177-3AD203B41FA5}">
                      <a16:colId xmlns:a16="http://schemas.microsoft.com/office/drawing/2014/main" val="4110822492"/>
                    </a:ext>
                  </a:extLst>
                </a:gridCol>
                <a:gridCol w="3467100">
                  <a:extLst>
                    <a:ext uri="{9D8B030D-6E8A-4147-A177-3AD203B41FA5}">
                      <a16:colId xmlns:a16="http://schemas.microsoft.com/office/drawing/2014/main" val="4266582734"/>
                    </a:ext>
                  </a:extLst>
                </a:gridCol>
                <a:gridCol w="3429000">
                  <a:extLst>
                    <a:ext uri="{9D8B030D-6E8A-4147-A177-3AD203B41FA5}">
                      <a16:colId xmlns:a16="http://schemas.microsoft.com/office/drawing/2014/main" val="2532628906"/>
                    </a:ext>
                  </a:extLst>
                </a:gridCol>
              </a:tblGrid>
              <a:tr h="370840">
                <a:tc>
                  <a:txBody>
                    <a:bodyPr/>
                    <a:lstStyle/>
                    <a:p>
                      <a:pPr algn="ctr"/>
                      <a:endParaRPr lang="en-US" dirty="0"/>
                    </a:p>
                  </a:txBody>
                  <a:tcPr anchor="ctr"/>
                </a:tc>
                <a:tc>
                  <a:txBody>
                    <a:bodyPr/>
                    <a:lstStyle/>
                    <a:p>
                      <a:pPr algn="ctr"/>
                      <a:r>
                        <a:rPr lang="en-US" dirty="0" smtClean="0"/>
                        <a:t>VNIR</a:t>
                      </a:r>
                      <a:endParaRPr lang="en-US" dirty="0"/>
                    </a:p>
                  </a:txBody>
                  <a:tcPr anchor="ctr"/>
                </a:tc>
                <a:tc>
                  <a:txBody>
                    <a:bodyPr/>
                    <a:lstStyle/>
                    <a:p>
                      <a:pPr algn="ctr"/>
                      <a:r>
                        <a:rPr lang="en-US" dirty="0" smtClean="0"/>
                        <a:t>IR</a:t>
                      </a:r>
                      <a:endParaRPr lang="en-US" dirty="0"/>
                    </a:p>
                  </a:txBody>
                  <a:tcPr anchor="ctr"/>
                </a:tc>
                <a:extLst>
                  <a:ext uri="{0D108BD9-81ED-4DB2-BD59-A6C34878D82A}">
                    <a16:rowId xmlns:a16="http://schemas.microsoft.com/office/drawing/2014/main" val="1568486727"/>
                  </a:ext>
                </a:extLst>
              </a:tr>
              <a:tr h="370840">
                <a:tc>
                  <a:txBody>
                    <a:bodyPr/>
                    <a:lstStyle/>
                    <a:p>
                      <a:pPr algn="ctr"/>
                      <a:r>
                        <a:rPr lang="en-US" b="1" dirty="0" smtClean="0"/>
                        <a:t>Noise</a:t>
                      </a:r>
                      <a:r>
                        <a:rPr lang="en-US" b="1" baseline="0" dirty="0" smtClean="0"/>
                        <a:t> </a:t>
                      </a:r>
                      <a:endParaRPr lang="en-US" b="1" dirty="0"/>
                    </a:p>
                  </a:txBody>
                  <a:tcPr anchor="ctr"/>
                </a:tc>
                <a:tc>
                  <a:txBody>
                    <a:bodyPr/>
                    <a:lstStyle/>
                    <a:p>
                      <a:pPr marL="285750" lvl="0" indent="-285750" algn="l">
                        <a:buFont typeface="Arial" panose="020B0604020202020204" pitchFamily="34" charset="0"/>
                        <a:buChar char="•"/>
                      </a:pPr>
                      <a:r>
                        <a:rPr lang="en-US" dirty="0" smtClean="0">
                          <a:solidFill>
                            <a:srgbClr val="FF0000"/>
                          </a:solidFill>
                        </a:rPr>
                        <a:t>Meet</a:t>
                      </a:r>
                      <a:r>
                        <a:rPr lang="en-US" baseline="0" dirty="0" smtClean="0">
                          <a:solidFill>
                            <a:srgbClr val="FF0000"/>
                          </a:solidFill>
                        </a:rPr>
                        <a:t> </a:t>
                      </a:r>
                      <a:r>
                        <a:rPr lang="en-US" dirty="0" smtClean="0">
                          <a:solidFill>
                            <a:srgbClr val="FF0000"/>
                          </a:solidFill>
                        </a:rPr>
                        <a:t>the MRD</a:t>
                      </a:r>
                      <a:r>
                        <a:rPr lang="en-US" dirty="0" smtClean="0"/>
                        <a:t>. </a:t>
                      </a:r>
                    </a:p>
                    <a:p>
                      <a:pPr marL="285750" lvl="0" indent="-285750" algn="l">
                        <a:buFont typeface="Arial" panose="020B0604020202020204" pitchFamily="34" charset="0"/>
                        <a:buChar char="•"/>
                      </a:pPr>
                      <a:r>
                        <a:rPr lang="en-US" dirty="0" smtClean="0"/>
                        <a:t>Channels 4-6 failed the Baseline.</a:t>
                      </a:r>
                    </a:p>
                    <a:p>
                      <a:pPr marL="285750" lvl="0" indent="-285750" algn="l">
                        <a:buFont typeface="Arial" panose="020B0604020202020204" pitchFamily="34" charset="0"/>
                        <a:buChar char="•"/>
                      </a:pPr>
                      <a:r>
                        <a:rPr lang="en-US" dirty="0" smtClean="0"/>
                        <a:t>Comparable with GOES-16 ABI.</a:t>
                      </a:r>
                    </a:p>
                    <a:p>
                      <a:pPr marL="285750" lvl="0" indent="-285750" algn="l">
                        <a:buFont typeface="Arial" panose="020B0604020202020204" pitchFamily="34" charset="0"/>
                        <a:buChar char="•"/>
                      </a:pPr>
                      <a:r>
                        <a:rPr lang="en-US" dirty="0" smtClean="0"/>
                        <a:t>No significant change</a:t>
                      </a:r>
                      <a:r>
                        <a:rPr lang="en-US" baseline="0" dirty="0" smtClean="0"/>
                        <a:t> since Provisional.</a:t>
                      </a:r>
                      <a:endParaRPr lang="en-US" dirty="0"/>
                    </a:p>
                  </a:txBody>
                  <a:tcPr anchor="ctr"/>
                </a:tc>
                <a:tc>
                  <a:txBody>
                    <a:bodyPr/>
                    <a:lstStyle/>
                    <a:p>
                      <a:pPr marL="285750" indent="-285750" algn="l">
                        <a:buFont typeface="Arial" panose="020B0604020202020204" pitchFamily="34" charset="0"/>
                        <a:buChar char="•"/>
                      </a:pPr>
                      <a:r>
                        <a:rPr lang="en-US" dirty="0" smtClean="0"/>
                        <a:t>Seriously compromised by the LHP anomaly.</a:t>
                      </a:r>
                    </a:p>
                    <a:p>
                      <a:pPr marL="285750" indent="-285750" algn="l">
                        <a:buFont typeface="Arial" panose="020B0604020202020204" pitchFamily="34" charset="0"/>
                        <a:buChar char="•"/>
                      </a:pPr>
                      <a:r>
                        <a:rPr lang="en-US" dirty="0" smtClean="0">
                          <a:solidFill>
                            <a:srgbClr val="FF0000"/>
                          </a:solidFill>
                        </a:rPr>
                        <a:t>Meet</a:t>
                      </a:r>
                      <a:r>
                        <a:rPr lang="en-US" baseline="0" dirty="0" smtClean="0">
                          <a:solidFill>
                            <a:srgbClr val="FF0000"/>
                          </a:solidFill>
                        </a:rPr>
                        <a:t> </a:t>
                      </a:r>
                      <a:r>
                        <a:rPr lang="en-US" dirty="0" smtClean="0">
                          <a:solidFill>
                            <a:srgbClr val="FF0000"/>
                          </a:solidFill>
                        </a:rPr>
                        <a:t>the </a:t>
                      </a:r>
                      <a:r>
                        <a:rPr lang="en-US" dirty="0" smtClean="0">
                          <a:solidFill>
                            <a:srgbClr val="FF0000"/>
                          </a:solidFill>
                        </a:rPr>
                        <a:t>waived </a:t>
                      </a:r>
                      <a:r>
                        <a:rPr lang="en-US" dirty="0" smtClean="0">
                          <a:solidFill>
                            <a:srgbClr val="FF0000"/>
                          </a:solidFill>
                        </a:rPr>
                        <a:t>MRD except </a:t>
                      </a:r>
                      <a:r>
                        <a:rPr lang="en-US" dirty="0" smtClean="0">
                          <a:solidFill>
                            <a:schemeClr val="tx1"/>
                          </a:solidFill>
                        </a:rPr>
                        <a:t>for</a:t>
                      </a:r>
                      <a:r>
                        <a:rPr lang="en-US" dirty="0" smtClean="0">
                          <a:solidFill>
                            <a:srgbClr val="FF0000"/>
                          </a:solidFill>
                        </a:rPr>
                        <a:t> </a:t>
                      </a:r>
                      <a:r>
                        <a:rPr lang="en-US" dirty="0" smtClean="0"/>
                        <a:t>Channels</a:t>
                      </a:r>
                      <a:r>
                        <a:rPr lang="en-US" baseline="0" dirty="0" smtClean="0"/>
                        <a:t> </a:t>
                      </a:r>
                      <a:r>
                        <a:rPr lang="en-US" baseline="0" dirty="0" smtClean="0"/>
                        <a:t>15 &amp; 16 </a:t>
                      </a:r>
                      <a:r>
                        <a:rPr lang="en-US" baseline="0" dirty="0" smtClean="0"/>
                        <a:t>(within </a:t>
                      </a:r>
                      <a:r>
                        <a:rPr lang="en-US" baseline="0" dirty="0" smtClean="0"/>
                        <a:t>10% of </a:t>
                      </a:r>
                      <a:r>
                        <a:rPr lang="en-US" dirty="0" smtClean="0"/>
                        <a:t>MRD).</a:t>
                      </a:r>
                      <a:endParaRPr lang="en-US" dirty="0" smtClean="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 significant change</a:t>
                      </a:r>
                      <a:r>
                        <a:rPr lang="en-US" baseline="0" dirty="0" smtClean="0"/>
                        <a:t> since Provisional.</a:t>
                      </a:r>
                      <a:endParaRPr lang="en-US" dirty="0" smtClean="0"/>
                    </a:p>
                    <a:p>
                      <a:pPr marL="285750" indent="-285750" algn="l">
                        <a:buFont typeface="Arial" panose="020B0604020202020204" pitchFamily="34" charset="0"/>
                        <a:buChar char="•"/>
                      </a:pPr>
                      <a:endParaRPr lang="en-US" dirty="0"/>
                    </a:p>
                  </a:txBody>
                  <a:tcPr anchor="ctr"/>
                </a:tc>
                <a:extLst>
                  <a:ext uri="{0D108BD9-81ED-4DB2-BD59-A6C34878D82A}">
                    <a16:rowId xmlns:a16="http://schemas.microsoft.com/office/drawing/2014/main" val="2463852546"/>
                  </a:ext>
                </a:extLst>
              </a:tr>
              <a:tr h="370840">
                <a:tc>
                  <a:txBody>
                    <a:bodyPr/>
                    <a:lstStyle/>
                    <a:p>
                      <a:pPr algn="ctr"/>
                      <a:r>
                        <a:rPr lang="en-US" b="1" dirty="0" smtClean="0"/>
                        <a:t>Accuracy</a:t>
                      </a:r>
                      <a:endParaRPr lang="en-US" b="1" dirty="0"/>
                    </a:p>
                  </a:txBody>
                  <a:tcPr anchor="ctr"/>
                </a:tc>
                <a:tc>
                  <a:txBody>
                    <a:bodyPr/>
                    <a:lstStyle/>
                    <a:p>
                      <a:pPr marL="285750" indent="-285750" algn="l">
                        <a:buFont typeface="Arial" panose="020B0604020202020204" pitchFamily="34" charset="0"/>
                        <a:buChar char="•"/>
                      </a:pPr>
                      <a:r>
                        <a:rPr lang="en-US" dirty="0" smtClean="0">
                          <a:solidFill>
                            <a:srgbClr val="FF0000"/>
                          </a:solidFill>
                        </a:rPr>
                        <a:t>Meet the MRD</a:t>
                      </a:r>
                      <a:r>
                        <a:rPr lang="en-US" dirty="0" smtClean="0"/>
                        <a:t>.</a:t>
                      </a:r>
                    </a:p>
                    <a:p>
                      <a:pPr marL="285750" indent="-285750" algn="l">
                        <a:buFont typeface="Arial" panose="020B0604020202020204" pitchFamily="34" charset="0"/>
                        <a:buChar char="•"/>
                      </a:pPr>
                      <a:r>
                        <a:rPr lang="en-US" dirty="0" smtClean="0"/>
                        <a:t>Improved since Provisional</a:t>
                      </a:r>
                    </a:p>
                    <a:p>
                      <a:pPr marL="742950" lvl="1" indent="-285750" algn="l">
                        <a:buFont typeface="Arial" panose="020B0604020202020204" pitchFamily="34" charset="0"/>
                        <a:buChar char="•"/>
                      </a:pPr>
                      <a:r>
                        <a:rPr lang="en-US" dirty="0" smtClean="0"/>
                        <a:t>B02: LUT update.</a:t>
                      </a:r>
                    </a:p>
                    <a:p>
                      <a:pPr marL="742950" lvl="1" indent="-285750" algn="l">
                        <a:buFont typeface="Arial" panose="020B0604020202020204" pitchFamily="34" charset="0"/>
                        <a:buChar char="•"/>
                      </a:pPr>
                      <a:r>
                        <a:rPr lang="en-US" dirty="0" smtClean="0"/>
                        <a:t>B05: Latch-up correction.</a:t>
                      </a:r>
                      <a:endParaRPr lang="en-US" dirty="0"/>
                    </a:p>
                  </a:txBody>
                  <a:tcPr anchor="ctr"/>
                </a:tc>
                <a:tc>
                  <a:txBody>
                    <a:bodyPr/>
                    <a:lstStyle/>
                    <a:p>
                      <a:pPr marL="285750" indent="-285750" algn="l">
                        <a:buFont typeface="Arial" panose="020B0604020202020204" pitchFamily="34" charset="0"/>
                        <a:buChar char="•"/>
                      </a:pPr>
                      <a:r>
                        <a:rPr lang="en-US" dirty="0" smtClean="0">
                          <a:solidFill>
                            <a:srgbClr val="FF0000"/>
                          </a:solidFill>
                        </a:rPr>
                        <a:t>Meet the MRD except </a:t>
                      </a:r>
                      <a:r>
                        <a:rPr lang="en-US" dirty="0" smtClean="0">
                          <a:solidFill>
                            <a:schemeClr val="tx1"/>
                          </a:solidFill>
                        </a:rPr>
                        <a:t>for Channel 16.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chemeClr val="tx1"/>
                          </a:solidFill>
                        </a:rPr>
                        <a:t>SRF updat</a:t>
                      </a:r>
                      <a:r>
                        <a:rPr lang="en-US" dirty="0" smtClean="0"/>
                        <a:t>e (in work) will meet the MRD.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 significant change</a:t>
                      </a:r>
                      <a:r>
                        <a:rPr lang="en-US" baseline="0" dirty="0" smtClean="0"/>
                        <a:t> since Provisional.</a:t>
                      </a:r>
                      <a:endParaRPr lang="en-US" dirty="0" smtClean="0"/>
                    </a:p>
                  </a:txBody>
                  <a:tcPr anchor="ctr"/>
                </a:tc>
                <a:extLst>
                  <a:ext uri="{0D108BD9-81ED-4DB2-BD59-A6C34878D82A}">
                    <a16:rowId xmlns:a16="http://schemas.microsoft.com/office/drawing/2014/main" val="2148999010"/>
                  </a:ext>
                </a:extLst>
              </a:tr>
            </a:tbl>
          </a:graphicData>
        </a:graphic>
      </p:graphicFrame>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a:t>
            </a:fld>
            <a:endParaRPr lang="en-US" dirty="0"/>
          </a:p>
        </p:txBody>
      </p:sp>
    </p:spTree>
    <p:extLst>
      <p:ext uri="{BB962C8B-B14F-4D97-AF65-F5344CB8AC3E}">
        <p14:creationId xmlns:p14="http://schemas.microsoft.com/office/powerpoint/2010/main" val="14470888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Unstable FPM Temperature</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60</a:t>
            </a:fld>
            <a:endParaRPr lang="en-US" dirty="0"/>
          </a:p>
        </p:txBody>
      </p:sp>
    </p:spTree>
    <p:extLst>
      <p:ext uri="{BB962C8B-B14F-4D97-AF65-F5344CB8AC3E}">
        <p14:creationId xmlns:p14="http://schemas.microsoft.com/office/powerpoint/2010/main" val="2165906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Mitigations and Impacts</a:t>
            </a:r>
            <a:endParaRPr lang="en-US" sz="4000" dirty="0"/>
          </a:p>
        </p:txBody>
      </p:sp>
      <p:sp>
        <p:nvSpPr>
          <p:cNvPr id="3" name="Content Placeholder 2"/>
          <p:cNvSpPr>
            <a:spLocks noGrp="1"/>
          </p:cNvSpPr>
          <p:nvPr>
            <p:ph idx="1"/>
          </p:nvPr>
        </p:nvSpPr>
        <p:spPr/>
        <p:txBody>
          <a:bodyPr>
            <a:normAutofit fontScale="92500" lnSpcReduction="10000"/>
          </a:bodyPr>
          <a:lstStyle/>
          <a:p>
            <a:r>
              <a:rPr lang="en-US" dirty="0" smtClean="0"/>
              <a:t>Mitigations:</a:t>
            </a:r>
          </a:p>
          <a:p>
            <a:pPr lvl="1"/>
            <a:r>
              <a:rPr lang="en-US" dirty="0" smtClean="0"/>
              <a:t>Diurnal Gain Set III: Low gain to reduce (avoid) saturation.</a:t>
            </a:r>
          </a:p>
          <a:p>
            <a:pPr lvl="1"/>
            <a:r>
              <a:rPr lang="en-US" dirty="0" smtClean="0"/>
              <a:t>Semi-Annual Yaw Flip: Reduce thermal load.</a:t>
            </a:r>
          </a:p>
          <a:p>
            <a:pPr lvl="1"/>
            <a:r>
              <a:rPr lang="en-US" dirty="0" smtClean="0"/>
              <a:t>Predictive Calibration: Reduce bias between calibration updates.</a:t>
            </a:r>
          </a:p>
          <a:p>
            <a:pPr lvl="1"/>
            <a:r>
              <a:rPr lang="en-US" dirty="0" smtClean="0"/>
              <a:t>Right strategy and priority leading to optimal results.</a:t>
            </a:r>
          </a:p>
          <a:p>
            <a:r>
              <a:rPr lang="en-US" dirty="0" smtClean="0"/>
              <a:t>Impacts:</a:t>
            </a:r>
          </a:p>
          <a:p>
            <a:pPr lvl="1"/>
            <a:r>
              <a:rPr lang="en-US" dirty="0" smtClean="0"/>
              <a:t>Geometric:</a:t>
            </a:r>
          </a:p>
          <a:p>
            <a:pPr lvl="2"/>
            <a:r>
              <a:rPr lang="en-US" dirty="0" smtClean="0"/>
              <a:t>Negligible impacts, direct or indirect.</a:t>
            </a:r>
          </a:p>
          <a:p>
            <a:pPr lvl="2"/>
            <a:r>
              <a:rPr lang="en-US" dirty="0" smtClean="0"/>
              <a:t>For example, blurred </a:t>
            </a:r>
            <a:r>
              <a:rPr lang="en-US" dirty="0" err="1" smtClean="0"/>
              <a:t>imagelet</a:t>
            </a:r>
            <a:r>
              <a:rPr lang="en-US" dirty="0" smtClean="0"/>
              <a:t> to verify with “chips”.</a:t>
            </a:r>
          </a:p>
          <a:p>
            <a:pPr lvl="1"/>
            <a:r>
              <a:rPr lang="en-US" dirty="0" smtClean="0"/>
              <a:t>Spectral:</a:t>
            </a:r>
          </a:p>
          <a:p>
            <a:pPr lvl="2"/>
            <a:r>
              <a:rPr lang="en-US" dirty="0" smtClean="0"/>
              <a:t>Some impacts, channel dependent.</a:t>
            </a:r>
          </a:p>
          <a:p>
            <a:pPr lvl="1"/>
            <a:r>
              <a:rPr lang="en-US" dirty="0" smtClean="0"/>
              <a:t>Radiometric:</a:t>
            </a:r>
          </a:p>
          <a:p>
            <a:pPr lvl="2"/>
            <a:r>
              <a:rPr lang="en-US" dirty="0" smtClean="0"/>
              <a:t>Serious impacts in multiple ways.</a:t>
            </a:r>
          </a:p>
          <a:p>
            <a:pPr lvl="2"/>
            <a:r>
              <a:rPr lang="en-US" dirty="0" smtClean="0"/>
              <a:t>Major effects and efforts.</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61</a:t>
            </a:fld>
            <a:endParaRPr lang="en-US" dirty="0"/>
          </a:p>
        </p:txBody>
      </p:sp>
    </p:spTree>
    <p:extLst>
      <p:ext uri="{BB962C8B-B14F-4D97-AF65-F5344CB8AC3E}">
        <p14:creationId xmlns:p14="http://schemas.microsoft.com/office/powerpoint/2010/main" val="101337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Evaluation of Mitigations</a:t>
            </a:r>
            <a:endParaRPr lang="en-US" sz="4000" dirty="0"/>
          </a:p>
        </p:txBody>
      </p:sp>
      <p:sp>
        <p:nvSpPr>
          <p:cNvPr id="3" name="Content Placeholder 2"/>
          <p:cNvSpPr>
            <a:spLocks noGrp="1"/>
          </p:cNvSpPr>
          <p:nvPr>
            <p:ph idx="1"/>
          </p:nvPr>
        </p:nvSpPr>
        <p:spPr/>
        <p:txBody>
          <a:bodyPr>
            <a:normAutofit fontScale="85000" lnSpcReduction="20000"/>
          </a:bodyPr>
          <a:lstStyle/>
          <a:p>
            <a:r>
              <a:rPr lang="en-US" dirty="0" smtClean="0"/>
              <a:t>Noise</a:t>
            </a:r>
            <a:endParaRPr lang="en-US" dirty="0" smtClean="0"/>
          </a:p>
          <a:p>
            <a:pPr lvl="1"/>
            <a:r>
              <a:rPr lang="en-US" dirty="0" smtClean="0"/>
              <a:t>Much elevated in general for IR. </a:t>
            </a:r>
          </a:p>
          <a:p>
            <a:pPr lvl="2"/>
            <a:r>
              <a:rPr lang="en-US" dirty="0" smtClean="0"/>
              <a:t>Negligible for VNIR.</a:t>
            </a:r>
          </a:p>
          <a:p>
            <a:pPr lvl="1"/>
            <a:r>
              <a:rPr lang="en-US" dirty="0" smtClean="0"/>
              <a:t>Diurnal and seasonal variation.</a:t>
            </a:r>
          </a:p>
          <a:p>
            <a:pPr lvl="1"/>
            <a:r>
              <a:rPr lang="en-US" dirty="0" smtClean="0"/>
              <a:t>Characterize and inform users (TDQF).</a:t>
            </a:r>
          </a:p>
          <a:p>
            <a:pPr lvl="2"/>
            <a:r>
              <a:rPr lang="en-US" dirty="0" smtClean="0"/>
              <a:t>Issue: TDQF may be improved with better understanding of saturation.</a:t>
            </a:r>
          </a:p>
          <a:p>
            <a:r>
              <a:rPr lang="en-US" dirty="0" smtClean="0"/>
              <a:t>Accuracy</a:t>
            </a:r>
            <a:endParaRPr lang="en-US" dirty="0" smtClean="0"/>
          </a:p>
          <a:p>
            <a:pPr lvl="1"/>
            <a:r>
              <a:rPr lang="en-US" dirty="0" smtClean="0"/>
              <a:t>Change too much between calibration update – Predictive Calibration</a:t>
            </a:r>
          </a:p>
          <a:p>
            <a:pPr lvl="2"/>
            <a:r>
              <a:rPr lang="en-US" dirty="0" smtClean="0"/>
              <a:t>Implementation</a:t>
            </a:r>
          </a:p>
          <a:p>
            <a:pPr lvl="2"/>
            <a:r>
              <a:rPr lang="en-US" dirty="0" smtClean="0"/>
              <a:t>Timing</a:t>
            </a:r>
          </a:p>
          <a:p>
            <a:pPr lvl="2"/>
            <a:r>
              <a:rPr lang="en-US" dirty="0" smtClean="0"/>
              <a:t>Near saturation</a:t>
            </a:r>
          </a:p>
          <a:p>
            <a:pPr lvl="1"/>
            <a:r>
              <a:rPr lang="en-US" dirty="0" smtClean="0"/>
              <a:t>Spectral Response Function</a:t>
            </a:r>
          </a:p>
          <a:p>
            <a:pPr lvl="1"/>
            <a:r>
              <a:rPr lang="en-US" dirty="0" smtClean="0"/>
              <a:t>VNIR calibration</a:t>
            </a:r>
          </a:p>
          <a:p>
            <a:pPr lvl="1"/>
            <a:r>
              <a:rPr lang="en-US" dirty="0" smtClean="0"/>
              <a:t>Space count contamination &amp; latch-up</a:t>
            </a:r>
          </a:p>
          <a:p>
            <a:r>
              <a:rPr lang="en-US" dirty="0" smtClean="0"/>
              <a:t>Stability </a:t>
            </a:r>
            <a:r>
              <a:rPr lang="en-US" dirty="0" smtClean="0"/>
              <a:t>(in </a:t>
            </a:r>
            <a:r>
              <a:rPr lang="en-US" dirty="0" smtClean="0"/>
              <a:t>time, space, spectral, etc.):</a:t>
            </a:r>
          </a:p>
          <a:p>
            <a:pPr lvl="1"/>
            <a:r>
              <a:rPr lang="en-US" dirty="0" smtClean="0"/>
              <a:t>Characterize and inform users.</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62</a:t>
            </a:fld>
            <a:endParaRPr lang="en-US" dirty="0"/>
          </a:p>
        </p:txBody>
      </p:sp>
    </p:spTree>
    <p:extLst>
      <p:ext uri="{BB962C8B-B14F-4D97-AF65-F5344CB8AC3E}">
        <p14:creationId xmlns:p14="http://schemas.microsoft.com/office/powerpoint/2010/main" val="370412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Noise (</a:t>
            </a:r>
            <a:r>
              <a:rPr lang="en-US" dirty="0" err="1" smtClean="0"/>
              <a:t>NEdT</a:t>
            </a:r>
            <a:r>
              <a:rPr lang="en-US" dirty="0" smtClean="0"/>
              <a:t>/</a:t>
            </a:r>
            <a:r>
              <a:rPr lang="en-US" dirty="0" err="1" smtClean="0"/>
              <a:t>NEdN</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63</a:t>
            </a:fld>
            <a:endParaRPr lang="en-US" dirty="0"/>
          </a:p>
        </p:txBody>
      </p:sp>
    </p:spTree>
    <p:extLst>
      <p:ext uri="{BB962C8B-B14F-4D97-AF65-F5344CB8AC3E}">
        <p14:creationId xmlns:p14="http://schemas.microsoft.com/office/powerpoint/2010/main" val="58455071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0655" y="651488"/>
            <a:ext cx="1863952" cy="1714656"/>
          </a:xfrm>
          <a:prstGeom prst="rect">
            <a:avLst/>
          </a:prstGeom>
          <a:blipFill>
            <a:blip r:embed="rId2" cstate="print"/>
            <a:stretch>
              <a:fillRect/>
            </a:stretch>
          </a:blipFill>
        </p:spPr>
        <p:txBody>
          <a:bodyPr wrap="square" lIns="0" tIns="0" rIns="0" bIns="0" rtlCol="0"/>
          <a:lstStyle/>
          <a:p>
            <a:endParaRPr sz="1588"/>
          </a:p>
        </p:txBody>
      </p:sp>
      <p:sp>
        <p:nvSpPr>
          <p:cNvPr id="3" name="object 3"/>
          <p:cNvSpPr txBox="1"/>
          <p:nvPr/>
        </p:nvSpPr>
        <p:spPr>
          <a:xfrm>
            <a:off x="883259" y="475604"/>
            <a:ext cx="899272" cy="153983"/>
          </a:xfrm>
          <a:prstGeom prst="rect">
            <a:avLst/>
          </a:prstGeom>
        </p:spPr>
        <p:txBody>
          <a:bodyPr vert="horz" wrap="square" lIns="0" tIns="11206" rIns="0" bIns="0" rtlCol="0">
            <a:spAutoFit/>
          </a:bodyPr>
          <a:lstStyle/>
          <a:p>
            <a:pPr marL="11206">
              <a:spcBef>
                <a:spcPts val="88"/>
              </a:spcBef>
            </a:pPr>
            <a:r>
              <a:rPr sz="927" dirty="0">
                <a:latin typeface="Arial"/>
                <a:cs typeface="Arial"/>
              </a:rPr>
              <a:t>Band </a:t>
            </a:r>
            <a:r>
              <a:rPr sz="927" spc="-4" dirty="0">
                <a:latin typeface="Arial"/>
                <a:cs typeface="Arial"/>
              </a:rPr>
              <a:t>07</a:t>
            </a:r>
            <a:r>
              <a:rPr sz="927" spc="-75" dirty="0">
                <a:latin typeface="Arial"/>
                <a:cs typeface="Arial"/>
              </a:rPr>
              <a:t> </a:t>
            </a:r>
            <a:r>
              <a:rPr sz="927" dirty="0">
                <a:latin typeface="Arial"/>
                <a:cs typeface="Arial"/>
              </a:rPr>
              <a:t>(3.9um)</a:t>
            </a:r>
            <a:endParaRPr sz="927">
              <a:latin typeface="Arial"/>
              <a:cs typeface="Arial"/>
            </a:endParaRPr>
          </a:p>
        </p:txBody>
      </p:sp>
      <p:sp>
        <p:nvSpPr>
          <p:cNvPr id="4" name="object 4"/>
          <p:cNvSpPr/>
          <p:nvPr/>
        </p:nvSpPr>
        <p:spPr>
          <a:xfrm>
            <a:off x="400655" y="2366144"/>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5" name="object 5"/>
          <p:cNvSpPr/>
          <p:nvPr/>
        </p:nvSpPr>
        <p:spPr>
          <a:xfrm>
            <a:off x="400654"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6" name="object 6"/>
          <p:cNvSpPr txBox="1"/>
          <p:nvPr/>
        </p:nvSpPr>
        <p:spPr>
          <a:xfrm>
            <a:off x="271698" y="2378023"/>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7" name="object 7"/>
          <p:cNvSpPr/>
          <p:nvPr/>
        </p:nvSpPr>
        <p:spPr>
          <a:xfrm>
            <a:off x="866651"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8" name="object 8"/>
          <p:cNvSpPr/>
          <p:nvPr/>
        </p:nvSpPr>
        <p:spPr>
          <a:xfrm>
            <a:off x="1332637"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9" name="object 9"/>
          <p:cNvSpPr/>
          <p:nvPr/>
        </p:nvSpPr>
        <p:spPr>
          <a:xfrm>
            <a:off x="1798622"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0" name="object 10"/>
          <p:cNvSpPr/>
          <p:nvPr/>
        </p:nvSpPr>
        <p:spPr>
          <a:xfrm>
            <a:off x="2264619"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1" name="object 11"/>
          <p:cNvSpPr/>
          <p:nvPr/>
        </p:nvSpPr>
        <p:spPr>
          <a:xfrm>
            <a:off x="555991"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 name="object 12"/>
          <p:cNvSpPr/>
          <p:nvPr/>
        </p:nvSpPr>
        <p:spPr>
          <a:xfrm>
            <a:off x="711315"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3" name="object 13"/>
          <p:cNvSpPr/>
          <p:nvPr/>
        </p:nvSpPr>
        <p:spPr>
          <a:xfrm>
            <a:off x="1021976"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4" name="object 14"/>
          <p:cNvSpPr/>
          <p:nvPr/>
        </p:nvSpPr>
        <p:spPr>
          <a:xfrm>
            <a:off x="1177301"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5" name="object 15"/>
          <p:cNvSpPr/>
          <p:nvPr/>
        </p:nvSpPr>
        <p:spPr>
          <a:xfrm>
            <a:off x="1487961"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6" name="object 16"/>
          <p:cNvSpPr/>
          <p:nvPr/>
        </p:nvSpPr>
        <p:spPr>
          <a:xfrm>
            <a:off x="1643286"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7" name="object 17"/>
          <p:cNvSpPr/>
          <p:nvPr/>
        </p:nvSpPr>
        <p:spPr>
          <a:xfrm>
            <a:off x="1953947"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8" name="object 18"/>
          <p:cNvSpPr/>
          <p:nvPr/>
        </p:nvSpPr>
        <p:spPr>
          <a:xfrm>
            <a:off x="2109272"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9" name="object 19"/>
          <p:cNvSpPr/>
          <p:nvPr/>
        </p:nvSpPr>
        <p:spPr>
          <a:xfrm>
            <a:off x="400655" y="651487"/>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20" name="object 20"/>
          <p:cNvSpPr/>
          <p:nvPr/>
        </p:nvSpPr>
        <p:spPr>
          <a:xfrm>
            <a:off x="400654"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1" name="object 21"/>
          <p:cNvSpPr/>
          <p:nvPr/>
        </p:nvSpPr>
        <p:spPr>
          <a:xfrm>
            <a:off x="866640"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2" name="object 22"/>
          <p:cNvSpPr/>
          <p:nvPr/>
        </p:nvSpPr>
        <p:spPr>
          <a:xfrm>
            <a:off x="1332626"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3" name="object 23"/>
          <p:cNvSpPr/>
          <p:nvPr/>
        </p:nvSpPr>
        <p:spPr>
          <a:xfrm>
            <a:off x="1798611"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4" name="object 24"/>
          <p:cNvSpPr/>
          <p:nvPr/>
        </p:nvSpPr>
        <p:spPr>
          <a:xfrm>
            <a:off x="2264596"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5" name="object 25"/>
          <p:cNvSpPr/>
          <p:nvPr/>
        </p:nvSpPr>
        <p:spPr>
          <a:xfrm>
            <a:off x="555968"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6" name="object 26"/>
          <p:cNvSpPr/>
          <p:nvPr/>
        </p:nvSpPr>
        <p:spPr>
          <a:xfrm>
            <a:off x="711293"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7" name="object 27"/>
          <p:cNvSpPr/>
          <p:nvPr/>
        </p:nvSpPr>
        <p:spPr>
          <a:xfrm>
            <a:off x="102195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8" name="object 28"/>
          <p:cNvSpPr/>
          <p:nvPr/>
        </p:nvSpPr>
        <p:spPr>
          <a:xfrm>
            <a:off x="117727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9" name="object 29"/>
          <p:cNvSpPr/>
          <p:nvPr/>
        </p:nvSpPr>
        <p:spPr>
          <a:xfrm>
            <a:off x="148793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0" name="object 30"/>
          <p:cNvSpPr/>
          <p:nvPr/>
        </p:nvSpPr>
        <p:spPr>
          <a:xfrm>
            <a:off x="164326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1" name="object 31"/>
          <p:cNvSpPr/>
          <p:nvPr/>
        </p:nvSpPr>
        <p:spPr>
          <a:xfrm>
            <a:off x="1953925"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2" name="object 32"/>
          <p:cNvSpPr/>
          <p:nvPr/>
        </p:nvSpPr>
        <p:spPr>
          <a:xfrm>
            <a:off x="210924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3" name="object 33"/>
          <p:cNvSpPr/>
          <p:nvPr/>
        </p:nvSpPr>
        <p:spPr>
          <a:xfrm>
            <a:off x="400621"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34" name="object 34"/>
          <p:cNvSpPr/>
          <p:nvPr/>
        </p:nvSpPr>
        <p:spPr>
          <a:xfrm>
            <a:off x="400621" y="2105674"/>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35" name="object 35"/>
          <p:cNvSpPr/>
          <p:nvPr/>
        </p:nvSpPr>
        <p:spPr>
          <a:xfrm>
            <a:off x="400655" y="1702263"/>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36" name="object 36"/>
          <p:cNvSpPr/>
          <p:nvPr/>
        </p:nvSpPr>
        <p:spPr>
          <a:xfrm>
            <a:off x="400655" y="1298851"/>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37" name="object 37"/>
          <p:cNvSpPr/>
          <p:nvPr/>
        </p:nvSpPr>
        <p:spPr>
          <a:xfrm>
            <a:off x="400655" y="895439"/>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38" name="object 38"/>
          <p:cNvSpPr/>
          <p:nvPr/>
        </p:nvSpPr>
        <p:spPr>
          <a:xfrm>
            <a:off x="400654" y="23477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39" name="object 39"/>
          <p:cNvSpPr/>
          <p:nvPr/>
        </p:nvSpPr>
        <p:spPr>
          <a:xfrm>
            <a:off x="400654" y="23073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0" name="object 40"/>
          <p:cNvSpPr/>
          <p:nvPr/>
        </p:nvSpPr>
        <p:spPr>
          <a:xfrm>
            <a:off x="400654" y="22670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1" name="object 41"/>
          <p:cNvSpPr/>
          <p:nvPr/>
        </p:nvSpPr>
        <p:spPr>
          <a:xfrm>
            <a:off x="400654" y="22266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2" name="object 42"/>
          <p:cNvSpPr/>
          <p:nvPr/>
        </p:nvSpPr>
        <p:spPr>
          <a:xfrm>
            <a:off x="400654" y="21863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3" name="object 43"/>
          <p:cNvSpPr/>
          <p:nvPr/>
        </p:nvSpPr>
        <p:spPr>
          <a:xfrm>
            <a:off x="400654" y="21460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4" name="object 44"/>
          <p:cNvSpPr/>
          <p:nvPr/>
        </p:nvSpPr>
        <p:spPr>
          <a:xfrm>
            <a:off x="400654" y="20653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5" name="object 45"/>
          <p:cNvSpPr/>
          <p:nvPr/>
        </p:nvSpPr>
        <p:spPr>
          <a:xfrm>
            <a:off x="400654" y="20249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6" name="object 46"/>
          <p:cNvSpPr/>
          <p:nvPr/>
        </p:nvSpPr>
        <p:spPr>
          <a:xfrm>
            <a:off x="400654" y="19846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7" name="object 47"/>
          <p:cNvSpPr/>
          <p:nvPr/>
        </p:nvSpPr>
        <p:spPr>
          <a:xfrm>
            <a:off x="400654" y="19443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8" name="object 48"/>
          <p:cNvSpPr/>
          <p:nvPr/>
        </p:nvSpPr>
        <p:spPr>
          <a:xfrm>
            <a:off x="400654" y="19039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49" name="object 49"/>
          <p:cNvSpPr/>
          <p:nvPr/>
        </p:nvSpPr>
        <p:spPr>
          <a:xfrm>
            <a:off x="400654" y="18636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0" name="object 50"/>
          <p:cNvSpPr/>
          <p:nvPr/>
        </p:nvSpPr>
        <p:spPr>
          <a:xfrm>
            <a:off x="400654" y="18232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1" name="object 51"/>
          <p:cNvSpPr/>
          <p:nvPr/>
        </p:nvSpPr>
        <p:spPr>
          <a:xfrm>
            <a:off x="400654" y="17829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2" name="object 52"/>
          <p:cNvSpPr/>
          <p:nvPr/>
        </p:nvSpPr>
        <p:spPr>
          <a:xfrm>
            <a:off x="400654" y="17426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3" name="object 53"/>
          <p:cNvSpPr/>
          <p:nvPr/>
        </p:nvSpPr>
        <p:spPr>
          <a:xfrm>
            <a:off x="400654" y="16619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4" name="object 54"/>
          <p:cNvSpPr/>
          <p:nvPr/>
        </p:nvSpPr>
        <p:spPr>
          <a:xfrm>
            <a:off x="400654" y="16215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5" name="object 55"/>
          <p:cNvSpPr/>
          <p:nvPr/>
        </p:nvSpPr>
        <p:spPr>
          <a:xfrm>
            <a:off x="400654" y="15812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6" name="object 56"/>
          <p:cNvSpPr/>
          <p:nvPr/>
        </p:nvSpPr>
        <p:spPr>
          <a:xfrm>
            <a:off x="400654" y="15408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7" name="object 57"/>
          <p:cNvSpPr/>
          <p:nvPr/>
        </p:nvSpPr>
        <p:spPr>
          <a:xfrm>
            <a:off x="400654" y="15005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 name="object 58"/>
          <p:cNvSpPr/>
          <p:nvPr/>
        </p:nvSpPr>
        <p:spPr>
          <a:xfrm>
            <a:off x="400654" y="14602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 name="object 59"/>
          <p:cNvSpPr/>
          <p:nvPr/>
        </p:nvSpPr>
        <p:spPr>
          <a:xfrm>
            <a:off x="400654" y="141987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 name="object 60"/>
          <p:cNvSpPr/>
          <p:nvPr/>
        </p:nvSpPr>
        <p:spPr>
          <a:xfrm>
            <a:off x="400654" y="13795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 name="object 61"/>
          <p:cNvSpPr/>
          <p:nvPr/>
        </p:nvSpPr>
        <p:spPr>
          <a:xfrm>
            <a:off x="400654" y="13391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 name="object 62"/>
          <p:cNvSpPr/>
          <p:nvPr/>
        </p:nvSpPr>
        <p:spPr>
          <a:xfrm>
            <a:off x="400654" y="12585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 name="object 63"/>
          <p:cNvSpPr/>
          <p:nvPr/>
        </p:nvSpPr>
        <p:spPr>
          <a:xfrm>
            <a:off x="400654" y="12181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 name="object 64"/>
          <p:cNvSpPr/>
          <p:nvPr/>
        </p:nvSpPr>
        <p:spPr>
          <a:xfrm>
            <a:off x="400654" y="11778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 name="object 65"/>
          <p:cNvSpPr/>
          <p:nvPr/>
        </p:nvSpPr>
        <p:spPr>
          <a:xfrm>
            <a:off x="400654" y="11374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6" name="object 66"/>
          <p:cNvSpPr/>
          <p:nvPr/>
        </p:nvSpPr>
        <p:spPr>
          <a:xfrm>
            <a:off x="400654" y="109714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67" name="object 67"/>
          <p:cNvSpPr/>
          <p:nvPr/>
        </p:nvSpPr>
        <p:spPr>
          <a:xfrm>
            <a:off x="400654" y="105680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68" name="object 68"/>
          <p:cNvSpPr/>
          <p:nvPr/>
        </p:nvSpPr>
        <p:spPr>
          <a:xfrm>
            <a:off x="400654" y="101646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69" name="object 69"/>
          <p:cNvSpPr/>
          <p:nvPr/>
        </p:nvSpPr>
        <p:spPr>
          <a:xfrm>
            <a:off x="400654" y="97612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0" name="object 70"/>
          <p:cNvSpPr/>
          <p:nvPr/>
        </p:nvSpPr>
        <p:spPr>
          <a:xfrm>
            <a:off x="400654" y="93578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1" name="object 71"/>
          <p:cNvSpPr/>
          <p:nvPr/>
        </p:nvSpPr>
        <p:spPr>
          <a:xfrm>
            <a:off x="400654" y="85509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2" name="object 72"/>
          <p:cNvSpPr/>
          <p:nvPr/>
        </p:nvSpPr>
        <p:spPr>
          <a:xfrm>
            <a:off x="400654" y="81475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3" name="object 73"/>
          <p:cNvSpPr/>
          <p:nvPr/>
        </p:nvSpPr>
        <p:spPr>
          <a:xfrm>
            <a:off x="400654" y="77441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4" name="object 74"/>
          <p:cNvSpPr/>
          <p:nvPr/>
        </p:nvSpPr>
        <p:spPr>
          <a:xfrm>
            <a:off x="400654" y="73407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5" name="object 75"/>
          <p:cNvSpPr/>
          <p:nvPr/>
        </p:nvSpPr>
        <p:spPr>
          <a:xfrm>
            <a:off x="400654" y="69373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6" name="object 76"/>
          <p:cNvSpPr/>
          <p:nvPr/>
        </p:nvSpPr>
        <p:spPr>
          <a:xfrm>
            <a:off x="400654" y="65339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7" name="object 77"/>
          <p:cNvSpPr/>
          <p:nvPr/>
        </p:nvSpPr>
        <p:spPr>
          <a:xfrm>
            <a:off x="2264607"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78" name="object 78"/>
          <p:cNvSpPr/>
          <p:nvPr/>
        </p:nvSpPr>
        <p:spPr>
          <a:xfrm>
            <a:off x="2227124" y="2105674"/>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79" name="object 79"/>
          <p:cNvSpPr/>
          <p:nvPr/>
        </p:nvSpPr>
        <p:spPr>
          <a:xfrm>
            <a:off x="2227124" y="1702263"/>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80" name="object 80"/>
          <p:cNvSpPr/>
          <p:nvPr/>
        </p:nvSpPr>
        <p:spPr>
          <a:xfrm>
            <a:off x="2227124" y="1298851"/>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81" name="object 81"/>
          <p:cNvSpPr/>
          <p:nvPr/>
        </p:nvSpPr>
        <p:spPr>
          <a:xfrm>
            <a:off x="2227124" y="895439"/>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82" name="object 82"/>
          <p:cNvSpPr/>
          <p:nvPr/>
        </p:nvSpPr>
        <p:spPr>
          <a:xfrm>
            <a:off x="2245871" y="23477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3" name="object 83"/>
          <p:cNvSpPr/>
          <p:nvPr/>
        </p:nvSpPr>
        <p:spPr>
          <a:xfrm>
            <a:off x="2245871" y="23073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4" name="object 84"/>
          <p:cNvSpPr/>
          <p:nvPr/>
        </p:nvSpPr>
        <p:spPr>
          <a:xfrm>
            <a:off x="2245871" y="22670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5" name="object 85"/>
          <p:cNvSpPr/>
          <p:nvPr/>
        </p:nvSpPr>
        <p:spPr>
          <a:xfrm>
            <a:off x="2245871" y="22266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6" name="object 86"/>
          <p:cNvSpPr/>
          <p:nvPr/>
        </p:nvSpPr>
        <p:spPr>
          <a:xfrm>
            <a:off x="2245871" y="21863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7" name="object 87"/>
          <p:cNvSpPr/>
          <p:nvPr/>
        </p:nvSpPr>
        <p:spPr>
          <a:xfrm>
            <a:off x="2245871" y="21460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8" name="object 88"/>
          <p:cNvSpPr/>
          <p:nvPr/>
        </p:nvSpPr>
        <p:spPr>
          <a:xfrm>
            <a:off x="2245871" y="20653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89" name="object 89"/>
          <p:cNvSpPr/>
          <p:nvPr/>
        </p:nvSpPr>
        <p:spPr>
          <a:xfrm>
            <a:off x="2245871" y="20249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0" name="object 90"/>
          <p:cNvSpPr/>
          <p:nvPr/>
        </p:nvSpPr>
        <p:spPr>
          <a:xfrm>
            <a:off x="2245871" y="19846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1" name="object 91"/>
          <p:cNvSpPr/>
          <p:nvPr/>
        </p:nvSpPr>
        <p:spPr>
          <a:xfrm>
            <a:off x="2245871" y="19443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2" name="object 92"/>
          <p:cNvSpPr/>
          <p:nvPr/>
        </p:nvSpPr>
        <p:spPr>
          <a:xfrm>
            <a:off x="2245871" y="19039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3" name="object 93"/>
          <p:cNvSpPr/>
          <p:nvPr/>
        </p:nvSpPr>
        <p:spPr>
          <a:xfrm>
            <a:off x="2245871" y="18636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4" name="object 94"/>
          <p:cNvSpPr/>
          <p:nvPr/>
        </p:nvSpPr>
        <p:spPr>
          <a:xfrm>
            <a:off x="2245871" y="18232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5" name="object 95"/>
          <p:cNvSpPr/>
          <p:nvPr/>
        </p:nvSpPr>
        <p:spPr>
          <a:xfrm>
            <a:off x="2245871" y="17829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6" name="object 96"/>
          <p:cNvSpPr/>
          <p:nvPr/>
        </p:nvSpPr>
        <p:spPr>
          <a:xfrm>
            <a:off x="2245871" y="17426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7" name="object 97"/>
          <p:cNvSpPr/>
          <p:nvPr/>
        </p:nvSpPr>
        <p:spPr>
          <a:xfrm>
            <a:off x="2245871" y="16619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8" name="object 98"/>
          <p:cNvSpPr/>
          <p:nvPr/>
        </p:nvSpPr>
        <p:spPr>
          <a:xfrm>
            <a:off x="2245871" y="16215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99" name="object 99"/>
          <p:cNvSpPr/>
          <p:nvPr/>
        </p:nvSpPr>
        <p:spPr>
          <a:xfrm>
            <a:off x="2245871" y="15812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0" name="object 100"/>
          <p:cNvSpPr/>
          <p:nvPr/>
        </p:nvSpPr>
        <p:spPr>
          <a:xfrm>
            <a:off x="2245871" y="15408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1" name="object 101"/>
          <p:cNvSpPr/>
          <p:nvPr/>
        </p:nvSpPr>
        <p:spPr>
          <a:xfrm>
            <a:off x="2245871" y="15005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2" name="object 102"/>
          <p:cNvSpPr/>
          <p:nvPr/>
        </p:nvSpPr>
        <p:spPr>
          <a:xfrm>
            <a:off x="2245871" y="14602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3" name="object 103"/>
          <p:cNvSpPr/>
          <p:nvPr/>
        </p:nvSpPr>
        <p:spPr>
          <a:xfrm>
            <a:off x="2245871" y="141987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4" name="object 104"/>
          <p:cNvSpPr/>
          <p:nvPr/>
        </p:nvSpPr>
        <p:spPr>
          <a:xfrm>
            <a:off x="2245871" y="13795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5" name="object 105"/>
          <p:cNvSpPr/>
          <p:nvPr/>
        </p:nvSpPr>
        <p:spPr>
          <a:xfrm>
            <a:off x="2245871" y="13391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6" name="object 106"/>
          <p:cNvSpPr/>
          <p:nvPr/>
        </p:nvSpPr>
        <p:spPr>
          <a:xfrm>
            <a:off x="2245871" y="12585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7" name="object 107"/>
          <p:cNvSpPr/>
          <p:nvPr/>
        </p:nvSpPr>
        <p:spPr>
          <a:xfrm>
            <a:off x="2245871" y="12181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8" name="object 108"/>
          <p:cNvSpPr/>
          <p:nvPr/>
        </p:nvSpPr>
        <p:spPr>
          <a:xfrm>
            <a:off x="2245871" y="11778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09" name="object 109"/>
          <p:cNvSpPr/>
          <p:nvPr/>
        </p:nvSpPr>
        <p:spPr>
          <a:xfrm>
            <a:off x="2245871" y="11374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0" name="object 110"/>
          <p:cNvSpPr/>
          <p:nvPr/>
        </p:nvSpPr>
        <p:spPr>
          <a:xfrm>
            <a:off x="2245871" y="109714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1" name="object 111"/>
          <p:cNvSpPr/>
          <p:nvPr/>
        </p:nvSpPr>
        <p:spPr>
          <a:xfrm>
            <a:off x="2245871" y="105680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2" name="object 112"/>
          <p:cNvSpPr/>
          <p:nvPr/>
        </p:nvSpPr>
        <p:spPr>
          <a:xfrm>
            <a:off x="2245871" y="101646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 name="object 113"/>
          <p:cNvSpPr/>
          <p:nvPr/>
        </p:nvSpPr>
        <p:spPr>
          <a:xfrm>
            <a:off x="2245871" y="97612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 name="object 114"/>
          <p:cNvSpPr/>
          <p:nvPr/>
        </p:nvSpPr>
        <p:spPr>
          <a:xfrm>
            <a:off x="2245871" y="93578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 name="object 115"/>
          <p:cNvSpPr/>
          <p:nvPr/>
        </p:nvSpPr>
        <p:spPr>
          <a:xfrm>
            <a:off x="2245871" y="85509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6" name="object 116"/>
          <p:cNvSpPr/>
          <p:nvPr/>
        </p:nvSpPr>
        <p:spPr>
          <a:xfrm>
            <a:off x="2245871" y="81475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 name="object 117"/>
          <p:cNvSpPr/>
          <p:nvPr/>
        </p:nvSpPr>
        <p:spPr>
          <a:xfrm>
            <a:off x="2245871" y="77441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 name="object 118"/>
          <p:cNvSpPr/>
          <p:nvPr/>
        </p:nvSpPr>
        <p:spPr>
          <a:xfrm>
            <a:off x="2245871" y="73407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 name="object 119"/>
          <p:cNvSpPr/>
          <p:nvPr/>
        </p:nvSpPr>
        <p:spPr>
          <a:xfrm>
            <a:off x="2245871" y="69373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0" name="object 120"/>
          <p:cNvSpPr/>
          <p:nvPr/>
        </p:nvSpPr>
        <p:spPr>
          <a:xfrm>
            <a:off x="2245871" y="65339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1" name="object 121"/>
          <p:cNvSpPr/>
          <p:nvPr/>
        </p:nvSpPr>
        <p:spPr>
          <a:xfrm>
            <a:off x="400654" y="651488"/>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400654" y="229340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400654" y="216824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400654" y="2043415"/>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400654" y="193033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400654" y="180517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400654" y="168415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400654" y="15593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400654" y="143829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400654" y="131314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400654" y="118799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400654" y="106696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400654" y="94180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400654" y="82078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400654" y="695952"/>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 name="object 136"/>
          <p:cNvSpPr txBox="1"/>
          <p:nvPr/>
        </p:nvSpPr>
        <p:spPr>
          <a:xfrm>
            <a:off x="187185" y="609553"/>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137" name="object 137"/>
          <p:cNvSpPr/>
          <p:nvPr/>
        </p:nvSpPr>
        <p:spPr>
          <a:xfrm>
            <a:off x="2592750" y="651488"/>
            <a:ext cx="1863952" cy="1714656"/>
          </a:xfrm>
          <a:prstGeom prst="rect">
            <a:avLst/>
          </a:prstGeom>
          <a:blipFill>
            <a:blip r:embed="rId3" cstate="print"/>
            <a:stretch>
              <a:fillRect/>
            </a:stretch>
          </a:blipFill>
        </p:spPr>
        <p:txBody>
          <a:bodyPr wrap="square" lIns="0" tIns="0" rIns="0" bIns="0" rtlCol="0"/>
          <a:lstStyle/>
          <a:p>
            <a:endParaRPr sz="1588"/>
          </a:p>
        </p:txBody>
      </p:sp>
      <p:sp>
        <p:nvSpPr>
          <p:cNvPr id="138" name="object 138"/>
          <p:cNvSpPr/>
          <p:nvPr/>
        </p:nvSpPr>
        <p:spPr>
          <a:xfrm>
            <a:off x="2592749" y="2366144"/>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39" name="object 139"/>
          <p:cNvSpPr/>
          <p:nvPr/>
        </p:nvSpPr>
        <p:spPr>
          <a:xfrm>
            <a:off x="2592749"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40" name="object 140"/>
          <p:cNvSpPr txBox="1"/>
          <p:nvPr/>
        </p:nvSpPr>
        <p:spPr>
          <a:xfrm>
            <a:off x="2135653" y="2378023"/>
            <a:ext cx="586068"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r>
              <a:rPr sz="706" spc="40" dirty="0">
                <a:latin typeface="Arial"/>
                <a:cs typeface="Arial"/>
              </a:rPr>
              <a:t> </a:t>
            </a:r>
            <a:r>
              <a:rPr sz="706" spc="13" dirty="0">
                <a:latin typeface="Arial"/>
                <a:cs typeface="Arial"/>
              </a:rPr>
              <a:t>00:00</a:t>
            </a:r>
            <a:endParaRPr sz="706">
              <a:latin typeface="Arial"/>
              <a:cs typeface="Arial"/>
            </a:endParaRPr>
          </a:p>
        </p:txBody>
      </p:sp>
      <p:sp>
        <p:nvSpPr>
          <p:cNvPr id="141" name="object 141"/>
          <p:cNvSpPr/>
          <p:nvPr/>
        </p:nvSpPr>
        <p:spPr>
          <a:xfrm>
            <a:off x="3058735"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42" name="object 142"/>
          <p:cNvSpPr/>
          <p:nvPr/>
        </p:nvSpPr>
        <p:spPr>
          <a:xfrm>
            <a:off x="3524720"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43" name="object 143"/>
          <p:cNvSpPr/>
          <p:nvPr/>
        </p:nvSpPr>
        <p:spPr>
          <a:xfrm>
            <a:off x="3990717"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44" name="object 144"/>
          <p:cNvSpPr/>
          <p:nvPr/>
        </p:nvSpPr>
        <p:spPr>
          <a:xfrm>
            <a:off x="4456702"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145" name="object 145"/>
          <p:cNvSpPr/>
          <p:nvPr/>
        </p:nvSpPr>
        <p:spPr>
          <a:xfrm>
            <a:off x="2748074"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46" name="object 146"/>
          <p:cNvSpPr/>
          <p:nvPr/>
        </p:nvSpPr>
        <p:spPr>
          <a:xfrm>
            <a:off x="2903399"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47" name="object 147"/>
          <p:cNvSpPr/>
          <p:nvPr/>
        </p:nvSpPr>
        <p:spPr>
          <a:xfrm>
            <a:off x="3214060"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48" name="object 148"/>
          <p:cNvSpPr/>
          <p:nvPr/>
        </p:nvSpPr>
        <p:spPr>
          <a:xfrm>
            <a:off x="3369384"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49" name="object 149"/>
          <p:cNvSpPr/>
          <p:nvPr/>
        </p:nvSpPr>
        <p:spPr>
          <a:xfrm>
            <a:off x="3680045"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50" name="object 150"/>
          <p:cNvSpPr/>
          <p:nvPr/>
        </p:nvSpPr>
        <p:spPr>
          <a:xfrm>
            <a:off x="3835369"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51" name="object 151"/>
          <p:cNvSpPr/>
          <p:nvPr/>
        </p:nvSpPr>
        <p:spPr>
          <a:xfrm>
            <a:off x="4146030"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52" name="object 152"/>
          <p:cNvSpPr/>
          <p:nvPr/>
        </p:nvSpPr>
        <p:spPr>
          <a:xfrm>
            <a:off x="4301355"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53" name="object 153"/>
          <p:cNvSpPr/>
          <p:nvPr/>
        </p:nvSpPr>
        <p:spPr>
          <a:xfrm>
            <a:off x="2592749" y="651487"/>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54" name="object 154"/>
          <p:cNvSpPr/>
          <p:nvPr/>
        </p:nvSpPr>
        <p:spPr>
          <a:xfrm>
            <a:off x="2592749"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55" name="object 155"/>
          <p:cNvSpPr/>
          <p:nvPr/>
        </p:nvSpPr>
        <p:spPr>
          <a:xfrm>
            <a:off x="3058735"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56" name="object 156"/>
          <p:cNvSpPr/>
          <p:nvPr/>
        </p:nvSpPr>
        <p:spPr>
          <a:xfrm>
            <a:off x="3524720"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57" name="object 157"/>
          <p:cNvSpPr/>
          <p:nvPr/>
        </p:nvSpPr>
        <p:spPr>
          <a:xfrm>
            <a:off x="3990706"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58" name="object 158"/>
          <p:cNvSpPr/>
          <p:nvPr/>
        </p:nvSpPr>
        <p:spPr>
          <a:xfrm>
            <a:off x="4456691"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59" name="object 159"/>
          <p:cNvSpPr/>
          <p:nvPr/>
        </p:nvSpPr>
        <p:spPr>
          <a:xfrm>
            <a:off x="2748063"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0" name="object 160"/>
          <p:cNvSpPr/>
          <p:nvPr/>
        </p:nvSpPr>
        <p:spPr>
          <a:xfrm>
            <a:off x="2903388"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1" name="object 161"/>
          <p:cNvSpPr/>
          <p:nvPr/>
        </p:nvSpPr>
        <p:spPr>
          <a:xfrm>
            <a:off x="3214048"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2" name="object 162"/>
          <p:cNvSpPr/>
          <p:nvPr/>
        </p:nvSpPr>
        <p:spPr>
          <a:xfrm>
            <a:off x="3369373"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3" name="object 163"/>
          <p:cNvSpPr/>
          <p:nvPr/>
        </p:nvSpPr>
        <p:spPr>
          <a:xfrm>
            <a:off x="368003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4" name="object 164"/>
          <p:cNvSpPr/>
          <p:nvPr/>
        </p:nvSpPr>
        <p:spPr>
          <a:xfrm>
            <a:off x="383535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5" name="object 165"/>
          <p:cNvSpPr/>
          <p:nvPr/>
        </p:nvSpPr>
        <p:spPr>
          <a:xfrm>
            <a:off x="414601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6" name="object 166"/>
          <p:cNvSpPr/>
          <p:nvPr/>
        </p:nvSpPr>
        <p:spPr>
          <a:xfrm>
            <a:off x="430134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67" name="object 167"/>
          <p:cNvSpPr/>
          <p:nvPr/>
        </p:nvSpPr>
        <p:spPr>
          <a:xfrm>
            <a:off x="2592716"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2592716" y="2105674"/>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2592749" y="1702263"/>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2592749" y="1298851"/>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2592749" y="895439"/>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2592749" y="23477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2592749" y="23073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2592749" y="22670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2592749" y="22266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2592749" y="21863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2592749" y="21460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2592749" y="20653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79" name="object 179"/>
          <p:cNvSpPr/>
          <p:nvPr/>
        </p:nvSpPr>
        <p:spPr>
          <a:xfrm>
            <a:off x="2592749" y="20249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2592749" y="19846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2592749" y="19443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2592749" y="19039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2592749" y="18636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2592749" y="18232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2592749" y="17829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2592749" y="17426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2592749" y="16619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2592749" y="16215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2592749" y="15812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2592749" y="15408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2592749" y="15005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2" name="object 192"/>
          <p:cNvSpPr/>
          <p:nvPr/>
        </p:nvSpPr>
        <p:spPr>
          <a:xfrm>
            <a:off x="2592749" y="14602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3" name="object 193"/>
          <p:cNvSpPr/>
          <p:nvPr/>
        </p:nvSpPr>
        <p:spPr>
          <a:xfrm>
            <a:off x="2592749" y="141987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4" name="object 194"/>
          <p:cNvSpPr/>
          <p:nvPr/>
        </p:nvSpPr>
        <p:spPr>
          <a:xfrm>
            <a:off x="2592749" y="13795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5" name="object 195"/>
          <p:cNvSpPr/>
          <p:nvPr/>
        </p:nvSpPr>
        <p:spPr>
          <a:xfrm>
            <a:off x="2592749" y="13391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6" name="object 196"/>
          <p:cNvSpPr/>
          <p:nvPr/>
        </p:nvSpPr>
        <p:spPr>
          <a:xfrm>
            <a:off x="2592749" y="12585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7" name="object 197"/>
          <p:cNvSpPr/>
          <p:nvPr/>
        </p:nvSpPr>
        <p:spPr>
          <a:xfrm>
            <a:off x="2592749" y="12181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8" name="object 198"/>
          <p:cNvSpPr/>
          <p:nvPr/>
        </p:nvSpPr>
        <p:spPr>
          <a:xfrm>
            <a:off x="2592749" y="11778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99" name="object 199"/>
          <p:cNvSpPr/>
          <p:nvPr/>
        </p:nvSpPr>
        <p:spPr>
          <a:xfrm>
            <a:off x="2592749" y="11374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00" name="object 200"/>
          <p:cNvSpPr/>
          <p:nvPr/>
        </p:nvSpPr>
        <p:spPr>
          <a:xfrm>
            <a:off x="2592749" y="109714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1" name="object 201"/>
          <p:cNvSpPr/>
          <p:nvPr/>
        </p:nvSpPr>
        <p:spPr>
          <a:xfrm>
            <a:off x="2592749" y="105680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2" name="object 202"/>
          <p:cNvSpPr/>
          <p:nvPr/>
        </p:nvSpPr>
        <p:spPr>
          <a:xfrm>
            <a:off x="2592749" y="101646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3" name="object 203"/>
          <p:cNvSpPr/>
          <p:nvPr/>
        </p:nvSpPr>
        <p:spPr>
          <a:xfrm>
            <a:off x="2592749" y="97612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4" name="object 204"/>
          <p:cNvSpPr/>
          <p:nvPr/>
        </p:nvSpPr>
        <p:spPr>
          <a:xfrm>
            <a:off x="2592749" y="93578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5" name="object 205"/>
          <p:cNvSpPr/>
          <p:nvPr/>
        </p:nvSpPr>
        <p:spPr>
          <a:xfrm>
            <a:off x="2592749" y="85509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6" name="object 206"/>
          <p:cNvSpPr/>
          <p:nvPr/>
        </p:nvSpPr>
        <p:spPr>
          <a:xfrm>
            <a:off x="2592749" y="81475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7" name="object 207"/>
          <p:cNvSpPr/>
          <p:nvPr/>
        </p:nvSpPr>
        <p:spPr>
          <a:xfrm>
            <a:off x="2592749" y="77441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8" name="object 208"/>
          <p:cNvSpPr/>
          <p:nvPr/>
        </p:nvSpPr>
        <p:spPr>
          <a:xfrm>
            <a:off x="2592749" y="73407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09" name="object 209"/>
          <p:cNvSpPr/>
          <p:nvPr/>
        </p:nvSpPr>
        <p:spPr>
          <a:xfrm>
            <a:off x="2592749" y="69373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10" name="object 210"/>
          <p:cNvSpPr/>
          <p:nvPr/>
        </p:nvSpPr>
        <p:spPr>
          <a:xfrm>
            <a:off x="2592749" y="65339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11" name="object 211"/>
          <p:cNvSpPr/>
          <p:nvPr/>
        </p:nvSpPr>
        <p:spPr>
          <a:xfrm>
            <a:off x="4456702"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212" name="object 212"/>
          <p:cNvSpPr/>
          <p:nvPr/>
        </p:nvSpPr>
        <p:spPr>
          <a:xfrm>
            <a:off x="4419219" y="2105674"/>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213" name="object 213"/>
          <p:cNvSpPr/>
          <p:nvPr/>
        </p:nvSpPr>
        <p:spPr>
          <a:xfrm>
            <a:off x="4419219" y="1702263"/>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214" name="object 214"/>
          <p:cNvSpPr/>
          <p:nvPr/>
        </p:nvSpPr>
        <p:spPr>
          <a:xfrm>
            <a:off x="4419219" y="1298851"/>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215" name="object 215"/>
          <p:cNvSpPr/>
          <p:nvPr/>
        </p:nvSpPr>
        <p:spPr>
          <a:xfrm>
            <a:off x="4419219" y="895439"/>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216" name="object 216"/>
          <p:cNvSpPr/>
          <p:nvPr/>
        </p:nvSpPr>
        <p:spPr>
          <a:xfrm>
            <a:off x="4437966" y="23477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17" name="object 217"/>
          <p:cNvSpPr/>
          <p:nvPr/>
        </p:nvSpPr>
        <p:spPr>
          <a:xfrm>
            <a:off x="4437966" y="23073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18" name="object 218"/>
          <p:cNvSpPr/>
          <p:nvPr/>
        </p:nvSpPr>
        <p:spPr>
          <a:xfrm>
            <a:off x="4437966" y="22670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19" name="object 219"/>
          <p:cNvSpPr/>
          <p:nvPr/>
        </p:nvSpPr>
        <p:spPr>
          <a:xfrm>
            <a:off x="4437966" y="22266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0" name="object 220"/>
          <p:cNvSpPr/>
          <p:nvPr/>
        </p:nvSpPr>
        <p:spPr>
          <a:xfrm>
            <a:off x="4437966" y="21863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1" name="object 221"/>
          <p:cNvSpPr/>
          <p:nvPr/>
        </p:nvSpPr>
        <p:spPr>
          <a:xfrm>
            <a:off x="4437966" y="21460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2" name="object 222"/>
          <p:cNvSpPr/>
          <p:nvPr/>
        </p:nvSpPr>
        <p:spPr>
          <a:xfrm>
            <a:off x="4437966" y="20653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3" name="object 223"/>
          <p:cNvSpPr/>
          <p:nvPr/>
        </p:nvSpPr>
        <p:spPr>
          <a:xfrm>
            <a:off x="4437966" y="20249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4" name="object 224"/>
          <p:cNvSpPr/>
          <p:nvPr/>
        </p:nvSpPr>
        <p:spPr>
          <a:xfrm>
            <a:off x="4437966" y="19846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5" name="object 225"/>
          <p:cNvSpPr/>
          <p:nvPr/>
        </p:nvSpPr>
        <p:spPr>
          <a:xfrm>
            <a:off x="4437966" y="19443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6" name="object 226"/>
          <p:cNvSpPr/>
          <p:nvPr/>
        </p:nvSpPr>
        <p:spPr>
          <a:xfrm>
            <a:off x="4437966" y="19039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7" name="object 227"/>
          <p:cNvSpPr/>
          <p:nvPr/>
        </p:nvSpPr>
        <p:spPr>
          <a:xfrm>
            <a:off x="4437966" y="18636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8" name="object 228"/>
          <p:cNvSpPr/>
          <p:nvPr/>
        </p:nvSpPr>
        <p:spPr>
          <a:xfrm>
            <a:off x="4437966" y="18232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29" name="object 229"/>
          <p:cNvSpPr/>
          <p:nvPr/>
        </p:nvSpPr>
        <p:spPr>
          <a:xfrm>
            <a:off x="4437966" y="17829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0" name="object 230"/>
          <p:cNvSpPr/>
          <p:nvPr/>
        </p:nvSpPr>
        <p:spPr>
          <a:xfrm>
            <a:off x="4437966" y="17426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1" name="object 231"/>
          <p:cNvSpPr/>
          <p:nvPr/>
        </p:nvSpPr>
        <p:spPr>
          <a:xfrm>
            <a:off x="4437966" y="166192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2" name="object 232"/>
          <p:cNvSpPr/>
          <p:nvPr/>
        </p:nvSpPr>
        <p:spPr>
          <a:xfrm>
            <a:off x="4437966" y="162158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3" name="object 233"/>
          <p:cNvSpPr/>
          <p:nvPr/>
        </p:nvSpPr>
        <p:spPr>
          <a:xfrm>
            <a:off x="4437966" y="15812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4" name="object 234"/>
          <p:cNvSpPr/>
          <p:nvPr/>
        </p:nvSpPr>
        <p:spPr>
          <a:xfrm>
            <a:off x="4437966" y="15408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5" name="object 235"/>
          <p:cNvSpPr/>
          <p:nvPr/>
        </p:nvSpPr>
        <p:spPr>
          <a:xfrm>
            <a:off x="4437966" y="15005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6" name="object 236"/>
          <p:cNvSpPr/>
          <p:nvPr/>
        </p:nvSpPr>
        <p:spPr>
          <a:xfrm>
            <a:off x="4437966" y="146021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7" name="object 237"/>
          <p:cNvSpPr/>
          <p:nvPr/>
        </p:nvSpPr>
        <p:spPr>
          <a:xfrm>
            <a:off x="4437966" y="141987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8" name="object 238"/>
          <p:cNvSpPr/>
          <p:nvPr/>
        </p:nvSpPr>
        <p:spPr>
          <a:xfrm>
            <a:off x="4437966" y="137953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39" name="object 239"/>
          <p:cNvSpPr/>
          <p:nvPr/>
        </p:nvSpPr>
        <p:spPr>
          <a:xfrm>
            <a:off x="4437966" y="13391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40" name="object 240"/>
          <p:cNvSpPr/>
          <p:nvPr/>
        </p:nvSpPr>
        <p:spPr>
          <a:xfrm>
            <a:off x="4437966" y="12585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41" name="object 241"/>
          <p:cNvSpPr/>
          <p:nvPr/>
        </p:nvSpPr>
        <p:spPr>
          <a:xfrm>
            <a:off x="4437966" y="12181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42" name="object 242"/>
          <p:cNvSpPr/>
          <p:nvPr/>
        </p:nvSpPr>
        <p:spPr>
          <a:xfrm>
            <a:off x="4437966" y="117782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43" name="object 243"/>
          <p:cNvSpPr/>
          <p:nvPr/>
        </p:nvSpPr>
        <p:spPr>
          <a:xfrm>
            <a:off x="4437966" y="11374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244" name="object 244"/>
          <p:cNvSpPr/>
          <p:nvPr/>
        </p:nvSpPr>
        <p:spPr>
          <a:xfrm>
            <a:off x="4437966" y="109714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45" name="object 245"/>
          <p:cNvSpPr/>
          <p:nvPr/>
        </p:nvSpPr>
        <p:spPr>
          <a:xfrm>
            <a:off x="4437966" y="105680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46" name="object 246"/>
          <p:cNvSpPr/>
          <p:nvPr/>
        </p:nvSpPr>
        <p:spPr>
          <a:xfrm>
            <a:off x="4437966" y="101646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47" name="object 247"/>
          <p:cNvSpPr/>
          <p:nvPr/>
        </p:nvSpPr>
        <p:spPr>
          <a:xfrm>
            <a:off x="4437966" y="97612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48" name="object 248"/>
          <p:cNvSpPr/>
          <p:nvPr/>
        </p:nvSpPr>
        <p:spPr>
          <a:xfrm>
            <a:off x="4437966" y="93578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49" name="object 249"/>
          <p:cNvSpPr/>
          <p:nvPr/>
        </p:nvSpPr>
        <p:spPr>
          <a:xfrm>
            <a:off x="4437966" y="85509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0" name="object 250"/>
          <p:cNvSpPr/>
          <p:nvPr/>
        </p:nvSpPr>
        <p:spPr>
          <a:xfrm>
            <a:off x="4437966" y="81475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1" name="object 251"/>
          <p:cNvSpPr/>
          <p:nvPr/>
        </p:nvSpPr>
        <p:spPr>
          <a:xfrm>
            <a:off x="4437966" y="77441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2" name="object 252"/>
          <p:cNvSpPr/>
          <p:nvPr/>
        </p:nvSpPr>
        <p:spPr>
          <a:xfrm>
            <a:off x="4437966" y="73407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3" name="object 253"/>
          <p:cNvSpPr/>
          <p:nvPr/>
        </p:nvSpPr>
        <p:spPr>
          <a:xfrm>
            <a:off x="4437966" y="69373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4" name="object 254"/>
          <p:cNvSpPr/>
          <p:nvPr/>
        </p:nvSpPr>
        <p:spPr>
          <a:xfrm>
            <a:off x="4437966" y="65339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255" name="object 255"/>
          <p:cNvSpPr/>
          <p:nvPr/>
        </p:nvSpPr>
        <p:spPr>
          <a:xfrm>
            <a:off x="2592749" y="651488"/>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256" name="object 256"/>
          <p:cNvSpPr/>
          <p:nvPr/>
        </p:nvSpPr>
        <p:spPr>
          <a:xfrm>
            <a:off x="2592749" y="229340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57" name="object 257"/>
          <p:cNvSpPr/>
          <p:nvPr/>
        </p:nvSpPr>
        <p:spPr>
          <a:xfrm>
            <a:off x="2592749" y="216824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58" name="object 258"/>
          <p:cNvSpPr/>
          <p:nvPr/>
        </p:nvSpPr>
        <p:spPr>
          <a:xfrm>
            <a:off x="2592749" y="2043415"/>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59" name="object 259"/>
          <p:cNvSpPr/>
          <p:nvPr/>
        </p:nvSpPr>
        <p:spPr>
          <a:xfrm>
            <a:off x="2592749" y="193033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0" name="object 260"/>
          <p:cNvSpPr/>
          <p:nvPr/>
        </p:nvSpPr>
        <p:spPr>
          <a:xfrm>
            <a:off x="2592749" y="180517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1" name="object 261"/>
          <p:cNvSpPr/>
          <p:nvPr/>
        </p:nvSpPr>
        <p:spPr>
          <a:xfrm>
            <a:off x="2592749" y="168415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2" name="object 262"/>
          <p:cNvSpPr/>
          <p:nvPr/>
        </p:nvSpPr>
        <p:spPr>
          <a:xfrm>
            <a:off x="2592749" y="15593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3" name="object 263"/>
          <p:cNvSpPr/>
          <p:nvPr/>
        </p:nvSpPr>
        <p:spPr>
          <a:xfrm>
            <a:off x="2592749" y="143829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4" name="object 264"/>
          <p:cNvSpPr/>
          <p:nvPr/>
        </p:nvSpPr>
        <p:spPr>
          <a:xfrm>
            <a:off x="2592749" y="131314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5" name="object 265"/>
          <p:cNvSpPr/>
          <p:nvPr/>
        </p:nvSpPr>
        <p:spPr>
          <a:xfrm>
            <a:off x="2592749" y="118799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6" name="object 266"/>
          <p:cNvSpPr/>
          <p:nvPr/>
        </p:nvSpPr>
        <p:spPr>
          <a:xfrm>
            <a:off x="2592749" y="106696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7" name="object 267"/>
          <p:cNvSpPr/>
          <p:nvPr/>
        </p:nvSpPr>
        <p:spPr>
          <a:xfrm>
            <a:off x="2592749" y="94180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8" name="object 268"/>
          <p:cNvSpPr/>
          <p:nvPr/>
        </p:nvSpPr>
        <p:spPr>
          <a:xfrm>
            <a:off x="2592749" y="82078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69" name="object 269"/>
          <p:cNvSpPr/>
          <p:nvPr/>
        </p:nvSpPr>
        <p:spPr>
          <a:xfrm>
            <a:off x="2592749" y="695952"/>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270" name="object 270"/>
          <p:cNvSpPr txBox="1"/>
          <p:nvPr/>
        </p:nvSpPr>
        <p:spPr>
          <a:xfrm>
            <a:off x="2379269" y="609553"/>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271" name="object 271"/>
          <p:cNvSpPr/>
          <p:nvPr/>
        </p:nvSpPr>
        <p:spPr>
          <a:xfrm>
            <a:off x="4785147" y="651488"/>
            <a:ext cx="1863952" cy="1714656"/>
          </a:xfrm>
          <a:prstGeom prst="rect">
            <a:avLst/>
          </a:prstGeom>
          <a:blipFill>
            <a:blip r:embed="rId4" cstate="print"/>
            <a:stretch>
              <a:fillRect/>
            </a:stretch>
          </a:blipFill>
        </p:spPr>
        <p:txBody>
          <a:bodyPr wrap="square" lIns="0" tIns="0" rIns="0" bIns="0" rtlCol="0"/>
          <a:lstStyle/>
          <a:p>
            <a:endParaRPr sz="1588"/>
          </a:p>
        </p:txBody>
      </p:sp>
      <p:sp>
        <p:nvSpPr>
          <p:cNvPr id="272" name="object 272"/>
          <p:cNvSpPr txBox="1"/>
          <p:nvPr/>
        </p:nvSpPr>
        <p:spPr>
          <a:xfrm>
            <a:off x="3009923" y="475604"/>
            <a:ext cx="3189194" cy="153983"/>
          </a:xfrm>
          <a:prstGeom prst="rect">
            <a:avLst/>
          </a:prstGeom>
        </p:spPr>
        <p:txBody>
          <a:bodyPr vert="horz" wrap="square" lIns="0" tIns="11206" rIns="0" bIns="0" rtlCol="0">
            <a:spAutoFit/>
          </a:bodyPr>
          <a:lstStyle/>
          <a:p>
            <a:pPr marL="11206">
              <a:spcBef>
                <a:spcPts val="88"/>
              </a:spcBef>
              <a:tabLst>
                <a:tab pos="2235693" algn="l"/>
              </a:tabLst>
            </a:pPr>
            <a:r>
              <a:rPr sz="927" dirty="0">
                <a:latin typeface="Arial"/>
                <a:cs typeface="Arial"/>
              </a:rPr>
              <a:t>Band </a:t>
            </a:r>
            <a:r>
              <a:rPr sz="927" spc="-4" dirty="0">
                <a:latin typeface="Arial"/>
                <a:cs typeface="Arial"/>
              </a:rPr>
              <a:t>08 </a:t>
            </a:r>
            <a:r>
              <a:rPr sz="927" dirty="0">
                <a:latin typeface="Arial"/>
                <a:cs typeface="Arial"/>
              </a:rPr>
              <a:t>(6.185um)	Band </a:t>
            </a:r>
            <a:r>
              <a:rPr sz="927" spc="-4" dirty="0">
                <a:latin typeface="Arial"/>
                <a:cs typeface="Arial"/>
              </a:rPr>
              <a:t>09</a:t>
            </a:r>
            <a:r>
              <a:rPr sz="927" spc="-75" dirty="0">
                <a:latin typeface="Arial"/>
                <a:cs typeface="Arial"/>
              </a:rPr>
              <a:t> </a:t>
            </a:r>
            <a:r>
              <a:rPr sz="927" dirty="0">
                <a:latin typeface="Arial"/>
                <a:cs typeface="Arial"/>
              </a:rPr>
              <a:t>(6.95um)</a:t>
            </a:r>
            <a:endParaRPr sz="927">
              <a:latin typeface="Arial"/>
              <a:cs typeface="Arial"/>
            </a:endParaRPr>
          </a:p>
        </p:txBody>
      </p:sp>
      <p:sp>
        <p:nvSpPr>
          <p:cNvPr id="273" name="object 273"/>
          <p:cNvSpPr/>
          <p:nvPr/>
        </p:nvSpPr>
        <p:spPr>
          <a:xfrm>
            <a:off x="4785147" y="2366144"/>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274" name="object 274"/>
          <p:cNvSpPr/>
          <p:nvPr/>
        </p:nvSpPr>
        <p:spPr>
          <a:xfrm>
            <a:off x="4785146"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275" name="object 275"/>
          <p:cNvSpPr txBox="1"/>
          <p:nvPr/>
        </p:nvSpPr>
        <p:spPr>
          <a:xfrm>
            <a:off x="4327739" y="2378023"/>
            <a:ext cx="586628"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r>
              <a:rPr sz="706" spc="44" dirty="0">
                <a:latin typeface="Arial"/>
                <a:cs typeface="Arial"/>
              </a:rPr>
              <a:t> </a:t>
            </a:r>
            <a:r>
              <a:rPr sz="706" spc="13" dirty="0">
                <a:latin typeface="Arial"/>
                <a:cs typeface="Arial"/>
              </a:rPr>
              <a:t>00:00</a:t>
            </a:r>
            <a:endParaRPr sz="706">
              <a:latin typeface="Arial"/>
              <a:cs typeface="Arial"/>
            </a:endParaRPr>
          </a:p>
        </p:txBody>
      </p:sp>
      <p:sp>
        <p:nvSpPr>
          <p:cNvPr id="276" name="object 276"/>
          <p:cNvSpPr/>
          <p:nvPr/>
        </p:nvSpPr>
        <p:spPr>
          <a:xfrm>
            <a:off x="5250818"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277" name="object 277"/>
          <p:cNvSpPr/>
          <p:nvPr/>
        </p:nvSpPr>
        <p:spPr>
          <a:xfrm>
            <a:off x="5716804"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278" name="object 278"/>
          <p:cNvSpPr/>
          <p:nvPr/>
        </p:nvSpPr>
        <p:spPr>
          <a:xfrm>
            <a:off x="6182800"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279" name="object 279"/>
          <p:cNvSpPr/>
          <p:nvPr/>
        </p:nvSpPr>
        <p:spPr>
          <a:xfrm>
            <a:off x="6648786"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280" name="object 280"/>
          <p:cNvSpPr txBox="1"/>
          <p:nvPr/>
        </p:nvSpPr>
        <p:spPr>
          <a:xfrm>
            <a:off x="6519824" y="2378023"/>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281" name="object 281"/>
          <p:cNvSpPr/>
          <p:nvPr/>
        </p:nvSpPr>
        <p:spPr>
          <a:xfrm>
            <a:off x="4940483"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2" name="object 282"/>
          <p:cNvSpPr/>
          <p:nvPr/>
        </p:nvSpPr>
        <p:spPr>
          <a:xfrm>
            <a:off x="5095494"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3" name="object 283"/>
          <p:cNvSpPr/>
          <p:nvPr/>
        </p:nvSpPr>
        <p:spPr>
          <a:xfrm>
            <a:off x="5406154"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4" name="object 284"/>
          <p:cNvSpPr/>
          <p:nvPr/>
        </p:nvSpPr>
        <p:spPr>
          <a:xfrm>
            <a:off x="5561479"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5" name="object 285"/>
          <p:cNvSpPr/>
          <p:nvPr/>
        </p:nvSpPr>
        <p:spPr>
          <a:xfrm>
            <a:off x="5872140"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6" name="object 286"/>
          <p:cNvSpPr/>
          <p:nvPr/>
        </p:nvSpPr>
        <p:spPr>
          <a:xfrm>
            <a:off x="6027464"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7" name="object 287"/>
          <p:cNvSpPr/>
          <p:nvPr/>
        </p:nvSpPr>
        <p:spPr>
          <a:xfrm>
            <a:off x="6338125"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8" name="object 288"/>
          <p:cNvSpPr/>
          <p:nvPr/>
        </p:nvSpPr>
        <p:spPr>
          <a:xfrm>
            <a:off x="6493450"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289" name="object 289"/>
          <p:cNvSpPr/>
          <p:nvPr/>
        </p:nvSpPr>
        <p:spPr>
          <a:xfrm>
            <a:off x="4785147" y="651487"/>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290" name="object 290"/>
          <p:cNvSpPr/>
          <p:nvPr/>
        </p:nvSpPr>
        <p:spPr>
          <a:xfrm>
            <a:off x="4785146"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91" name="object 291"/>
          <p:cNvSpPr/>
          <p:nvPr/>
        </p:nvSpPr>
        <p:spPr>
          <a:xfrm>
            <a:off x="5250818"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92" name="object 292"/>
          <p:cNvSpPr/>
          <p:nvPr/>
        </p:nvSpPr>
        <p:spPr>
          <a:xfrm>
            <a:off x="5716804"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93" name="object 293"/>
          <p:cNvSpPr/>
          <p:nvPr/>
        </p:nvSpPr>
        <p:spPr>
          <a:xfrm>
            <a:off x="6182789"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94" name="object 294"/>
          <p:cNvSpPr/>
          <p:nvPr/>
        </p:nvSpPr>
        <p:spPr>
          <a:xfrm>
            <a:off x="6648775"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295" name="object 295"/>
          <p:cNvSpPr/>
          <p:nvPr/>
        </p:nvSpPr>
        <p:spPr>
          <a:xfrm>
            <a:off x="4940471"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96" name="object 296"/>
          <p:cNvSpPr/>
          <p:nvPr/>
        </p:nvSpPr>
        <p:spPr>
          <a:xfrm>
            <a:off x="5095482"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97" name="object 297"/>
          <p:cNvSpPr/>
          <p:nvPr/>
        </p:nvSpPr>
        <p:spPr>
          <a:xfrm>
            <a:off x="5406143"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98" name="object 298"/>
          <p:cNvSpPr/>
          <p:nvPr/>
        </p:nvSpPr>
        <p:spPr>
          <a:xfrm>
            <a:off x="5561468"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299" name="object 299"/>
          <p:cNvSpPr/>
          <p:nvPr/>
        </p:nvSpPr>
        <p:spPr>
          <a:xfrm>
            <a:off x="5872129"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00" name="object 300"/>
          <p:cNvSpPr/>
          <p:nvPr/>
        </p:nvSpPr>
        <p:spPr>
          <a:xfrm>
            <a:off x="602745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01" name="object 301"/>
          <p:cNvSpPr/>
          <p:nvPr/>
        </p:nvSpPr>
        <p:spPr>
          <a:xfrm>
            <a:off x="6338114"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02" name="object 302"/>
          <p:cNvSpPr/>
          <p:nvPr/>
        </p:nvSpPr>
        <p:spPr>
          <a:xfrm>
            <a:off x="6493438"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303" name="object 303"/>
          <p:cNvSpPr/>
          <p:nvPr/>
        </p:nvSpPr>
        <p:spPr>
          <a:xfrm>
            <a:off x="4785135"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304" name="object 304"/>
          <p:cNvSpPr/>
          <p:nvPr/>
        </p:nvSpPr>
        <p:spPr>
          <a:xfrm>
            <a:off x="4785135" y="2105674"/>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305" name="object 305"/>
          <p:cNvSpPr/>
          <p:nvPr/>
        </p:nvSpPr>
        <p:spPr>
          <a:xfrm>
            <a:off x="4785147" y="1702263"/>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306" name="object 306"/>
          <p:cNvSpPr/>
          <p:nvPr/>
        </p:nvSpPr>
        <p:spPr>
          <a:xfrm>
            <a:off x="4785147" y="1298851"/>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307" name="object 307"/>
          <p:cNvSpPr/>
          <p:nvPr/>
        </p:nvSpPr>
        <p:spPr>
          <a:xfrm>
            <a:off x="4785147" y="895439"/>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308" name="object 308"/>
          <p:cNvSpPr/>
          <p:nvPr/>
        </p:nvSpPr>
        <p:spPr>
          <a:xfrm>
            <a:off x="4785147" y="234772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09" name="object 309"/>
          <p:cNvSpPr/>
          <p:nvPr/>
        </p:nvSpPr>
        <p:spPr>
          <a:xfrm>
            <a:off x="4785147" y="230738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0" name="object 310"/>
          <p:cNvSpPr/>
          <p:nvPr/>
        </p:nvSpPr>
        <p:spPr>
          <a:xfrm>
            <a:off x="4785147" y="22670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1" name="object 311"/>
          <p:cNvSpPr/>
          <p:nvPr/>
        </p:nvSpPr>
        <p:spPr>
          <a:xfrm>
            <a:off x="4785147" y="22266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2" name="object 312"/>
          <p:cNvSpPr/>
          <p:nvPr/>
        </p:nvSpPr>
        <p:spPr>
          <a:xfrm>
            <a:off x="4785147" y="21863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3" name="object 313"/>
          <p:cNvSpPr/>
          <p:nvPr/>
        </p:nvSpPr>
        <p:spPr>
          <a:xfrm>
            <a:off x="4785147" y="214601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4" name="object 314"/>
          <p:cNvSpPr/>
          <p:nvPr/>
        </p:nvSpPr>
        <p:spPr>
          <a:xfrm>
            <a:off x="4785147" y="206533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5" name="object 315"/>
          <p:cNvSpPr/>
          <p:nvPr/>
        </p:nvSpPr>
        <p:spPr>
          <a:xfrm>
            <a:off x="4785147" y="20249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6" name="object 316"/>
          <p:cNvSpPr/>
          <p:nvPr/>
        </p:nvSpPr>
        <p:spPr>
          <a:xfrm>
            <a:off x="4785147" y="198465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7" name="object 317"/>
          <p:cNvSpPr/>
          <p:nvPr/>
        </p:nvSpPr>
        <p:spPr>
          <a:xfrm>
            <a:off x="4785147" y="19443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8" name="object 318"/>
          <p:cNvSpPr/>
          <p:nvPr/>
        </p:nvSpPr>
        <p:spPr>
          <a:xfrm>
            <a:off x="4785147" y="19039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19" name="object 319"/>
          <p:cNvSpPr/>
          <p:nvPr/>
        </p:nvSpPr>
        <p:spPr>
          <a:xfrm>
            <a:off x="4785147" y="186362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0" name="object 320"/>
          <p:cNvSpPr/>
          <p:nvPr/>
        </p:nvSpPr>
        <p:spPr>
          <a:xfrm>
            <a:off x="4785147" y="18232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1" name="object 321"/>
          <p:cNvSpPr/>
          <p:nvPr/>
        </p:nvSpPr>
        <p:spPr>
          <a:xfrm>
            <a:off x="4785147" y="178294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2" name="object 322"/>
          <p:cNvSpPr/>
          <p:nvPr/>
        </p:nvSpPr>
        <p:spPr>
          <a:xfrm>
            <a:off x="4785147" y="174260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3" name="object 323"/>
          <p:cNvSpPr/>
          <p:nvPr/>
        </p:nvSpPr>
        <p:spPr>
          <a:xfrm>
            <a:off x="4785147" y="166192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4" name="object 324"/>
          <p:cNvSpPr/>
          <p:nvPr/>
        </p:nvSpPr>
        <p:spPr>
          <a:xfrm>
            <a:off x="4785147" y="162158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5" name="object 325"/>
          <p:cNvSpPr/>
          <p:nvPr/>
        </p:nvSpPr>
        <p:spPr>
          <a:xfrm>
            <a:off x="4785147" y="15812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6" name="object 326"/>
          <p:cNvSpPr/>
          <p:nvPr/>
        </p:nvSpPr>
        <p:spPr>
          <a:xfrm>
            <a:off x="4785147" y="15408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7" name="object 327"/>
          <p:cNvSpPr/>
          <p:nvPr/>
        </p:nvSpPr>
        <p:spPr>
          <a:xfrm>
            <a:off x="4785147" y="15005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8" name="object 328"/>
          <p:cNvSpPr/>
          <p:nvPr/>
        </p:nvSpPr>
        <p:spPr>
          <a:xfrm>
            <a:off x="4785147" y="146021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29" name="object 329"/>
          <p:cNvSpPr/>
          <p:nvPr/>
        </p:nvSpPr>
        <p:spPr>
          <a:xfrm>
            <a:off x="4785147" y="141987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0" name="object 330"/>
          <p:cNvSpPr/>
          <p:nvPr/>
        </p:nvSpPr>
        <p:spPr>
          <a:xfrm>
            <a:off x="4785147" y="137953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1" name="object 331"/>
          <p:cNvSpPr/>
          <p:nvPr/>
        </p:nvSpPr>
        <p:spPr>
          <a:xfrm>
            <a:off x="4785147" y="13391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2" name="object 332"/>
          <p:cNvSpPr/>
          <p:nvPr/>
        </p:nvSpPr>
        <p:spPr>
          <a:xfrm>
            <a:off x="4785147" y="12585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3" name="object 333"/>
          <p:cNvSpPr/>
          <p:nvPr/>
        </p:nvSpPr>
        <p:spPr>
          <a:xfrm>
            <a:off x="4785147" y="12181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4" name="object 334"/>
          <p:cNvSpPr/>
          <p:nvPr/>
        </p:nvSpPr>
        <p:spPr>
          <a:xfrm>
            <a:off x="4785147" y="117782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5" name="object 335"/>
          <p:cNvSpPr/>
          <p:nvPr/>
        </p:nvSpPr>
        <p:spPr>
          <a:xfrm>
            <a:off x="4785147" y="11374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336" name="object 336"/>
          <p:cNvSpPr/>
          <p:nvPr/>
        </p:nvSpPr>
        <p:spPr>
          <a:xfrm>
            <a:off x="4785147" y="1097145"/>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37" name="object 337"/>
          <p:cNvSpPr/>
          <p:nvPr/>
        </p:nvSpPr>
        <p:spPr>
          <a:xfrm>
            <a:off x="4785147" y="1056804"/>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38" name="object 338"/>
          <p:cNvSpPr/>
          <p:nvPr/>
        </p:nvSpPr>
        <p:spPr>
          <a:xfrm>
            <a:off x="4785147" y="1016463"/>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39" name="object 339"/>
          <p:cNvSpPr/>
          <p:nvPr/>
        </p:nvSpPr>
        <p:spPr>
          <a:xfrm>
            <a:off x="4785147" y="976121"/>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0" name="object 340"/>
          <p:cNvSpPr/>
          <p:nvPr/>
        </p:nvSpPr>
        <p:spPr>
          <a:xfrm>
            <a:off x="4785147" y="935780"/>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1" name="object 341"/>
          <p:cNvSpPr/>
          <p:nvPr/>
        </p:nvSpPr>
        <p:spPr>
          <a:xfrm>
            <a:off x="4785147" y="855098"/>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2" name="object 342"/>
          <p:cNvSpPr/>
          <p:nvPr/>
        </p:nvSpPr>
        <p:spPr>
          <a:xfrm>
            <a:off x="4785147" y="814757"/>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3" name="object 343"/>
          <p:cNvSpPr/>
          <p:nvPr/>
        </p:nvSpPr>
        <p:spPr>
          <a:xfrm>
            <a:off x="4785147" y="774416"/>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4" name="object 344"/>
          <p:cNvSpPr/>
          <p:nvPr/>
        </p:nvSpPr>
        <p:spPr>
          <a:xfrm>
            <a:off x="4785147" y="734074"/>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5" name="object 345"/>
          <p:cNvSpPr/>
          <p:nvPr/>
        </p:nvSpPr>
        <p:spPr>
          <a:xfrm>
            <a:off x="4785147" y="693733"/>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6" name="object 346"/>
          <p:cNvSpPr/>
          <p:nvPr/>
        </p:nvSpPr>
        <p:spPr>
          <a:xfrm>
            <a:off x="4785147" y="653392"/>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347" name="object 347"/>
          <p:cNvSpPr/>
          <p:nvPr/>
        </p:nvSpPr>
        <p:spPr>
          <a:xfrm>
            <a:off x="6648786"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348" name="object 348"/>
          <p:cNvSpPr/>
          <p:nvPr/>
        </p:nvSpPr>
        <p:spPr>
          <a:xfrm>
            <a:off x="6611616" y="2105674"/>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349" name="object 349"/>
          <p:cNvSpPr/>
          <p:nvPr/>
        </p:nvSpPr>
        <p:spPr>
          <a:xfrm>
            <a:off x="6611616" y="1702263"/>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350" name="object 350"/>
          <p:cNvSpPr/>
          <p:nvPr/>
        </p:nvSpPr>
        <p:spPr>
          <a:xfrm>
            <a:off x="6611616" y="1298851"/>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351" name="object 351"/>
          <p:cNvSpPr/>
          <p:nvPr/>
        </p:nvSpPr>
        <p:spPr>
          <a:xfrm>
            <a:off x="6611616" y="895439"/>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352" name="object 352"/>
          <p:cNvSpPr/>
          <p:nvPr/>
        </p:nvSpPr>
        <p:spPr>
          <a:xfrm>
            <a:off x="6630049" y="234772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3" name="object 353"/>
          <p:cNvSpPr/>
          <p:nvPr/>
        </p:nvSpPr>
        <p:spPr>
          <a:xfrm>
            <a:off x="6630049" y="230738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4" name="object 354"/>
          <p:cNvSpPr/>
          <p:nvPr/>
        </p:nvSpPr>
        <p:spPr>
          <a:xfrm>
            <a:off x="6630049" y="22670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5" name="object 355"/>
          <p:cNvSpPr/>
          <p:nvPr/>
        </p:nvSpPr>
        <p:spPr>
          <a:xfrm>
            <a:off x="6630049" y="22266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6" name="object 356"/>
          <p:cNvSpPr/>
          <p:nvPr/>
        </p:nvSpPr>
        <p:spPr>
          <a:xfrm>
            <a:off x="6630049" y="21863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7" name="object 357"/>
          <p:cNvSpPr/>
          <p:nvPr/>
        </p:nvSpPr>
        <p:spPr>
          <a:xfrm>
            <a:off x="6630049" y="214601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8" name="object 358"/>
          <p:cNvSpPr/>
          <p:nvPr/>
        </p:nvSpPr>
        <p:spPr>
          <a:xfrm>
            <a:off x="6630049" y="206533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59" name="object 359"/>
          <p:cNvSpPr/>
          <p:nvPr/>
        </p:nvSpPr>
        <p:spPr>
          <a:xfrm>
            <a:off x="6630049" y="20249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0" name="object 360"/>
          <p:cNvSpPr/>
          <p:nvPr/>
        </p:nvSpPr>
        <p:spPr>
          <a:xfrm>
            <a:off x="6630049" y="198465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1" name="object 361"/>
          <p:cNvSpPr/>
          <p:nvPr/>
        </p:nvSpPr>
        <p:spPr>
          <a:xfrm>
            <a:off x="6630049" y="19443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2" name="object 362"/>
          <p:cNvSpPr/>
          <p:nvPr/>
        </p:nvSpPr>
        <p:spPr>
          <a:xfrm>
            <a:off x="6630049" y="19039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3" name="object 363"/>
          <p:cNvSpPr/>
          <p:nvPr/>
        </p:nvSpPr>
        <p:spPr>
          <a:xfrm>
            <a:off x="6630049" y="186362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4" name="object 364"/>
          <p:cNvSpPr/>
          <p:nvPr/>
        </p:nvSpPr>
        <p:spPr>
          <a:xfrm>
            <a:off x="6630049" y="18232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5" name="object 365"/>
          <p:cNvSpPr/>
          <p:nvPr/>
        </p:nvSpPr>
        <p:spPr>
          <a:xfrm>
            <a:off x="6630049" y="178294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6" name="object 366"/>
          <p:cNvSpPr/>
          <p:nvPr/>
        </p:nvSpPr>
        <p:spPr>
          <a:xfrm>
            <a:off x="6630049" y="174260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7" name="object 367"/>
          <p:cNvSpPr/>
          <p:nvPr/>
        </p:nvSpPr>
        <p:spPr>
          <a:xfrm>
            <a:off x="6630049" y="166192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8" name="object 368"/>
          <p:cNvSpPr/>
          <p:nvPr/>
        </p:nvSpPr>
        <p:spPr>
          <a:xfrm>
            <a:off x="6630049" y="162158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69" name="object 369"/>
          <p:cNvSpPr/>
          <p:nvPr/>
        </p:nvSpPr>
        <p:spPr>
          <a:xfrm>
            <a:off x="6630049" y="15812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0" name="object 370"/>
          <p:cNvSpPr/>
          <p:nvPr/>
        </p:nvSpPr>
        <p:spPr>
          <a:xfrm>
            <a:off x="6630049" y="15408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1" name="object 371"/>
          <p:cNvSpPr/>
          <p:nvPr/>
        </p:nvSpPr>
        <p:spPr>
          <a:xfrm>
            <a:off x="6630049" y="15005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2" name="object 372"/>
          <p:cNvSpPr/>
          <p:nvPr/>
        </p:nvSpPr>
        <p:spPr>
          <a:xfrm>
            <a:off x="6630049" y="146021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3" name="object 373"/>
          <p:cNvSpPr/>
          <p:nvPr/>
        </p:nvSpPr>
        <p:spPr>
          <a:xfrm>
            <a:off x="6630049" y="141987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4" name="object 374"/>
          <p:cNvSpPr/>
          <p:nvPr/>
        </p:nvSpPr>
        <p:spPr>
          <a:xfrm>
            <a:off x="6630049" y="137953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5" name="object 375"/>
          <p:cNvSpPr/>
          <p:nvPr/>
        </p:nvSpPr>
        <p:spPr>
          <a:xfrm>
            <a:off x="6630049" y="13391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6" name="object 376"/>
          <p:cNvSpPr/>
          <p:nvPr/>
        </p:nvSpPr>
        <p:spPr>
          <a:xfrm>
            <a:off x="6630049" y="12585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7" name="object 377"/>
          <p:cNvSpPr/>
          <p:nvPr/>
        </p:nvSpPr>
        <p:spPr>
          <a:xfrm>
            <a:off x="6630049" y="12181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8" name="object 378"/>
          <p:cNvSpPr/>
          <p:nvPr/>
        </p:nvSpPr>
        <p:spPr>
          <a:xfrm>
            <a:off x="6630049" y="117782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79" name="object 379"/>
          <p:cNvSpPr/>
          <p:nvPr/>
        </p:nvSpPr>
        <p:spPr>
          <a:xfrm>
            <a:off x="6630049" y="11374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380" name="object 380"/>
          <p:cNvSpPr/>
          <p:nvPr/>
        </p:nvSpPr>
        <p:spPr>
          <a:xfrm>
            <a:off x="6630049" y="1097145"/>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1" name="object 381"/>
          <p:cNvSpPr/>
          <p:nvPr/>
        </p:nvSpPr>
        <p:spPr>
          <a:xfrm>
            <a:off x="6630049" y="1056804"/>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2" name="object 382"/>
          <p:cNvSpPr/>
          <p:nvPr/>
        </p:nvSpPr>
        <p:spPr>
          <a:xfrm>
            <a:off x="6630049" y="1016463"/>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3" name="object 383"/>
          <p:cNvSpPr/>
          <p:nvPr/>
        </p:nvSpPr>
        <p:spPr>
          <a:xfrm>
            <a:off x="6630049" y="976121"/>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4" name="object 384"/>
          <p:cNvSpPr/>
          <p:nvPr/>
        </p:nvSpPr>
        <p:spPr>
          <a:xfrm>
            <a:off x="6630049" y="935780"/>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5" name="object 385"/>
          <p:cNvSpPr/>
          <p:nvPr/>
        </p:nvSpPr>
        <p:spPr>
          <a:xfrm>
            <a:off x="6630049" y="855098"/>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6" name="object 386"/>
          <p:cNvSpPr/>
          <p:nvPr/>
        </p:nvSpPr>
        <p:spPr>
          <a:xfrm>
            <a:off x="6630049" y="814757"/>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7" name="object 387"/>
          <p:cNvSpPr/>
          <p:nvPr/>
        </p:nvSpPr>
        <p:spPr>
          <a:xfrm>
            <a:off x="6630049" y="774416"/>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8" name="object 388"/>
          <p:cNvSpPr/>
          <p:nvPr/>
        </p:nvSpPr>
        <p:spPr>
          <a:xfrm>
            <a:off x="6630049" y="734074"/>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89" name="object 389"/>
          <p:cNvSpPr/>
          <p:nvPr/>
        </p:nvSpPr>
        <p:spPr>
          <a:xfrm>
            <a:off x="6630049" y="693733"/>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90" name="object 390"/>
          <p:cNvSpPr/>
          <p:nvPr/>
        </p:nvSpPr>
        <p:spPr>
          <a:xfrm>
            <a:off x="6630049" y="653392"/>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391" name="object 391"/>
          <p:cNvSpPr/>
          <p:nvPr/>
        </p:nvSpPr>
        <p:spPr>
          <a:xfrm>
            <a:off x="4785146" y="651488"/>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392" name="object 392"/>
          <p:cNvSpPr/>
          <p:nvPr/>
        </p:nvSpPr>
        <p:spPr>
          <a:xfrm>
            <a:off x="4785147" y="229340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3" name="object 393"/>
          <p:cNvSpPr/>
          <p:nvPr/>
        </p:nvSpPr>
        <p:spPr>
          <a:xfrm>
            <a:off x="4785147" y="216824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4" name="object 394"/>
          <p:cNvSpPr/>
          <p:nvPr/>
        </p:nvSpPr>
        <p:spPr>
          <a:xfrm>
            <a:off x="4785147" y="2043415"/>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5" name="object 395"/>
          <p:cNvSpPr/>
          <p:nvPr/>
        </p:nvSpPr>
        <p:spPr>
          <a:xfrm>
            <a:off x="4785147" y="193033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6" name="object 396"/>
          <p:cNvSpPr/>
          <p:nvPr/>
        </p:nvSpPr>
        <p:spPr>
          <a:xfrm>
            <a:off x="4785147" y="180517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7" name="object 397"/>
          <p:cNvSpPr/>
          <p:nvPr/>
        </p:nvSpPr>
        <p:spPr>
          <a:xfrm>
            <a:off x="4785147" y="1684154"/>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8" name="object 398"/>
          <p:cNvSpPr/>
          <p:nvPr/>
        </p:nvSpPr>
        <p:spPr>
          <a:xfrm>
            <a:off x="4785147" y="155932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399" name="object 399"/>
          <p:cNvSpPr/>
          <p:nvPr/>
        </p:nvSpPr>
        <p:spPr>
          <a:xfrm>
            <a:off x="4785147" y="143829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0" name="object 400"/>
          <p:cNvSpPr/>
          <p:nvPr/>
        </p:nvSpPr>
        <p:spPr>
          <a:xfrm>
            <a:off x="4785147" y="131314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1" name="object 401"/>
          <p:cNvSpPr/>
          <p:nvPr/>
        </p:nvSpPr>
        <p:spPr>
          <a:xfrm>
            <a:off x="4785147" y="118799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2" name="object 402"/>
          <p:cNvSpPr/>
          <p:nvPr/>
        </p:nvSpPr>
        <p:spPr>
          <a:xfrm>
            <a:off x="4785147" y="106696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3" name="object 403"/>
          <p:cNvSpPr/>
          <p:nvPr/>
        </p:nvSpPr>
        <p:spPr>
          <a:xfrm>
            <a:off x="4785147" y="94180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4" name="object 404"/>
          <p:cNvSpPr/>
          <p:nvPr/>
        </p:nvSpPr>
        <p:spPr>
          <a:xfrm>
            <a:off x="4785147" y="82078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5" name="object 405"/>
          <p:cNvSpPr/>
          <p:nvPr/>
        </p:nvSpPr>
        <p:spPr>
          <a:xfrm>
            <a:off x="4785147" y="695952"/>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406" name="object 406"/>
          <p:cNvSpPr txBox="1"/>
          <p:nvPr/>
        </p:nvSpPr>
        <p:spPr>
          <a:xfrm>
            <a:off x="4571355" y="609553"/>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407" name="object 407"/>
          <p:cNvSpPr/>
          <p:nvPr/>
        </p:nvSpPr>
        <p:spPr>
          <a:xfrm>
            <a:off x="6977231" y="651488"/>
            <a:ext cx="1863952" cy="1714656"/>
          </a:xfrm>
          <a:prstGeom prst="rect">
            <a:avLst/>
          </a:prstGeom>
          <a:blipFill>
            <a:blip r:embed="rId5" cstate="print"/>
            <a:stretch>
              <a:fillRect/>
            </a:stretch>
          </a:blipFill>
        </p:spPr>
        <p:txBody>
          <a:bodyPr wrap="square" lIns="0" tIns="0" rIns="0" bIns="0" rtlCol="0"/>
          <a:lstStyle/>
          <a:p>
            <a:endParaRPr sz="1588"/>
          </a:p>
        </p:txBody>
      </p:sp>
      <p:sp>
        <p:nvSpPr>
          <p:cNvPr id="408" name="object 408"/>
          <p:cNvSpPr txBox="1"/>
          <p:nvPr/>
        </p:nvSpPr>
        <p:spPr>
          <a:xfrm>
            <a:off x="7426805" y="475604"/>
            <a:ext cx="964266" cy="153983"/>
          </a:xfrm>
          <a:prstGeom prst="rect">
            <a:avLst/>
          </a:prstGeom>
        </p:spPr>
        <p:txBody>
          <a:bodyPr vert="horz" wrap="square" lIns="0" tIns="11206" rIns="0" bIns="0" rtlCol="0">
            <a:spAutoFit/>
          </a:bodyPr>
          <a:lstStyle/>
          <a:p>
            <a:pPr marL="11206">
              <a:spcBef>
                <a:spcPts val="88"/>
              </a:spcBef>
            </a:pPr>
            <a:r>
              <a:rPr sz="927" dirty="0">
                <a:latin typeface="Arial"/>
                <a:cs typeface="Arial"/>
              </a:rPr>
              <a:t>Band </a:t>
            </a:r>
            <a:r>
              <a:rPr sz="927" spc="-4" dirty="0">
                <a:latin typeface="Arial"/>
                <a:cs typeface="Arial"/>
              </a:rPr>
              <a:t>10</a:t>
            </a:r>
            <a:r>
              <a:rPr sz="927" spc="-75" dirty="0">
                <a:latin typeface="Arial"/>
                <a:cs typeface="Arial"/>
              </a:rPr>
              <a:t> </a:t>
            </a:r>
            <a:r>
              <a:rPr sz="927" dirty="0">
                <a:latin typeface="Arial"/>
                <a:cs typeface="Arial"/>
              </a:rPr>
              <a:t>(7.34um)</a:t>
            </a:r>
            <a:endParaRPr sz="927">
              <a:latin typeface="Arial"/>
              <a:cs typeface="Arial"/>
            </a:endParaRPr>
          </a:p>
        </p:txBody>
      </p:sp>
      <p:sp>
        <p:nvSpPr>
          <p:cNvPr id="409" name="object 409"/>
          <p:cNvSpPr/>
          <p:nvPr/>
        </p:nvSpPr>
        <p:spPr>
          <a:xfrm>
            <a:off x="6977231" y="2366144"/>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410" name="object 410"/>
          <p:cNvSpPr/>
          <p:nvPr/>
        </p:nvSpPr>
        <p:spPr>
          <a:xfrm>
            <a:off x="6977231"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411" name="object 411"/>
          <p:cNvSpPr txBox="1"/>
          <p:nvPr/>
        </p:nvSpPr>
        <p:spPr>
          <a:xfrm>
            <a:off x="6848272" y="2378023"/>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412" name="object 412"/>
          <p:cNvSpPr/>
          <p:nvPr/>
        </p:nvSpPr>
        <p:spPr>
          <a:xfrm>
            <a:off x="7443227"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413" name="object 413"/>
          <p:cNvSpPr/>
          <p:nvPr/>
        </p:nvSpPr>
        <p:spPr>
          <a:xfrm>
            <a:off x="7908898"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414" name="object 414"/>
          <p:cNvSpPr/>
          <p:nvPr/>
        </p:nvSpPr>
        <p:spPr>
          <a:xfrm>
            <a:off x="8374884"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415" name="object 415"/>
          <p:cNvSpPr/>
          <p:nvPr/>
        </p:nvSpPr>
        <p:spPr>
          <a:xfrm>
            <a:off x="8840869" y="2331843"/>
            <a:ext cx="0" cy="34738"/>
          </a:xfrm>
          <a:custGeom>
            <a:avLst/>
            <a:gdLst/>
            <a:ahLst/>
            <a:cxnLst/>
            <a:rect l="l" t="t" r="r" b="b"/>
            <a:pathLst>
              <a:path h="39369">
                <a:moveTo>
                  <a:pt x="0" y="38874"/>
                </a:moveTo>
                <a:lnTo>
                  <a:pt x="0" y="0"/>
                </a:lnTo>
              </a:path>
            </a:pathLst>
          </a:custGeom>
          <a:ln w="10795">
            <a:solidFill>
              <a:srgbClr val="000000"/>
            </a:solidFill>
          </a:ln>
        </p:spPr>
        <p:txBody>
          <a:bodyPr wrap="square" lIns="0" tIns="0" rIns="0" bIns="0" rtlCol="0"/>
          <a:lstStyle/>
          <a:p>
            <a:endParaRPr sz="1588"/>
          </a:p>
        </p:txBody>
      </p:sp>
      <p:sp>
        <p:nvSpPr>
          <p:cNvPr id="416" name="object 416"/>
          <p:cNvSpPr txBox="1"/>
          <p:nvPr/>
        </p:nvSpPr>
        <p:spPr>
          <a:xfrm>
            <a:off x="8711910" y="2378023"/>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417" name="object 417"/>
          <p:cNvSpPr/>
          <p:nvPr/>
        </p:nvSpPr>
        <p:spPr>
          <a:xfrm>
            <a:off x="7132566"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18" name="object 418"/>
          <p:cNvSpPr/>
          <p:nvPr/>
        </p:nvSpPr>
        <p:spPr>
          <a:xfrm>
            <a:off x="7287890"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19" name="object 419"/>
          <p:cNvSpPr/>
          <p:nvPr/>
        </p:nvSpPr>
        <p:spPr>
          <a:xfrm>
            <a:off x="7598552"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0" name="object 420"/>
          <p:cNvSpPr/>
          <p:nvPr/>
        </p:nvSpPr>
        <p:spPr>
          <a:xfrm>
            <a:off x="7753563"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1" name="object 421"/>
          <p:cNvSpPr/>
          <p:nvPr/>
        </p:nvSpPr>
        <p:spPr>
          <a:xfrm>
            <a:off x="8064223"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2" name="object 422"/>
          <p:cNvSpPr/>
          <p:nvPr/>
        </p:nvSpPr>
        <p:spPr>
          <a:xfrm>
            <a:off x="8219547"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3" name="object 423"/>
          <p:cNvSpPr/>
          <p:nvPr/>
        </p:nvSpPr>
        <p:spPr>
          <a:xfrm>
            <a:off x="8530209"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4" name="object 424"/>
          <p:cNvSpPr/>
          <p:nvPr/>
        </p:nvSpPr>
        <p:spPr>
          <a:xfrm>
            <a:off x="8685533" y="2348988"/>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425" name="object 425"/>
          <p:cNvSpPr/>
          <p:nvPr/>
        </p:nvSpPr>
        <p:spPr>
          <a:xfrm>
            <a:off x="6977231" y="651487"/>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426" name="object 426"/>
          <p:cNvSpPr/>
          <p:nvPr/>
        </p:nvSpPr>
        <p:spPr>
          <a:xfrm>
            <a:off x="6977231"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427" name="object 427"/>
          <p:cNvSpPr/>
          <p:nvPr/>
        </p:nvSpPr>
        <p:spPr>
          <a:xfrm>
            <a:off x="7443215"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428" name="object 428"/>
          <p:cNvSpPr/>
          <p:nvPr/>
        </p:nvSpPr>
        <p:spPr>
          <a:xfrm>
            <a:off x="7908888"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429" name="object 429"/>
          <p:cNvSpPr/>
          <p:nvPr/>
        </p:nvSpPr>
        <p:spPr>
          <a:xfrm>
            <a:off x="8374872"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430" name="object 430"/>
          <p:cNvSpPr/>
          <p:nvPr/>
        </p:nvSpPr>
        <p:spPr>
          <a:xfrm>
            <a:off x="8840858" y="651487"/>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431" name="object 431"/>
          <p:cNvSpPr/>
          <p:nvPr/>
        </p:nvSpPr>
        <p:spPr>
          <a:xfrm>
            <a:off x="7132555"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2" name="object 432"/>
          <p:cNvSpPr/>
          <p:nvPr/>
        </p:nvSpPr>
        <p:spPr>
          <a:xfrm>
            <a:off x="7287880"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3" name="object 433"/>
          <p:cNvSpPr/>
          <p:nvPr/>
        </p:nvSpPr>
        <p:spPr>
          <a:xfrm>
            <a:off x="7598540"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4" name="object 434"/>
          <p:cNvSpPr/>
          <p:nvPr/>
        </p:nvSpPr>
        <p:spPr>
          <a:xfrm>
            <a:off x="7753551"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5" name="object 435"/>
          <p:cNvSpPr/>
          <p:nvPr/>
        </p:nvSpPr>
        <p:spPr>
          <a:xfrm>
            <a:off x="8064212"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6" name="object 436"/>
          <p:cNvSpPr/>
          <p:nvPr/>
        </p:nvSpPr>
        <p:spPr>
          <a:xfrm>
            <a:off x="8219537"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7" name="object 437"/>
          <p:cNvSpPr/>
          <p:nvPr/>
        </p:nvSpPr>
        <p:spPr>
          <a:xfrm>
            <a:off x="8530197"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8" name="object 438"/>
          <p:cNvSpPr/>
          <p:nvPr/>
        </p:nvSpPr>
        <p:spPr>
          <a:xfrm>
            <a:off x="8685522" y="6514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439" name="object 439"/>
          <p:cNvSpPr/>
          <p:nvPr/>
        </p:nvSpPr>
        <p:spPr>
          <a:xfrm>
            <a:off x="6977219"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440" name="object 440"/>
          <p:cNvSpPr/>
          <p:nvPr/>
        </p:nvSpPr>
        <p:spPr>
          <a:xfrm>
            <a:off x="6977219" y="2105674"/>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441" name="object 441"/>
          <p:cNvSpPr/>
          <p:nvPr/>
        </p:nvSpPr>
        <p:spPr>
          <a:xfrm>
            <a:off x="6977231" y="1702263"/>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442" name="object 442"/>
          <p:cNvSpPr/>
          <p:nvPr/>
        </p:nvSpPr>
        <p:spPr>
          <a:xfrm>
            <a:off x="6977231" y="1298851"/>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443" name="object 443"/>
          <p:cNvSpPr/>
          <p:nvPr/>
        </p:nvSpPr>
        <p:spPr>
          <a:xfrm>
            <a:off x="6977231" y="895439"/>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444" name="object 444"/>
          <p:cNvSpPr/>
          <p:nvPr/>
        </p:nvSpPr>
        <p:spPr>
          <a:xfrm>
            <a:off x="6977231" y="234772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45" name="object 445"/>
          <p:cNvSpPr/>
          <p:nvPr/>
        </p:nvSpPr>
        <p:spPr>
          <a:xfrm>
            <a:off x="6977231" y="230738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46" name="object 446"/>
          <p:cNvSpPr/>
          <p:nvPr/>
        </p:nvSpPr>
        <p:spPr>
          <a:xfrm>
            <a:off x="6977231" y="22670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47" name="object 447"/>
          <p:cNvSpPr/>
          <p:nvPr/>
        </p:nvSpPr>
        <p:spPr>
          <a:xfrm>
            <a:off x="6977231" y="22266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48" name="object 448"/>
          <p:cNvSpPr/>
          <p:nvPr/>
        </p:nvSpPr>
        <p:spPr>
          <a:xfrm>
            <a:off x="6977231" y="21863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49" name="object 449"/>
          <p:cNvSpPr/>
          <p:nvPr/>
        </p:nvSpPr>
        <p:spPr>
          <a:xfrm>
            <a:off x="6977231" y="214601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0" name="object 450"/>
          <p:cNvSpPr/>
          <p:nvPr/>
        </p:nvSpPr>
        <p:spPr>
          <a:xfrm>
            <a:off x="6977231" y="206533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1" name="object 451"/>
          <p:cNvSpPr/>
          <p:nvPr/>
        </p:nvSpPr>
        <p:spPr>
          <a:xfrm>
            <a:off x="6977231" y="20249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2" name="object 452"/>
          <p:cNvSpPr/>
          <p:nvPr/>
        </p:nvSpPr>
        <p:spPr>
          <a:xfrm>
            <a:off x="6977231" y="198465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3" name="object 453"/>
          <p:cNvSpPr/>
          <p:nvPr/>
        </p:nvSpPr>
        <p:spPr>
          <a:xfrm>
            <a:off x="6977231" y="19443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4" name="object 454"/>
          <p:cNvSpPr/>
          <p:nvPr/>
        </p:nvSpPr>
        <p:spPr>
          <a:xfrm>
            <a:off x="6977231" y="19039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5" name="object 455"/>
          <p:cNvSpPr/>
          <p:nvPr/>
        </p:nvSpPr>
        <p:spPr>
          <a:xfrm>
            <a:off x="6977231" y="186362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6" name="object 456"/>
          <p:cNvSpPr/>
          <p:nvPr/>
        </p:nvSpPr>
        <p:spPr>
          <a:xfrm>
            <a:off x="6977231" y="18232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7" name="object 457"/>
          <p:cNvSpPr/>
          <p:nvPr/>
        </p:nvSpPr>
        <p:spPr>
          <a:xfrm>
            <a:off x="6977231" y="178294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8" name="object 458"/>
          <p:cNvSpPr/>
          <p:nvPr/>
        </p:nvSpPr>
        <p:spPr>
          <a:xfrm>
            <a:off x="6977231" y="174260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59" name="object 459"/>
          <p:cNvSpPr/>
          <p:nvPr/>
        </p:nvSpPr>
        <p:spPr>
          <a:xfrm>
            <a:off x="6977231" y="166192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0" name="object 460"/>
          <p:cNvSpPr/>
          <p:nvPr/>
        </p:nvSpPr>
        <p:spPr>
          <a:xfrm>
            <a:off x="6977231" y="162158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1" name="object 461"/>
          <p:cNvSpPr/>
          <p:nvPr/>
        </p:nvSpPr>
        <p:spPr>
          <a:xfrm>
            <a:off x="6977231" y="15812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2" name="object 462"/>
          <p:cNvSpPr/>
          <p:nvPr/>
        </p:nvSpPr>
        <p:spPr>
          <a:xfrm>
            <a:off x="6977231" y="15408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3" name="object 463"/>
          <p:cNvSpPr/>
          <p:nvPr/>
        </p:nvSpPr>
        <p:spPr>
          <a:xfrm>
            <a:off x="6977231" y="15005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4" name="object 464"/>
          <p:cNvSpPr/>
          <p:nvPr/>
        </p:nvSpPr>
        <p:spPr>
          <a:xfrm>
            <a:off x="6977231" y="146021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5" name="object 465"/>
          <p:cNvSpPr/>
          <p:nvPr/>
        </p:nvSpPr>
        <p:spPr>
          <a:xfrm>
            <a:off x="6977231" y="141987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6" name="object 466"/>
          <p:cNvSpPr/>
          <p:nvPr/>
        </p:nvSpPr>
        <p:spPr>
          <a:xfrm>
            <a:off x="6977231" y="137953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7" name="object 467"/>
          <p:cNvSpPr/>
          <p:nvPr/>
        </p:nvSpPr>
        <p:spPr>
          <a:xfrm>
            <a:off x="6977231" y="13391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8" name="object 468"/>
          <p:cNvSpPr/>
          <p:nvPr/>
        </p:nvSpPr>
        <p:spPr>
          <a:xfrm>
            <a:off x="6977231" y="12585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69" name="object 469"/>
          <p:cNvSpPr/>
          <p:nvPr/>
        </p:nvSpPr>
        <p:spPr>
          <a:xfrm>
            <a:off x="6977231" y="12181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70" name="object 470"/>
          <p:cNvSpPr/>
          <p:nvPr/>
        </p:nvSpPr>
        <p:spPr>
          <a:xfrm>
            <a:off x="6977231" y="117782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71" name="object 471"/>
          <p:cNvSpPr/>
          <p:nvPr/>
        </p:nvSpPr>
        <p:spPr>
          <a:xfrm>
            <a:off x="6977231" y="11374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472" name="object 472"/>
          <p:cNvSpPr/>
          <p:nvPr/>
        </p:nvSpPr>
        <p:spPr>
          <a:xfrm>
            <a:off x="6977231" y="1097145"/>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3" name="object 473"/>
          <p:cNvSpPr/>
          <p:nvPr/>
        </p:nvSpPr>
        <p:spPr>
          <a:xfrm>
            <a:off x="6977231" y="1056804"/>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4" name="object 474"/>
          <p:cNvSpPr/>
          <p:nvPr/>
        </p:nvSpPr>
        <p:spPr>
          <a:xfrm>
            <a:off x="6977231" y="1016463"/>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5" name="object 475"/>
          <p:cNvSpPr/>
          <p:nvPr/>
        </p:nvSpPr>
        <p:spPr>
          <a:xfrm>
            <a:off x="6977231" y="976121"/>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6" name="object 476"/>
          <p:cNvSpPr/>
          <p:nvPr/>
        </p:nvSpPr>
        <p:spPr>
          <a:xfrm>
            <a:off x="6977231" y="935780"/>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7" name="object 477"/>
          <p:cNvSpPr/>
          <p:nvPr/>
        </p:nvSpPr>
        <p:spPr>
          <a:xfrm>
            <a:off x="6977231" y="855098"/>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8" name="object 478"/>
          <p:cNvSpPr/>
          <p:nvPr/>
        </p:nvSpPr>
        <p:spPr>
          <a:xfrm>
            <a:off x="6977231" y="814757"/>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79" name="object 479"/>
          <p:cNvSpPr/>
          <p:nvPr/>
        </p:nvSpPr>
        <p:spPr>
          <a:xfrm>
            <a:off x="6977231" y="774416"/>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80" name="object 480"/>
          <p:cNvSpPr/>
          <p:nvPr/>
        </p:nvSpPr>
        <p:spPr>
          <a:xfrm>
            <a:off x="6977231" y="734074"/>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81" name="object 481"/>
          <p:cNvSpPr/>
          <p:nvPr/>
        </p:nvSpPr>
        <p:spPr>
          <a:xfrm>
            <a:off x="6977231" y="693733"/>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82" name="object 482"/>
          <p:cNvSpPr/>
          <p:nvPr/>
        </p:nvSpPr>
        <p:spPr>
          <a:xfrm>
            <a:off x="6977231" y="653392"/>
            <a:ext cx="18490" cy="0"/>
          </a:xfrm>
          <a:custGeom>
            <a:avLst/>
            <a:gdLst/>
            <a:ahLst/>
            <a:cxnLst/>
            <a:rect l="l" t="t" r="r" b="b"/>
            <a:pathLst>
              <a:path w="20954">
                <a:moveTo>
                  <a:pt x="0" y="0"/>
                </a:moveTo>
                <a:lnTo>
                  <a:pt x="20878" y="0"/>
                </a:lnTo>
              </a:path>
            </a:pathLst>
          </a:custGeom>
          <a:ln w="10794">
            <a:solidFill>
              <a:srgbClr val="000000"/>
            </a:solidFill>
          </a:ln>
        </p:spPr>
        <p:txBody>
          <a:bodyPr wrap="square" lIns="0" tIns="0" rIns="0" bIns="0" rtlCol="0"/>
          <a:lstStyle/>
          <a:p>
            <a:endParaRPr sz="1588"/>
          </a:p>
        </p:txBody>
      </p:sp>
      <p:sp>
        <p:nvSpPr>
          <p:cNvPr id="483" name="object 483"/>
          <p:cNvSpPr/>
          <p:nvPr/>
        </p:nvSpPr>
        <p:spPr>
          <a:xfrm>
            <a:off x="8840869" y="651488"/>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484" name="object 484"/>
          <p:cNvSpPr/>
          <p:nvPr/>
        </p:nvSpPr>
        <p:spPr>
          <a:xfrm>
            <a:off x="8803700" y="2105674"/>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485" name="object 485"/>
          <p:cNvSpPr/>
          <p:nvPr/>
        </p:nvSpPr>
        <p:spPr>
          <a:xfrm>
            <a:off x="8803700" y="1702263"/>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486" name="object 486"/>
          <p:cNvSpPr/>
          <p:nvPr/>
        </p:nvSpPr>
        <p:spPr>
          <a:xfrm>
            <a:off x="8803700" y="1298851"/>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487" name="object 487"/>
          <p:cNvSpPr/>
          <p:nvPr/>
        </p:nvSpPr>
        <p:spPr>
          <a:xfrm>
            <a:off x="8803700" y="895439"/>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488" name="object 488"/>
          <p:cNvSpPr/>
          <p:nvPr/>
        </p:nvSpPr>
        <p:spPr>
          <a:xfrm>
            <a:off x="8822133" y="234772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89" name="object 489"/>
          <p:cNvSpPr/>
          <p:nvPr/>
        </p:nvSpPr>
        <p:spPr>
          <a:xfrm>
            <a:off x="8822133" y="230738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0" name="object 490"/>
          <p:cNvSpPr/>
          <p:nvPr/>
        </p:nvSpPr>
        <p:spPr>
          <a:xfrm>
            <a:off x="8822133" y="22670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1" name="object 491"/>
          <p:cNvSpPr/>
          <p:nvPr/>
        </p:nvSpPr>
        <p:spPr>
          <a:xfrm>
            <a:off x="8822133" y="22266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2" name="object 492"/>
          <p:cNvSpPr/>
          <p:nvPr/>
        </p:nvSpPr>
        <p:spPr>
          <a:xfrm>
            <a:off x="8822133" y="21863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3" name="object 493"/>
          <p:cNvSpPr/>
          <p:nvPr/>
        </p:nvSpPr>
        <p:spPr>
          <a:xfrm>
            <a:off x="8822133" y="214601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4" name="object 494"/>
          <p:cNvSpPr/>
          <p:nvPr/>
        </p:nvSpPr>
        <p:spPr>
          <a:xfrm>
            <a:off x="8822133" y="206533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5" name="object 495"/>
          <p:cNvSpPr/>
          <p:nvPr/>
        </p:nvSpPr>
        <p:spPr>
          <a:xfrm>
            <a:off x="8822133" y="20249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6" name="object 496"/>
          <p:cNvSpPr/>
          <p:nvPr/>
        </p:nvSpPr>
        <p:spPr>
          <a:xfrm>
            <a:off x="8822133" y="198465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7" name="object 497"/>
          <p:cNvSpPr/>
          <p:nvPr/>
        </p:nvSpPr>
        <p:spPr>
          <a:xfrm>
            <a:off x="8822133" y="19443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8" name="object 498"/>
          <p:cNvSpPr/>
          <p:nvPr/>
        </p:nvSpPr>
        <p:spPr>
          <a:xfrm>
            <a:off x="8822133" y="19039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499" name="object 499"/>
          <p:cNvSpPr/>
          <p:nvPr/>
        </p:nvSpPr>
        <p:spPr>
          <a:xfrm>
            <a:off x="8822133" y="186362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0" name="object 500"/>
          <p:cNvSpPr/>
          <p:nvPr/>
        </p:nvSpPr>
        <p:spPr>
          <a:xfrm>
            <a:off x="8822133" y="18232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1" name="object 501"/>
          <p:cNvSpPr/>
          <p:nvPr/>
        </p:nvSpPr>
        <p:spPr>
          <a:xfrm>
            <a:off x="8822133" y="178294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2" name="object 502"/>
          <p:cNvSpPr/>
          <p:nvPr/>
        </p:nvSpPr>
        <p:spPr>
          <a:xfrm>
            <a:off x="8822133" y="174260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3" name="object 503"/>
          <p:cNvSpPr/>
          <p:nvPr/>
        </p:nvSpPr>
        <p:spPr>
          <a:xfrm>
            <a:off x="8822133" y="166192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4" name="object 504"/>
          <p:cNvSpPr/>
          <p:nvPr/>
        </p:nvSpPr>
        <p:spPr>
          <a:xfrm>
            <a:off x="8822133" y="162158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5" name="object 505"/>
          <p:cNvSpPr/>
          <p:nvPr/>
        </p:nvSpPr>
        <p:spPr>
          <a:xfrm>
            <a:off x="8822133" y="15812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6" name="object 506"/>
          <p:cNvSpPr/>
          <p:nvPr/>
        </p:nvSpPr>
        <p:spPr>
          <a:xfrm>
            <a:off x="8822133" y="15408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7" name="object 507"/>
          <p:cNvSpPr/>
          <p:nvPr/>
        </p:nvSpPr>
        <p:spPr>
          <a:xfrm>
            <a:off x="8822133" y="15005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8" name="object 508"/>
          <p:cNvSpPr/>
          <p:nvPr/>
        </p:nvSpPr>
        <p:spPr>
          <a:xfrm>
            <a:off x="8822133" y="146021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09" name="object 509"/>
          <p:cNvSpPr/>
          <p:nvPr/>
        </p:nvSpPr>
        <p:spPr>
          <a:xfrm>
            <a:off x="8822133" y="141987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0" name="object 510"/>
          <p:cNvSpPr/>
          <p:nvPr/>
        </p:nvSpPr>
        <p:spPr>
          <a:xfrm>
            <a:off x="8822133" y="137953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1" name="object 511"/>
          <p:cNvSpPr/>
          <p:nvPr/>
        </p:nvSpPr>
        <p:spPr>
          <a:xfrm>
            <a:off x="8822133" y="13391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2" name="object 512"/>
          <p:cNvSpPr/>
          <p:nvPr/>
        </p:nvSpPr>
        <p:spPr>
          <a:xfrm>
            <a:off x="8822133" y="12585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3" name="object 513"/>
          <p:cNvSpPr/>
          <p:nvPr/>
        </p:nvSpPr>
        <p:spPr>
          <a:xfrm>
            <a:off x="8822133" y="12181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4" name="object 514"/>
          <p:cNvSpPr/>
          <p:nvPr/>
        </p:nvSpPr>
        <p:spPr>
          <a:xfrm>
            <a:off x="8822133" y="117782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5" name="object 515"/>
          <p:cNvSpPr/>
          <p:nvPr/>
        </p:nvSpPr>
        <p:spPr>
          <a:xfrm>
            <a:off x="8822133" y="11374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516" name="object 516"/>
          <p:cNvSpPr/>
          <p:nvPr/>
        </p:nvSpPr>
        <p:spPr>
          <a:xfrm>
            <a:off x="8822133" y="1097145"/>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17" name="object 517"/>
          <p:cNvSpPr/>
          <p:nvPr/>
        </p:nvSpPr>
        <p:spPr>
          <a:xfrm>
            <a:off x="8822133" y="1056804"/>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18" name="object 518"/>
          <p:cNvSpPr/>
          <p:nvPr/>
        </p:nvSpPr>
        <p:spPr>
          <a:xfrm>
            <a:off x="8822133" y="1016463"/>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19" name="object 519"/>
          <p:cNvSpPr/>
          <p:nvPr/>
        </p:nvSpPr>
        <p:spPr>
          <a:xfrm>
            <a:off x="8822133" y="976121"/>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0" name="object 520"/>
          <p:cNvSpPr/>
          <p:nvPr/>
        </p:nvSpPr>
        <p:spPr>
          <a:xfrm>
            <a:off x="8822133" y="935780"/>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1" name="object 521"/>
          <p:cNvSpPr/>
          <p:nvPr/>
        </p:nvSpPr>
        <p:spPr>
          <a:xfrm>
            <a:off x="8822133" y="855098"/>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2" name="object 522"/>
          <p:cNvSpPr/>
          <p:nvPr/>
        </p:nvSpPr>
        <p:spPr>
          <a:xfrm>
            <a:off x="8822133" y="814757"/>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3" name="object 523"/>
          <p:cNvSpPr/>
          <p:nvPr/>
        </p:nvSpPr>
        <p:spPr>
          <a:xfrm>
            <a:off x="8822133" y="774416"/>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4" name="object 524"/>
          <p:cNvSpPr/>
          <p:nvPr/>
        </p:nvSpPr>
        <p:spPr>
          <a:xfrm>
            <a:off x="8822133" y="734074"/>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5" name="object 525"/>
          <p:cNvSpPr/>
          <p:nvPr/>
        </p:nvSpPr>
        <p:spPr>
          <a:xfrm>
            <a:off x="8822133" y="693733"/>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6" name="object 526"/>
          <p:cNvSpPr/>
          <p:nvPr/>
        </p:nvSpPr>
        <p:spPr>
          <a:xfrm>
            <a:off x="8822133" y="653392"/>
            <a:ext cx="19050" cy="0"/>
          </a:xfrm>
          <a:custGeom>
            <a:avLst/>
            <a:gdLst/>
            <a:ahLst/>
            <a:cxnLst/>
            <a:rect l="l" t="t" r="r" b="b"/>
            <a:pathLst>
              <a:path w="21590">
                <a:moveTo>
                  <a:pt x="0" y="0"/>
                </a:moveTo>
                <a:lnTo>
                  <a:pt x="21234" y="0"/>
                </a:lnTo>
              </a:path>
            </a:pathLst>
          </a:custGeom>
          <a:ln w="10794">
            <a:solidFill>
              <a:srgbClr val="000000"/>
            </a:solidFill>
          </a:ln>
        </p:spPr>
        <p:txBody>
          <a:bodyPr wrap="square" lIns="0" tIns="0" rIns="0" bIns="0" rtlCol="0"/>
          <a:lstStyle/>
          <a:p>
            <a:endParaRPr sz="1588"/>
          </a:p>
        </p:txBody>
      </p:sp>
      <p:sp>
        <p:nvSpPr>
          <p:cNvPr id="527" name="object 527"/>
          <p:cNvSpPr/>
          <p:nvPr/>
        </p:nvSpPr>
        <p:spPr>
          <a:xfrm>
            <a:off x="6977231" y="651488"/>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528" name="object 528"/>
          <p:cNvSpPr/>
          <p:nvPr/>
        </p:nvSpPr>
        <p:spPr>
          <a:xfrm>
            <a:off x="6977231" y="229340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29" name="object 529"/>
          <p:cNvSpPr/>
          <p:nvPr/>
        </p:nvSpPr>
        <p:spPr>
          <a:xfrm>
            <a:off x="6977231" y="216824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0" name="object 530"/>
          <p:cNvSpPr/>
          <p:nvPr/>
        </p:nvSpPr>
        <p:spPr>
          <a:xfrm>
            <a:off x="6977231" y="2043415"/>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1" name="object 531"/>
          <p:cNvSpPr/>
          <p:nvPr/>
        </p:nvSpPr>
        <p:spPr>
          <a:xfrm>
            <a:off x="6977231" y="193033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2" name="object 532"/>
          <p:cNvSpPr/>
          <p:nvPr/>
        </p:nvSpPr>
        <p:spPr>
          <a:xfrm>
            <a:off x="6977231" y="180517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3" name="object 533"/>
          <p:cNvSpPr/>
          <p:nvPr/>
        </p:nvSpPr>
        <p:spPr>
          <a:xfrm>
            <a:off x="6977231" y="1684154"/>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4" name="object 534"/>
          <p:cNvSpPr/>
          <p:nvPr/>
        </p:nvSpPr>
        <p:spPr>
          <a:xfrm>
            <a:off x="6977231" y="155932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5" name="object 535"/>
          <p:cNvSpPr/>
          <p:nvPr/>
        </p:nvSpPr>
        <p:spPr>
          <a:xfrm>
            <a:off x="6977231" y="143829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6" name="object 536"/>
          <p:cNvSpPr/>
          <p:nvPr/>
        </p:nvSpPr>
        <p:spPr>
          <a:xfrm>
            <a:off x="6977231" y="131314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7" name="object 537"/>
          <p:cNvSpPr/>
          <p:nvPr/>
        </p:nvSpPr>
        <p:spPr>
          <a:xfrm>
            <a:off x="6977231" y="118799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8" name="object 538"/>
          <p:cNvSpPr/>
          <p:nvPr/>
        </p:nvSpPr>
        <p:spPr>
          <a:xfrm>
            <a:off x="6977231" y="106696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39" name="object 539"/>
          <p:cNvSpPr/>
          <p:nvPr/>
        </p:nvSpPr>
        <p:spPr>
          <a:xfrm>
            <a:off x="6977231" y="94180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40" name="object 540"/>
          <p:cNvSpPr/>
          <p:nvPr/>
        </p:nvSpPr>
        <p:spPr>
          <a:xfrm>
            <a:off x="6977231" y="82078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41" name="object 541"/>
          <p:cNvSpPr/>
          <p:nvPr/>
        </p:nvSpPr>
        <p:spPr>
          <a:xfrm>
            <a:off x="6977231" y="695952"/>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542" name="object 542"/>
          <p:cNvSpPr txBox="1"/>
          <p:nvPr/>
        </p:nvSpPr>
        <p:spPr>
          <a:xfrm>
            <a:off x="6763441" y="609553"/>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543" name="object 543"/>
          <p:cNvSpPr/>
          <p:nvPr/>
        </p:nvSpPr>
        <p:spPr>
          <a:xfrm>
            <a:off x="400655" y="2743189"/>
            <a:ext cx="1863952" cy="1714656"/>
          </a:xfrm>
          <a:prstGeom prst="rect">
            <a:avLst/>
          </a:prstGeom>
          <a:blipFill>
            <a:blip r:embed="rId6" cstate="print"/>
            <a:stretch>
              <a:fillRect/>
            </a:stretch>
          </a:blipFill>
        </p:spPr>
        <p:txBody>
          <a:bodyPr wrap="square" lIns="0" tIns="0" rIns="0" bIns="0" rtlCol="0"/>
          <a:lstStyle/>
          <a:p>
            <a:endParaRPr sz="1588"/>
          </a:p>
        </p:txBody>
      </p:sp>
      <p:sp>
        <p:nvSpPr>
          <p:cNvPr id="544" name="object 544"/>
          <p:cNvSpPr txBox="1"/>
          <p:nvPr/>
        </p:nvSpPr>
        <p:spPr>
          <a:xfrm>
            <a:off x="737686" y="2378022"/>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11</a:t>
            </a:r>
            <a:r>
              <a:rPr sz="927" spc="-31" dirty="0">
                <a:latin typeface="Arial"/>
                <a:cs typeface="Arial"/>
              </a:rPr>
              <a:t> </a:t>
            </a:r>
            <a:r>
              <a:rPr sz="927" dirty="0">
                <a:latin typeface="Arial"/>
                <a:cs typeface="Arial"/>
              </a:rPr>
              <a:t>(8.5um)</a:t>
            </a:r>
            <a:endParaRPr sz="927">
              <a:latin typeface="Arial"/>
              <a:cs typeface="Arial"/>
            </a:endParaRPr>
          </a:p>
        </p:txBody>
      </p:sp>
      <p:sp>
        <p:nvSpPr>
          <p:cNvPr id="545" name="object 545"/>
          <p:cNvSpPr/>
          <p:nvPr/>
        </p:nvSpPr>
        <p:spPr>
          <a:xfrm>
            <a:off x="400655" y="4457856"/>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546" name="object 546"/>
          <p:cNvSpPr/>
          <p:nvPr/>
        </p:nvSpPr>
        <p:spPr>
          <a:xfrm>
            <a:off x="400654"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547" name="object 547"/>
          <p:cNvSpPr txBox="1"/>
          <p:nvPr/>
        </p:nvSpPr>
        <p:spPr>
          <a:xfrm>
            <a:off x="271698"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548" name="object 548"/>
          <p:cNvSpPr/>
          <p:nvPr/>
        </p:nvSpPr>
        <p:spPr>
          <a:xfrm>
            <a:off x="866651"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549" name="object 549"/>
          <p:cNvSpPr/>
          <p:nvPr/>
        </p:nvSpPr>
        <p:spPr>
          <a:xfrm>
            <a:off x="1332637"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550" name="object 550"/>
          <p:cNvSpPr/>
          <p:nvPr/>
        </p:nvSpPr>
        <p:spPr>
          <a:xfrm>
            <a:off x="1798622"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551" name="object 551"/>
          <p:cNvSpPr/>
          <p:nvPr/>
        </p:nvSpPr>
        <p:spPr>
          <a:xfrm>
            <a:off x="2264619"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552" name="object 552"/>
          <p:cNvSpPr/>
          <p:nvPr/>
        </p:nvSpPr>
        <p:spPr>
          <a:xfrm>
            <a:off x="555991"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3" name="object 553"/>
          <p:cNvSpPr/>
          <p:nvPr/>
        </p:nvSpPr>
        <p:spPr>
          <a:xfrm>
            <a:off x="711315"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4" name="object 554"/>
          <p:cNvSpPr/>
          <p:nvPr/>
        </p:nvSpPr>
        <p:spPr>
          <a:xfrm>
            <a:off x="1021976"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5" name="object 555"/>
          <p:cNvSpPr/>
          <p:nvPr/>
        </p:nvSpPr>
        <p:spPr>
          <a:xfrm>
            <a:off x="1177301"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6" name="object 556"/>
          <p:cNvSpPr/>
          <p:nvPr/>
        </p:nvSpPr>
        <p:spPr>
          <a:xfrm>
            <a:off x="1487961"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7" name="object 557"/>
          <p:cNvSpPr/>
          <p:nvPr/>
        </p:nvSpPr>
        <p:spPr>
          <a:xfrm>
            <a:off x="1643286"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8" name="object 558"/>
          <p:cNvSpPr/>
          <p:nvPr/>
        </p:nvSpPr>
        <p:spPr>
          <a:xfrm>
            <a:off x="1953947"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59" name="object 559"/>
          <p:cNvSpPr/>
          <p:nvPr/>
        </p:nvSpPr>
        <p:spPr>
          <a:xfrm>
            <a:off x="2109272"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60" name="object 560"/>
          <p:cNvSpPr/>
          <p:nvPr/>
        </p:nvSpPr>
        <p:spPr>
          <a:xfrm>
            <a:off x="400655" y="2743189"/>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561" name="object 561"/>
          <p:cNvSpPr/>
          <p:nvPr/>
        </p:nvSpPr>
        <p:spPr>
          <a:xfrm>
            <a:off x="400654"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562" name="object 562"/>
          <p:cNvSpPr/>
          <p:nvPr/>
        </p:nvSpPr>
        <p:spPr>
          <a:xfrm>
            <a:off x="866640"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563" name="object 563"/>
          <p:cNvSpPr/>
          <p:nvPr/>
        </p:nvSpPr>
        <p:spPr>
          <a:xfrm>
            <a:off x="1332626"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564" name="object 564"/>
          <p:cNvSpPr/>
          <p:nvPr/>
        </p:nvSpPr>
        <p:spPr>
          <a:xfrm>
            <a:off x="1798611"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565" name="object 565"/>
          <p:cNvSpPr/>
          <p:nvPr/>
        </p:nvSpPr>
        <p:spPr>
          <a:xfrm>
            <a:off x="2264596"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566" name="object 566"/>
          <p:cNvSpPr/>
          <p:nvPr/>
        </p:nvSpPr>
        <p:spPr>
          <a:xfrm>
            <a:off x="555968"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67" name="object 567"/>
          <p:cNvSpPr/>
          <p:nvPr/>
        </p:nvSpPr>
        <p:spPr>
          <a:xfrm>
            <a:off x="711293"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68" name="object 568"/>
          <p:cNvSpPr/>
          <p:nvPr/>
        </p:nvSpPr>
        <p:spPr>
          <a:xfrm>
            <a:off x="102195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69" name="object 569"/>
          <p:cNvSpPr/>
          <p:nvPr/>
        </p:nvSpPr>
        <p:spPr>
          <a:xfrm>
            <a:off x="117727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70" name="object 570"/>
          <p:cNvSpPr/>
          <p:nvPr/>
        </p:nvSpPr>
        <p:spPr>
          <a:xfrm>
            <a:off x="148793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71" name="object 571"/>
          <p:cNvSpPr/>
          <p:nvPr/>
        </p:nvSpPr>
        <p:spPr>
          <a:xfrm>
            <a:off x="164326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72" name="object 572"/>
          <p:cNvSpPr/>
          <p:nvPr/>
        </p:nvSpPr>
        <p:spPr>
          <a:xfrm>
            <a:off x="1953925"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73" name="object 573"/>
          <p:cNvSpPr/>
          <p:nvPr/>
        </p:nvSpPr>
        <p:spPr>
          <a:xfrm>
            <a:off x="210924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574" name="object 574"/>
          <p:cNvSpPr/>
          <p:nvPr/>
        </p:nvSpPr>
        <p:spPr>
          <a:xfrm>
            <a:off x="400621" y="2743189"/>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575" name="object 575"/>
          <p:cNvSpPr/>
          <p:nvPr/>
        </p:nvSpPr>
        <p:spPr>
          <a:xfrm>
            <a:off x="400621" y="4197376"/>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576" name="object 576"/>
          <p:cNvSpPr/>
          <p:nvPr/>
        </p:nvSpPr>
        <p:spPr>
          <a:xfrm>
            <a:off x="400655" y="3793976"/>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577" name="object 577"/>
          <p:cNvSpPr/>
          <p:nvPr/>
        </p:nvSpPr>
        <p:spPr>
          <a:xfrm>
            <a:off x="400655" y="3390564"/>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578" name="object 578"/>
          <p:cNvSpPr/>
          <p:nvPr/>
        </p:nvSpPr>
        <p:spPr>
          <a:xfrm>
            <a:off x="400655" y="2987152"/>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579" name="object 579"/>
          <p:cNvSpPr/>
          <p:nvPr/>
        </p:nvSpPr>
        <p:spPr>
          <a:xfrm>
            <a:off x="400654" y="44394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0" name="object 580"/>
          <p:cNvSpPr/>
          <p:nvPr/>
        </p:nvSpPr>
        <p:spPr>
          <a:xfrm>
            <a:off x="400654" y="43990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1" name="object 581"/>
          <p:cNvSpPr/>
          <p:nvPr/>
        </p:nvSpPr>
        <p:spPr>
          <a:xfrm>
            <a:off x="400654" y="435875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2" name="object 582"/>
          <p:cNvSpPr/>
          <p:nvPr/>
        </p:nvSpPr>
        <p:spPr>
          <a:xfrm>
            <a:off x="400654" y="43184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3" name="object 583"/>
          <p:cNvSpPr/>
          <p:nvPr/>
        </p:nvSpPr>
        <p:spPr>
          <a:xfrm>
            <a:off x="400654" y="42780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4" name="object 584"/>
          <p:cNvSpPr/>
          <p:nvPr/>
        </p:nvSpPr>
        <p:spPr>
          <a:xfrm>
            <a:off x="400654" y="42377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5" name="object 585"/>
          <p:cNvSpPr/>
          <p:nvPr/>
        </p:nvSpPr>
        <p:spPr>
          <a:xfrm>
            <a:off x="400654" y="41570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6" name="object 586"/>
          <p:cNvSpPr/>
          <p:nvPr/>
        </p:nvSpPr>
        <p:spPr>
          <a:xfrm>
            <a:off x="400654" y="41167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7" name="object 587"/>
          <p:cNvSpPr/>
          <p:nvPr/>
        </p:nvSpPr>
        <p:spPr>
          <a:xfrm>
            <a:off x="400654" y="407636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8" name="object 588"/>
          <p:cNvSpPr/>
          <p:nvPr/>
        </p:nvSpPr>
        <p:spPr>
          <a:xfrm>
            <a:off x="400654" y="40360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89" name="object 589"/>
          <p:cNvSpPr/>
          <p:nvPr/>
        </p:nvSpPr>
        <p:spPr>
          <a:xfrm>
            <a:off x="400654" y="39956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0" name="object 590"/>
          <p:cNvSpPr/>
          <p:nvPr/>
        </p:nvSpPr>
        <p:spPr>
          <a:xfrm>
            <a:off x="400654" y="395534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1" name="object 591"/>
          <p:cNvSpPr/>
          <p:nvPr/>
        </p:nvSpPr>
        <p:spPr>
          <a:xfrm>
            <a:off x="400654" y="39149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2" name="object 592"/>
          <p:cNvSpPr/>
          <p:nvPr/>
        </p:nvSpPr>
        <p:spPr>
          <a:xfrm>
            <a:off x="400654" y="38746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3" name="object 593"/>
          <p:cNvSpPr/>
          <p:nvPr/>
        </p:nvSpPr>
        <p:spPr>
          <a:xfrm>
            <a:off x="400654" y="38343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4" name="object 594"/>
          <p:cNvSpPr/>
          <p:nvPr/>
        </p:nvSpPr>
        <p:spPr>
          <a:xfrm>
            <a:off x="400654" y="37536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5" name="object 595"/>
          <p:cNvSpPr/>
          <p:nvPr/>
        </p:nvSpPr>
        <p:spPr>
          <a:xfrm>
            <a:off x="400654" y="37132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6" name="object 596"/>
          <p:cNvSpPr/>
          <p:nvPr/>
        </p:nvSpPr>
        <p:spPr>
          <a:xfrm>
            <a:off x="400654" y="36729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7" name="object 597"/>
          <p:cNvSpPr/>
          <p:nvPr/>
        </p:nvSpPr>
        <p:spPr>
          <a:xfrm>
            <a:off x="400654" y="36326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8" name="object 598"/>
          <p:cNvSpPr/>
          <p:nvPr/>
        </p:nvSpPr>
        <p:spPr>
          <a:xfrm>
            <a:off x="400654" y="35922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599" name="object 599"/>
          <p:cNvSpPr/>
          <p:nvPr/>
        </p:nvSpPr>
        <p:spPr>
          <a:xfrm>
            <a:off x="400654" y="35519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0" name="object 600"/>
          <p:cNvSpPr/>
          <p:nvPr/>
        </p:nvSpPr>
        <p:spPr>
          <a:xfrm>
            <a:off x="400654" y="35115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1" name="object 601"/>
          <p:cNvSpPr/>
          <p:nvPr/>
        </p:nvSpPr>
        <p:spPr>
          <a:xfrm>
            <a:off x="400654" y="34712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2" name="object 602"/>
          <p:cNvSpPr/>
          <p:nvPr/>
        </p:nvSpPr>
        <p:spPr>
          <a:xfrm>
            <a:off x="400654" y="34309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3" name="object 603"/>
          <p:cNvSpPr/>
          <p:nvPr/>
        </p:nvSpPr>
        <p:spPr>
          <a:xfrm>
            <a:off x="400654" y="33502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4" name="object 604"/>
          <p:cNvSpPr/>
          <p:nvPr/>
        </p:nvSpPr>
        <p:spPr>
          <a:xfrm>
            <a:off x="400654" y="33098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5" name="object 605"/>
          <p:cNvSpPr/>
          <p:nvPr/>
        </p:nvSpPr>
        <p:spPr>
          <a:xfrm>
            <a:off x="400654" y="32695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6" name="object 606"/>
          <p:cNvSpPr/>
          <p:nvPr/>
        </p:nvSpPr>
        <p:spPr>
          <a:xfrm>
            <a:off x="400654" y="322919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7" name="object 607"/>
          <p:cNvSpPr/>
          <p:nvPr/>
        </p:nvSpPr>
        <p:spPr>
          <a:xfrm>
            <a:off x="400654" y="318885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8" name="object 608"/>
          <p:cNvSpPr/>
          <p:nvPr/>
        </p:nvSpPr>
        <p:spPr>
          <a:xfrm>
            <a:off x="400654" y="31485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09" name="object 609"/>
          <p:cNvSpPr/>
          <p:nvPr/>
        </p:nvSpPr>
        <p:spPr>
          <a:xfrm>
            <a:off x="400654" y="310817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0" name="object 610"/>
          <p:cNvSpPr/>
          <p:nvPr/>
        </p:nvSpPr>
        <p:spPr>
          <a:xfrm>
            <a:off x="400654" y="30678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1" name="object 611"/>
          <p:cNvSpPr/>
          <p:nvPr/>
        </p:nvSpPr>
        <p:spPr>
          <a:xfrm>
            <a:off x="400654" y="30274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2" name="object 612"/>
          <p:cNvSpPr/>
          <p:nvPr/>
        </p:nvSpPr>
        <p:spPr>
          <a:xfrm>
            <a:off x="400654" y="29468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3" name="object 613"/>
          <p:cNvSpPr/>
          <p:nvPr/>
        </p:nvSpPr>
        <p:spPr>
          <a:xfrm>
            <a:off x="400654" y="29064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4" name="object 614"/>
          <p:cNvSpPr/>
          <p:nvPr/>
        </p:nvSpPr>
        <p:spPr>
          <a:xfrm>
            <a:off x="400654" y="28661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5" name="object 615"/>
          <p:cNvSpPr/>
          <p:nvPr/>
        </p:nvSpPr>
        <p:spPr>
          <a:xfrm>
            <a:off x="400654" y="28257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6" name="object 616"/>
          <p:cNvSpPr/>
          <p:nvPr/>
        </p:nvSpPr>
        <p:spPr>
          <a:xfrm>
            <a:off x="400654" y="27854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7" name="object 617"/>
          <p:cNvSpPr/>
          <p:nvPr/>
        </p:nvSpPr>
        <p:spPr>
          <a:xfrm>
            <a:off x="400654" y="27451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18" name="object 618"/>
          <p:cNvSpPr/>
          <p:nvPr/>
        </p:nvSpPr>
        <p:spPr>
          <a:xfrm>
            <a:off x="2264607" y="2743201"/>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619" name="object 619"/>
          <p:cNvSpPr/>
          <p:nvPr/>
        </p:nvSpPr>
        <p:spPr>
          <a:xfrm>
            <a:off x="2227124" y="4197387"/>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620" name="object 620"/>
          <p:cNvSpPr/>
          <p:nvPr/>
        </p:nvSpPr>
        <p:spPr>
          <a:xfrm>
            <a:off x="2227124" y="3793976"/>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621" name="object 621"/>
          <p:cNvSpPr/>
          <p:nvPr/>
        </p:nvSpPr>
        <p:spPr>
          <a:xfrm>
            <a:off x="2227124" y="3390564"/>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622" name="object 622"/>
          <p:cNvSpPr/>
          <p:nvPr/>
        </p:nvSpPr>
        <p:spPr>
          <a:xfrm>
            <a:off x="2227124" y="2987152"/>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623" name="object 623"/>
          <p:cNvSpPr/>
          <p:nvPr/>
        </p:nvSpPr>
        <p:spPr>
          <a:xfrm>
            <a:off x="2245871" y="44394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4" name="object 624"/>
          <p:cNvSpPr/>
          <p:nvPr/>
        </p:nvSpPr>
        <p:spPr>
          <a:xfrm>
            <a:off x="2245871" y="43990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5" name="object 625"/>
          <p:cNvSpPr/>
          <p:nvPr/>
        </p:nvSpPr>
        <p:spPr>
          <a:xfrm>
            <a:off x="2245871" y="435875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6" name="object 626"/>
          <p:cNvSpPr/>
          <p:nvPr/>
        </p:nvSpPr>
        <p:spPr>
          <a:xfrm>
            <a:off x="2245871" y="43184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7" name="object 627"/>
          <p:cNvSpPr/>
          <p:nvPr/>
        </p:nvSpPr>
        <p:spPr>
          <a:xfrm>
            <a:off x="2245871" y="42780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8" name="object 628"/>
          <p:cNvSpPr/>
          <p:nvPr/>
        </p:nvSpPr>
        <p:spPr>
          <a:xfrm>
            <a:off x="2245871" y="42377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29" name="object 629"/>
          <p:cNvSpPr/>
          <p:nvPr/>
        </p:nvSpPr>
        <p:spPr>
          <a:xfrm>
            <a:off x="2245871" y="41570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0" name="object 630"/>
          <p:cNvSpPr/>
          <p:nvPr/>
        </p:nvSpPr>
        <p:spPr>
          <a:xfrm>
            <a:off x="2245871" y="41167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1" name="object 631"/>
          <p:cNvSpPr/>
          <p:nvPr/>
        </p:nvSpPr>
        <p:spPr>
          <a:xfrm>
            <a:off x="2245871" y="407636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2" name="object 632"/>
          <p:cNvSpPr/>
          <p:nvPr/>
        </p:nvSpPr>
        <p:spPr>
          <a:xfrm>
            <a:off x="2245871" y="40360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3" name="object 633"/>
          <p:cNvSpPr/>
          <p:nvPr/>
        </p:nvSpPr>
        <p:spPr>
          <a:xfrm>
            <a:off x="2245871" y="39956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4" name="object 634"/>
          <p:cNvSpPr/>
          <p:nvPr/>
        </p:nvSpPr>
        <p:spPr>
          <a:xfrm>
            <a:off x="2245871" y="395534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5" name="object 635"/>
          <p:cNvSpPr/>
          <p:nvPr/>
        </p:nvSpPr>
        <p:spPr>
          <a:xfrm>
            <a:off x="2245871" y="39149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6" name="object 636"/>
          <p:cNvSpPr/>
          <p:nvPr/>
        </p:nvSpPr>
        <p:spPr>
          <a:xfrm>
            <a:off x="2245871" y="38746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7" name="object 637"/>
          <p:cNvSpPr/>
          <p:nvPr/>
        </p:nvSpPr>
        <p:spPr>
          <a:xfrm>
            <a:off x="2245871" y="38343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8" name="object 638"/>
          <p:cNvSpPr/>
          <p:nvPr/>
        </p:nvSpPr>
        <p:spPr>
          <a:xfrm>
            <a:off x="2245871" y="37536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39" name="object 639"/>
          <p:cNvSpPr/>
          <p:nvPr/>
        </p:nvSpPr>
        <p:spPr>
          <a:xfrm>
            <a:off x="2245871" y="37132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0" name="object 640"/>
          <p:cNvSpPr/>
          <p:nvPr/>
        </p:nvSpPr>
        <p:spPr>
          <a:xfrm>
            <a:off x="2245871" y="36729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1" name="object 641"/>
          <p:cNvSpPr/>
          <p:nvPr/>
        </p:nvSpPr>
        <p:spPr>
          <a:xfrm>
            <a:off x="2245871" y="36326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2" name="object 642"/>
          <p:cNvSpPr/>
          <p:nvPr/>
        </p:nvSpPr>
        <p:spPr>
          <a:xfrm>
            <a:off x="2245871" y="35922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3" name="object 643"/>
          <p:cNvSpPr/>
          <p:nvPr/>
        </p:nvSpPr>
        <p:spPr>
          <a:xfrm>
            <a:off x="2245871" y="35519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4" name="object 644"/>
          <p:cNvSpPr/>
          <p:nvPr/>
        </p:nvSpPr>
        <p:spPr>
          <a:xfrm>
            <a:off x="2245871" y="35115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5" name="object 645"/>
          <p:cNvSpPr/>
          <p:nvPr/>
        </p:nvSpPr>
        <p:spPr>
          <a:xfrm>
            <a:off x="2245871" y="34712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6" name="object 646"/>
          <p:cNvSpPr/>
          <p:nvPr/>
        </p:nvSpPr>
        <p:spPr>
          <a:xfrm>
            <a:off x="2245871" y="34309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7" name="object 647"/>
          <p:cNvSpPr/>
          <p:nvPr/>
        </p:nvSpPr>
        <p:spPr>
          <a:xfrm>
            <a:off x="2245871" y="33502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8" name="object 648"/>
          <p:cNvSpPr/>
          <p:nvPr/>
        </p:nvSpPr>
        <p:spPr>
          <a:xfrm>
            <a:off x="2245871" y="33098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49" name="object 649"/>
          <p:cNvSpPr/>
          <p:nvPr/>
        </p:nvSpPr>
        <p:spPr>
          <a:xfrm>
            <a:off x="2245871" y="32695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0" name="object 650"/>
          <p:cNvSpPr/>
          <p:nvPr/>
        </p:nvSpPr>
        <p:spPr>
          <a:xfrm>
            <a:off x="2245871" y="322919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1" name="object 651"/>
          <p:cNvSpPr/>
          <p:nvPr/>
        </p:nvSpPr>
        <p:spPr>
          <a:xfrm>
            <a:off x="2245871" y="318885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2" name="object 652"/>
          <p:cNvSpPr/>
          <p:nvPr/>
        </p:nvSpPr>
        <p:spPr>
          <a:xfrm>
            <a:off x="2245871" y="31485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3" name="object 653"/>
          <p:cNvSpPr/>
          <p:nvPr/>
        </p:nvSpPr>
        <p:spPr>
          <a:xfrm>
            <a:off x="2245871" y="310817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4" name="object 654"/>
          <p:cNvSpPr/>
          <p:nvPr/>
        </p:nvSpPr>
        <p:spPr>
          <a:xfrm>
            <a:off x="2245871" y="30678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5" name="object 655"/>
          <p:cNvSpPr/>
          <p:nvPr/>
        </p:nvSpPr>
        <p:spPr>
          <a:xfrm>
            <a:off x="2245871" y="30274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6" name="object 656"/>
          <p:cNvSpPr/>
          <p:nvPr/>
        </p:nvSpPr>
        <p:spPr>
          <a:xfrm>
            <a:off x="2245871" y="29468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7" name="object 657"/>
          <p:cNvSpPr/>
          <p:nvPr/>
        </p:nvSpPr>
        <p:spPr>
          <a:xfrm>
            <a:off x="2245871" y="29064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8" name="object 658"/>
          <p:cNvSpPr/>
          <p:nvPr/>
        </p:nvSpPr>
        <p:spPr>
          <a:xfrm>
            <a:off x="2245871" y="28661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59" name="object 659"/>
          <p:cNvSpPr/>
          <p:nvPr/>
        </p:nvSpPr>
        <p:spPr>
          <a:xfrm>
            <a:off x="2245871" y="28257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60" name="object 660"/>
          <p:cNvSpPr/>
          <p:nvPr/>
        </p:nvSpPr>
        <p:spPr>
          <a:xfrm>
            <a:off x="2245871" y="27854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61" name="object 661"/>
          <p:cNvSpPr/>
          <p:nvPr/>
        </p:nvSpPr>
        <p:spPr>
          <a:xfrm>
            <a:off x="2245871" y="27451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662" name="object 662"/>
          <p:cNvSpPr/>
          <p:nvPr/>
        </p:nvSpPr>
        <p:spPr>
          <a:xfrm>
            <a:off x="400654" y="2743201"/>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663" name="object 663"/>
          <p:cNvSpPr/>
          <p:nvPr/>
        </p:nvSpPr>
        <p:spPr>
          <a:xfrm>
            <a:off x="400654" y="438511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4" name="object 664"/>
          <p:cNvSpPr/>
          <p:nvPr/>
        </p:nvSpPr>
        <p:spPr>
          <a:xfrm>
            <a:off x="400654" y="425996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5" name="object 665"/>
          <p:cNvSpPr/>
          <p:nvPr/>
        </p:nvSpPr>
        <p:spPr>
          <a:xfrm>
            <a:off x="400654" y="413512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6" name="object 666"/>
          <p:cNvSpPr/>
          <p:nvPr/>
        </p:nvSpPr>
        <p:spPr>
          <a:xfrm>
            <a:off x="400654" y="402203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7" name="object 667"/>
          <p:cNvSpPr/>
          <p:nvPr/>
        </p:nvSpPr>
        <p:spPr>
          <a:xfrm>
            <a:off x="400654" y="389689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8" name="object 668"/>
          <p:cNvSpPr/>
          <p:nvPr/>
        </p:nvSpPr>
        <p:spPr>
          <a:xfrm>
            <a:off x="400654" y="377586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69" name="object 669"/>
          <p:cNvSpPr/>
          <p:nvPr/>
        </p:nvSpPr>
        <p:spPr>
          <a:xfrm>
            <a:off x="400654" y="365103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0" name="object 670"/>
          <p:cNvSpPr/>
          <p:nvPr/>
        </p:nvSpPr>
        <p:spPr>
          <a:xfrm>
            <a:off x="400654" y="353000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1" name="object 671"/>
          <p:cNvSpPr/>
          <p:nvPr/>
        </p:nvSpPr>
        <p:spPr>
          <a:xfrm>
            <a:off x="400654" y="340485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2" name="object 672"/>
          <p:cNvSpPr/>
          <p:nvPr/>
        </p:nvSpPr>
        <p:spPr>
          <a:xfrm>
            <a:off x="400654" y="327970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3" name="object 673"/>
          <p:cNvSpPr/>
          <p:nvPr/>
        </p:nvSpPr>
        <p:spPr>
          <a:xfrm>
            <a:off x="400654" y="315868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4" name="object 674"/>
          <p:cNvSpPr/>
          <p:nvPr/>
        </p:nvSpPr>
        <p:spPr>
          <a:xfrm>
            <a:off x="400654" y="30335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5" name="object 675"/>
          <p:cNvSpPr/>
          <p:nvPr/>
        </p:nvSpPr>
        <p:spPr>
          <a:xfrm>
            <a:off x="400654" y="291249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6" name="object 676"/>
          <p:cNvSpPr/>
          <p:nvPr/>
        </p:nvSpPr>
        <p:spPr>
          <a:xfrm>
            <a:off x="400654" y="278766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677" name="object 677"/>
          <p:cNvSpPr txBox="1"/>
          <p:nvPr/>
        </p:nvSpPr>
        <p:spPr>
          <a:xfrm>
            <a:off x="187185" y="2701261"/>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678" name="object 678"/>
          <p:cNvSpPr/>
          <p:nvPr/>
        </p:nvSpPr>
        <p:spPr>
          <a:xfrm>
            <a:off x="2592750" y="2743189"/>
            <a:ext cx="1863952" cy="1714656"/>
          </a:xfrm>
          <a:prstGeom prst="rect">
            <a:avLst/>
          </a:prstGeom>
          <a:blipFill>
            <a:blip r:embed="rId7" cstate="print"/>
            <a:stretch>
              <a:fillRect/>
            </a:stretch>
          </a:blipFill>
        </p:spPr>
        <p:txBody>
          <a:bodyPr wrap="square" lIns="0" tIns="0" rIns="0" bIns="0" rtlCol="0"/>
          <a:lstStyle/>
          <a:p>
            <a:endParaRPr sz="1588"/>
          </a:p>
        </p:txBody>
      </p:sp>
      <p:sp>
        <p:nvSpPr>
          <p:cNvPr id="679" name="object 679"/>
          <p:cNvSpPr txBox="1"/>
          <p:nvPr/>
        </p:nvSpPr>
        <p:spPr>
          <a:xfrm>
            <a:off x="2929772" y="2378022"/>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12</a:t>
            </a:r>
            <a:r>
              <a:rPr sz="927" spc="-35" dirty="0">
                <a:latin typeface="Arial"/>
                <a:cs typeface="Arial"/>
              </a:rPr>
              <a:t> </a:t>
            </a:r>
            <a:r>
              <a:rPr sz="927" dirty="0">
                <a:latin typeface="Arial"/>
                <a:cs typeface="Arial"/>
              </a:rPr>
              <a:t>(9.61um)</a:t>
            </a:r>
            <a:endParaRPr sz="927">
              <a:latin typeface="Arial"/>
              <a:cs typeface="Arial"/>
            </a:endParaRPr>
          </a:p>
        </p:txBody>
      </p:sp>
      <p:sp>
        <p:nvSpPr>
          <p:cNvPr id="680" name="object 680"/>
          <p:cNvSpPr/>
          <p:nvPr/>
        </p:nvSpPr>
        <p:spPr>
          <a:xfrm>
            <a:off x="2592749" y="4457856"/>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681" name="object 681"/>
          <p:cNvSpPr/>
          <p:nvPr/>
        </p:nvSpPr>
        <p:spPr>
          <a:xfrm>
            <a:off x="2592749"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682" name="object 682"/>
          <p:cNvSpPr txBox="1"/>
          <p:nvPr/>
        </p:nvSpPr>
        <p:spPr>
          <a:xfrm>
            <a:off x="2135653" y="4469731"/>
            <a:ext cx="586068"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r>
              <a:rPr sz="706" spc="40" dirty="0">
                <a:latin typeface="Arial"/>
                <a:cs typeface="Arial"/>
              </a:rPr>
              <a:t> </a:t>
            </a:r>
            <a:r>
              <a:rPr sz="706" spc="13" dirty="0">
                <a:latin typeface="Arial"/>
                <a:cs typeface="Arial"/>
              </a:rPr>
              <a:t>00:00</a:t>
            </a:r>
            <a:endParaRPr sz="706">
              <a:latin typeface="Arial"/>
              <a:cs typeface="Arial"/>
            </a:endParaRPr>
          </a:p>
        </p:txBody>
      </p:sp>
      <p:sp>
        <p:nvSpPr>
          <p:cNvPr id="683" name="object 683"/>
          <p:cNvSpPr/>
          <p:nvPr/>
        </p:nvSpPr>
        <p:spPr>
          <a:xfrm>
            <a:off x="3058735"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684" name="object 684"/>
          <p:cNvSpPr/>
          <p:nvPr/>
        </p:nvSpPr>
        <p:spPr>
          <a:xfrm>
            <a:off x="3524720"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685" name="object 685"/>
          <p:cNvSpPr/>
          <p:nvPr/>
        </p:nvSpPr>
        <p:spPr>
          <a:xfrm>
            <a:off x="3990717"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686" name="object 686"/>
          <p:cNvSpPr/>
          <p:nvPr/>
        </p:nvSpPr>
        <p:spPr>
          <a:xfrm>
            <a:off x="4456702"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687" name="object 687"/>
          <p:cNvSpPr txBox="1"/>
          <p:nvPr/>
        </p:nvSpPr>
        <p:spPr>
          <a:xfrm>
            <a:off x="4327738"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688" name="object 688"/>
          <p:cNvSpPr/>
          <p:nvPr/>
        </p:nvSpPr>
        <p:spPr>
          <a:xfrm>
            <a:off x="2748074"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89" name="object 689"/>
          <p:cNvSpPr/>
          <p:nvPr/>
        </p:nvSpPr>
        <p:spPr>
          <a:xfrm>
            <a:off x="2903399"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0" name="object 690"/>
          <p:cNvSpPr/>
          <p:nvPr/>
        </p:nvSpPr>
        <p:spPr>
          <a:xfrm>
            <a:off x="3214060"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1" name="object 691"/>
          <p:cNvSpPr/>
          <p:nvPr/>
        </p:nvSpPr>
        <p:spPr>
          <a:xfrm>
            <a:off x="3369384"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2" name="object 692"/>
          <p:cNvSpPr/>
          <p:nvPr/>
        </p:nvSpPr>
        <p:spPr>
          <a:xfrm>
            <a:off x="3680045"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3" name="object 693"/>
          <p:cNvSpPr/>
          <p:nvPr/>
        </p:nvSpPr>
        <p:spPr>
          <a:xfrm>
            <a:off x="3835369"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4" name="object 694"/>
          <p:cNvSpPr/>
          <p:nvPr/>
        </p:nvSpPr>
        <p:spPr>
          <a:xfrm>
            <a:off x="4146030"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5" name="object 695"/>
          <p:cNvSpPr/>
          <p:nvPr/>
        </p:nvSpPr>
        <p:spPr>
          <a:xfrm>
            <a:off x="4301355"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696" name="object 696"/>
          <p:cNvSpPr/>
          <p:nvPr/>
        </p:nvSpPr>
        <p:spPr>
          <a:xfrm>
            <a:off x="2592749" y="2743189"/>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697" name="object 697"/>
          <p:cNvSpPr/>
          <p:nvPr/>
        </p:nvSpPr>
        <p:spPr>
          <a:xfrm>
            <a:off x="2592749"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698" name="object 698"/>
          <p:cNvSpPr/>
          <p:nvPr/>
        </p:nvSpPr>
        <p:spPr>
          <a:xfrm>
            <a:off x="3058735"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699" name="object 699"/>
          <p:cNvSpPr/>
          <p:nvPr/>
        </p:nvSpPr>
        <p:spPr>
          <a:xfrm>
            <a:off x="3524720"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700" name="object 700"/>
          <p:cNvSpPr/>
          <p:nvPr/>
        </p:nvSpPr>
        <p:spPr>
          <a:xfrm>
            <a:off x="3990706"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701" name="object 701"/>
          <p:cNvSpPr/>
          <p:nvPr/>
        </p:nvSpPr>
        <p:spPr>
          <a:xfrm>
            <a:off x="4456691"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702" name="object 702"/>
          <p:cNvSpPr/>
          <p:nvPr/>
        </p:nvSpPr>
        <p:spPr>
          <a:xfrm>
            <a:off x="2748063"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3" name="object 703"/>
          <p:cNvSpPr/>
          <p:nvPr/>
        </p:nvSpPr>
        <p:spPr>
          <a:xfrm>
            <a:off x="2903388"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4" name="object 704"/>
          <p:cNvSpPr/>
          <p:nvPr/>
        </p:nvSpPr>
        <p:spPr>
          <a:xfrm>
            <a:off x="3214048"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5" name="object 705"/>
          <p:cNvSpPr/>
          <p:nvPr/>
        </p:nvSpPr>
        <p:spPr>
          <a:xfrm>
            <a:off x="3369373"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6" name="object 706"/>
          <p:cNvSpPr/>
          <p:nvPr/>
        </p:nvSpPr>
        <p:spPr>
          <a:xfrm>
            <a:off x="368003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7" name="object 707"/>
          <p:cNvSpPr/>
          <p:nvPr/>
        </p:nvSpPr>
        <p:spPr>
          <a:xfrm>
            <a:off x="383535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8" name="object 708"/>
          <p:cNvSpPr/>
          <p:nvPr/>
        </p:nvSpPr>
        <p:spPr>
          <a:xfrm>
            <a:off x="414601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09" name="object 709"/>
          <p:cNvSpPr/>
          <p:nvPr/>
        </p:nvSpPr>
        <p:spPr>
          <a:xfrm>
            <a:off x="430134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710" name="object 710"/>
          <p:cNvSpPr/>
          <p:nvPr/>
        </p:nvSpPr>
        <p:spPr>
          <a:xfrm>
            <a:off x="2592716" y="2743189"/>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711" name="object 711"/>
          <p:cNvSpPr/>
          <p:nvPr/>
        </p:nvSpPr>
        <p:spPr>
          <a:xfrm>
            <a:off x="2592716" y="4197376"/>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712" name="object 712"/>
          <p:cNvSpPr/>
          <p:nvPr/>
        </p:nvSpPr>
        <p:spPr>
          <a:xfrm>
            <a:off x="2592749" y="3793976"/>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713" name="object 713"/>
          <p:cNvSpPr/>
          <p:nvPr/>
        </p:nvSpPr>
        <p:spPr>
          <a:xfrm>
            <a:off x="2592749" y="3390564"/>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714" name="object 714"/>
          <p:cNvSpPr/>
          <p:nvPr/>
        </p:nvSpPr>
        <p:spPr>
          <a:xfrm>
            <a:off x="2592749" y="2987152"/>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715" name="object 715"/>
          <p:cNvSpPr/>
          <p:nvPr/>
        </p:nvSpPr>
        <p:spPr>
          <a:xfrm>
            <a:off x="2592749" y="44394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16" name="object 716"/>
          <p:cNvSpPr/>
          <p:nvPr/>
        </p:nvSpPr>
        <p:spPr>
          <a:xfrm>
            <a:off x="2592749" y="43990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17" name="object 717"/>
          <p:cNvSpPr/>
          <p:nvPr/>
        </p:nvSpPr>
        <p:spPr>
          <a:xfrm>
            <a:off x="2592749" y="435875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18" name="object 718"/>
          <p:cNvSpPr/>
          <p:nvPr/>
        </p:nvSpPr>
        <p:spPr>
          <a:xfrm>
            <a:off x="2592749" y="43184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19" name="object 719"/>
          <p:cNvSpPr/>
          <p:nvPr/>
        </p:nvSpPr>
        <p:spPr>
          <a:xfrm>
            <a:off x="2592749" y="42780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0" name="object 720"/>
          <p:cNvSpPr/>
          <p:nvPr/>
        </p:nvSpPr>
        <p:spPr>
          <a:xfrm>
            <a:off x="2592749" y="42377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1" name="object 721"/>
          <p:cNvSpPr/>
          <p:nvPr/>
        </p:nvSpPr>
        <p:spPr>
          <a:xfrm>
            <a:off x="2592749" y="41570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2" name="object 722"/>
          <p:cNvSpPr/>
          <p:nvPr/>
        </p:nvSpPr>
        <p:spPr>
          <a:xfrm>
            <a:off x="2592749" y="41167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3" name="object 723"/>
          <p:cNvSpPr/>
          <p:nvPr/>
        </p:nvSpPr>
        <p:spPr>
          <a:xfrm>
            <a:off x="2592749" y="407636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4" name="object 724"/>
          <p:cNvSpPr/>
          <p:nvPr/>
        </p:nvSpPr>
        <p:spPr>
          <a:xfrm>
            <a:off x="2592749" y="40360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5" name="object 725"/>
          <p:cNvSpPr/>
          <p:nvPr/>
        </p:nvSpPr>
        <p:spPr>
          <a:xfrm>
            <a:off x="2592749" y="399568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726" name="object 726"/>
          <p:cNvSpPr/>
          <p:nvPr/>
        </p:nvSpPr>
        <p:spPr>
          <a:xfrm>
            <a:off x="2592749" y="395534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7" name="object 727"/>
          <p:cNvSpPr/>
          <p:nvPr/>
        </p:nvSpPr>
        <p:spPr>
          <a:xfrm>
            <a:off x="2592749" y="39149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8" name="object 728"/>
          <p:cNvSpPr/>
          <p:nvPr/>
        </p:nvSpPr>
        <p:spPr>
          <a:xfrm>
            <a:off x="2592749" y="38746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29" name="object 729"/>
          <p:cNvSpPr/>
          <p:nvPr/>
        </p:nvSpPr>
        <p:spPr>
          <a:xfrm>
            <a:off x="2592749" y="38343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0" name="object 730"/>
          <p:cNvSpPr/>
          <p:nvPr/>
        </p:nvSpPr>
        <p:spPr>
          <a:xfrm>
            <a:off x="2592749" y="37536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1" name="object 731"/>
          <p:cNvSpPr/>
          <p:nvPr/>
        </p:nvSpPr>
        <p:spPr>
          <a:xfrm>
            <a:off x="2592749" y="37132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2" name="object 732"/>
          <p:cNvSpPr/>
          <p:nvPr/>
        </p:nvSpPr>
        <p:spPr>
          <a:xfrm>
            <a:off x="2592749" y="36729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3" name="object 733"/>
          <p:cNvSpPr/>
          <p:nvPr/>
        </p:nvSpPr>
        <p:spPr>
          <a:xfrm>
            <a:off x="2592749" y="36326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4" name="object 734"/>
          <p:cNvSpPr/>
          <p:nvPr/>
        </p:nvSpPr>
        <p:spPr>
          <a:xfrm>
            <a:off x="2592749" y="35922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5" name="object 735"/>
          <p:cNvSpPr/>
          <p:nvPr/>
        </p:nvSpPr>
        <p:spPr>
          <a:xfrm>
            <a:off x="2592749" y="35519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6" name="object 736"/>
          <p:cNvSpPr/>
          <p:nvPr/>
        </p:nvSpPr>
        <p:spPr>
          <a:xfrm>
            <a:off x="2592749" y="35115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7" name="object 737"/>
          <p:cNvSpPr/>
          <p:nvPr/>
        </p:nvSpPr>
        <p:spPr>
          <a:xfrm>
            <a:off x="2592749" y="34712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8" name="object 738"/>
          <p:cNvSpPr/>
          <p:nvPr/>
        </p:nvSpPr>
        <p:spPr>
          <a:xfrm>
            <a:off x="2592749" y="34309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39" name="object 739"/>
          <p:cNvSpPr/>
          <p:nvPr/>
        </p:nvSpPr>
        <p:spPr>
          <a:xfrm>
            <a:off x="2592749" y="33502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0" name="object 740"/>
          <p:cNvSpPr/>
          <p:nvPr/>
        </p:nvSpPr>
        <p:spPr>
          <a:xfrm>
            <a:off x="2592749" y="33098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1" name="object 741"/>
          <p:cNvSpPr/>
          <p:nvPr/>
        </p:nvSpPr>
        <p:spPr>
          <a:xfrm>
            <a:off x="2592749" y="32695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2" name="object 742"/>
          <p:cNvSpPr/>
          <p:nvPr/>
        </p:nvSpPr>
        <p:spPr>
          <a:xfrm>
            <a:off x="2592749" y="322919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3" name="object 743"/>
          <p:cNvSpPr/>
          <p:nvPr/>
        </p:nvSpPr>
        <p:spPr>
          <a:xfrm>
            <a:off x="2592749" y="318885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4" name="object 744"/>
          <p:cNvSpPr/>
          <p:nvPr/>
        </p:nvSpPr>
        <p:spPr>
          <a:xfrm>
            <a:off x="2592749" y="31485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5" name="object 745"/>
          <p:cNvSpPr/>
          <p:nvPr/>
        </p:nvSpPr>
        <p:spPr>
          <a:xfrm>
            <a:off x="2592749" y="310817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6" name="object 746"/>
          <p:cNvSpPr/>
          <p:nvPr/>
        </p:nvSpPr>
        <p:spPr>
          <a:xfrm>
            <a:off x="2592749" y="30678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7" name="object 747"/>
          <p:cNvSpPr/>
          <p:nvPr/>
        </p:nvSpPr>
        <p:spPr>
          <a:xfrm>
            <a:off x="2592749" y="30274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8" name="object 748"/>
          <p:cNvSpPr/>
          <p:nvPr/>
        </p:nvSpPr>
        <p:spPr>
          <a:xfrm>
            <a:off x="2592749" y="29468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49" name="object 749"/>
          <p:cNvSpPr/>
          <p:nvPr/>
        </p:nvSpPr>
        <p:spPr>
          <a:xfrm>
            <a:off x="2592749" y="29064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50" name="object 750"/>
          <p:cNvSpPr/>
          <p:nvPr/>
        </p:nvSpPr>
        <p:spPr>
          <a:xfrm>
            <a:off x="2592749" y="28661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51" name="object 751"/>
          <p:cNvSpPr/>
          <p:nvPr/>
        </p:nvSpPr>
        <p:spPr>
          <a:xfrm>
            <a:off x="2592749" y="28257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52" name="object 752"/>
          <p:cNvSpPr/>
          <p:nvPr/>
        </p:nvSpPr>
        <p:spPr>
          <a:xfrm>
            <a:off x="2592749" y="27854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53" name="object 753"/>
          <p:cNvSpPr/>
          <p:nvPr/>
        </p:nvSpPr>
        <p:spPr>
          <a:xfrm>
            <a:off x="2592749" y="27451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54" name="object 754"/>
          <p:cNvSpPr/>
          <p:nvPr/>
        </p:nvSpPr>
        <p:spPr>
          <a:xfrm>
            <a:off x="4456702" y="2743201"/>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755" name="object 755"/>
          <p:cNvSpPr/>
          <p:nvPr/>
        </p:nvSpPr>
        <p:spPr>
          <a:xfrm>
            <a:off x="4419219" y="4197387"/>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756" name="object 756"/>
          <p:cNvSpPr/>
          <p:nvPr/>
        </p:nvSpPr>
        <p:spPr>
          <a:xfrm>
            <a:off x="4419219" y="3793976"/>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757" name="object 757"/>
          <p:cNvSpPr/>
          <p:nvPr/>
        </p:nvSpPr>
        <p:spPr>
          <a:xfrm>
            <a:off x="4419219" y="3390564"/>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758" name="object 758"/>
          <p:cNvSpPr/>
          <p:nvPr/>
        </p:nvSpPr>
        <p:spPr>
          <a:xfrm>
            <a:off x="4419219" y="2987152"/>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759" name="object 759"/>
          <p:cNvSpPr/>
          <p:nvPr/>
        </p:nvSpPr>
        <p:spPr>
          <a:xfrm>
            <a:off x="4437966" y="44394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0" name="object 760"/>
          <p:cNvSpPr/>
          <p:nvPr/>
        </p:nvSpPr>
        <p:spPr>
          <a:xfrm>
            <a:off x="4437966" y="43990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1" name="object 761"/>
          <p:cNvSpPr/>
          <p:nvPr/>
        </p:nvSpPr>
        <p:spPr>
          <a:xfrm>
            <a:off x="4437966" y="435875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2" name="object 762"/>
          <p:cNvSpPr/>
          <p:nvPr/>
        </p:nvSpPr>
        <p:spPr>
          <a:xfrm>
            <a:off x="4437966" y="431841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3" name="object 763"/>
          <p:cNvSpPr/>
          <p:nvPr/>
        </p:nvSpPr>
        <p:spPr>
          <a:xfrm>
            <a:off x="4437966" y="42780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4" name="object 764"/>
          <p:cNvSpPr/>
          <p:nvPr/>
        </p:nvSpPr>
        <p:spPr>
          <a:xfrm>
            <a:off x="4437966" y="42377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5" name="object 765"/>
          <p:cNvSpPr/>
          <p:nvPr/>
        </p:nvSpPr>
        <p:spPr>
          <a:xfrm>
            <a:off x="4437966" y="41570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6" name="object 766"/>
          <p:cNvSpPr/>
          <p:nvPr/>
        </p:nvSpPr>
        <p:spPr>
          <a:xfrm>
            <a:off x="4437966" y="411670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7" name="object 767"/>
          <p:cNvSpPr/>
          <p:nvPr/>
        </p:nvSpPr>
        <p:spPr>
          <a:xfrm>
            <a:off x="4437966" y="407636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8" name="object 768"/>
          <p:cNvSpPr/>
          <p:nvPr/>
        </p:nvSpPr>
        <p:spPr>
          <a:xfrm>
            <a:off x="4437966" y="40360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69" name="object 769"/>
          <p:cNvSpPr/>
          <p:nvPr/>
        </p:nvSpPr>
        <p:spPr>
          <a:xfrm>
            <a:off x="4437966" y="39956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0" name="object 770"/>
          <p:cNvSpPr/>
          <p:nvPr/>
        </p:nvSpPr>
        <p:spPr>
          <a:xfrm>
            <a:off x="4437966" y="395534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1" name="object 771"/>
          <p:cNvSpPr/>
          <p:nvPr/>
        </p:nvSpPr>
        <p:spPr>
          <a:xfrm>
            <a:off x="4437966" y="391499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2" name="object 772"/>
          <p:cNvSpPr/>
          <p:nvPr/>
        </p:nvSpPr>
        <p:spPr>
          <a:xfrm>
            <a:off x="4437966" y="387465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3" name="object 773"/>
          <p:cNvSpPr/>
          <p:nvPr/>
        </p:nvSpPr>
        <p:spPr>
          <a:xfrm>
            <a:off x="4437966" y="38343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4" name="object 774"/>
          <p:cNvSpPr/>
          <p:nvPr/>
        </p:nvSpPr>
        <p:spPr>
          <a:xfrm>
            <a:off x="4437966" y="37536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5" name="object 775"/>
          <p:cNvSpPr/>
          <p:nvPr/>
        </p:nvSpPr>
        <p:spPr>
          <a:xfrm>
            <a:off x="4437966" y="371329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6" name="object 776"/>
          <p:cNvSpPr/>
          <p:nvPr/>
        </p:nvSpPr>
        <p:spPr>
          <a:xfrm>
            <a:off x="4437966" y="367295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7" name="object 777"/>
          <p:cNvSpPr/>
          <p:nvPr/>
        </p:nvSpPr>
        <p:spPr>
          <a:xfrm>
            <a:off x="4437966" y="36326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8" name="object 778"/>
          <p:cNvSpPr/>
          <p:nvPr/>
        </p:nvSpPr>
        <p:spPr>
          <a:xfrm>
            <a:off x="4437966" y="35922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79" name="object 779"/>
          <p:cNvSpPr/>
          <p:nvPr/>
        </p:nvSpPr>
        <p:spPr>
          <a:xfrm>
            <a:off x="4437966" y="35519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0" name="object 780"/>
          <p:cNvSpPr/>
          <p:nvPr/>
        </p:nvSpPr>
        <p:spPr>
          <a:xfrm>
            <a:off x="4437966" y="35115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1" name="object 781"/>
          <p:cNvSpPr/>
          <p:nvPr/>
        </p:nvSpPr>
        <p:spPr>
          <a:xfrm>
            <a:off x="4437966" y="347124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2" name="object 782"/>
          <p:cNvSpPr/>
          <p:nvPr/>
        </p:nvSpPr>
        <p:spPr>
          <a:xfrm>
            <a:off x="4437966" y="34309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3" name="object 783"/>
          <p:cNvSpPr/>
          <p:nvPr/>
        </p:nvSpPr>
        <p:spPr>
          <a:xfrm>
            <a:off x="4437966" y="335022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4" name="object 784"/>
          <p:cNvSpPr/>
          <p:nvPr/>
        </p:nvSpPr>
        <p:spPr>
          <a:xfrm>
            <a:off x="4437966" y="330988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5" name="object 785"/>
          <p:cNvSpPr/>
          <p:nvPr/>
        </p:nvSpPr>
        <p:spPr>
          <a:xfrm>
            <a:off x="4437966" y="326953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6" name="object 786"/>
          <p:cNvSpPr/>
          <p:nvPr/>
        </p:nvSpPr>
        <p:spPr>
          <a:xfrm>
            <a:off x="4437966" y="322919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7" name="object 787"/>
          <p:cNvSpPr/>
          <p:nvPr/>
        </p:nvSpPr>
        <p:spPr>
          <a:xfrm>
            <a:off x="4437966" y="318885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8" name="object 788"/>
          <p:cNvSpPr/>
          <p:nvPr/>
        </p:nvSpPr>
        <p:spPr>
          <a:xfrm>
            <a:off x="4437966" y="31485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89" name="object 789"/>
          <p:cNvSpPr/>
          <p:nvPr/>
        </p:nvSpPr>
        <p:spPr>
          <a:xfrm>
            <a:off x="4437966" y="310817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0" name="object 790"/>
          <p:cNvSpPr/>
          <p:nvPr/>
        </p:nvSpPr>
        <p:spPr>
          <a:xfrm>
            <a:off x="4437966" y="306783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1" name="object 791"/>
          <p:cNvSpPr/>
          <p:nvPr/>
        </p:nvSpPr>
        <p:spPr>
          <a:xfrm>
            <a:off x="4437966" y="3027493"/>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2" name="object 792"/>
          <p:cNvSpPr/>
          <p:nvPr/>
        </p:nvSpPr>
        <p:spPr>
          <a:xfrm>
            <a:off x="4437966" y="29468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3" name="object 793"/>
          <p:cNvSpPr/>
          <p:nvPr/>
        </p:nvSpPr>
        <p:spPr>
          <a:xfrm>
            <a:off x="4437966" y="290646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4" name="object 794"/>
          <p:cNvSpPr/>
          <p:nvPr/>
        </p:nvSpPr>
        <p:spPr>
          <a:xfrm>
            <a:off x="4437966" y="28661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5" name="object 795"/>
          <p:cNvSpPr/>
          <p:nvPr/>
        </p:nvSpPr>
        <p:spPr>
          <a:xfrm>
            <a:off x="4437966" y="282578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6" name="object 796"/>
          <p:cNvSpPr/>
          <p:nvPr/>
        </p:nvSpPr>
        <p:spPr>
          <a:xfrm>
            <a:off x="4437966" y="278544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7" name="object 797"/>
          <p:cNvSpPr/>
          <p:nvPr/>
        </p:nvSpPr>
        <p:spPr>
          <a:xfrm>
            <a:off x="4437966" y="274510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798" name="object 798"/>
          <p:cNvSpPr/>
          <p:nvPr/>
        </p:nvSpPr>
        <p:spPr>
          <a:xfrm>
            <a:off x="2592749" y="2743201"/>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799" name="object 799"/>
          <p:cNvSpPr/>
          <p:nvPr/>
        </p:nvSpPr>
        <p:spPr>
          <a:xfrm>
            <a:off x="2592749" y="438511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0" name="object 800"/>
          <p:cNvSpPr/>
          <p:nvPr/>
        </p:nvSpPr>
        <p:spPr>
          <a:xfrm>
            <a:off x="2592749" y="425996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1" name="object 801"/>
          <p:cNvSpPr/>
          <p:nvPr/>
        </p:nvSpPr>
        <p:spPr>
          <a:xfrm>
            <a:off x="2592749" y="413512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2" name="object 802"/>
          <p:cNvSpPr/>
          <p:nvPr/>
        </p:nvSpPr>
        <p:spPr>
          <a:xfrm>
            <a:off x="2592749" y="4022037"/>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3" name="object 803"/>
          <p:cNvSpPr/>
          <p:nvPr/>
        </p:nvSpPr>
        <p:spPr>
          <a:xfrm>
            <a:off x="2592749" y="389689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4" name="object 804"/>
          <p:cNvSpPr/>
          <p:nvPr/>
        </p:nvSpPr>
        <p:spPr>
          <a:xfrm>
            <a:off x="2592749" y="377586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5" name="object 805"/>
          <p:cNvSpPr/>
          <p:nvPr/>
        </p:nvSpPr>
        <p:spPr>
          <a:xfrm>
            <a:off x="2592749" y="365103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6" name="object 806"/>
          <p:cNvSpPr/>
          <p:nvPr/>
        </p:nvSpPr>
        <p:spPr>
          <a:xfrm>
            <a:off x="2592749" y="353000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7" name="object 807"/>
          <p:cNvSpPr/>
          <p:nvPr/>
        </p:nvSpPr>
        <p:spPr>
          <a:xfrm>
            <a:off x="2592749" y="340485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8" name="object 808"/>
          <p:cNvSpPr/>
          <p:nvPr/>
        </p:nvSpPr>
        <p:spPr>
          <a:xfrm>
            <a:off x="2592749" y="327970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09" name="object 809"/>
          <p:cNvSpPr/>
          <p:nvPr/>
        </p:nvSpPr>
        <p:spPr>
          <a:xfrm>
            <a:off x="2592749" y="315868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10" name="object 810"/>
          <p:cNvSpPr/>
          <p:nvPr/>
        </p:nvSpPr>
        <p:spPr>
          <a:xfrm>
            <a:off x="2592749" y="30335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11" name="object 811"/>
          <p:cNvSpPr/>
          <p:nvPr/>
        </p:nvSpPr>
        <p:spPr>
          <a:xfrm>
            <a:off x="2592749" y="2912498"/>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12" name="object 812"/>
          <p:cNvSpPr/>
          <p:nvPr/>
        </p:nvSpPr>
        <p:spPr>
          <a:xfrm>
            <a:off x="2592749" y="278766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813" name="object 813"/>
          <p:cNvSpPr txBox="1"/>
          <p:nvPr/>
        </p:nvSpPr>
        <p:spPr>
          <a:xfrm>
            <a:off x="2379269" y="2701261"/>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814" name="object 814"/>
          <p:cNvSpPr/>
          <p:nvPr/>
        </p:nvSpPr>
        <p:spPr>
          <a:xfrm>
            <a:off x="4785147" y="2743189"/>
            <a:ext cx="1863952" cy="1714656"/>
          </a:xfrm>
          <a:prstGeom prst="rect">
            <a:avLst/>
          </a:prstGeom>
          <a:blipFill>
            <a:blip r:embed="rId8" cstate="print"/>
            <a:stretch>
              <a:fillRect/>
            </a:stretch>
          </a:blipFill>
        </p:spPr>
        <p:txBody>
          <a:bodyPr wrap="square" lIns="0" tIns="0" rIns="0" bIns="0" rtlCol="0"/>
          <a:lstStyle/>
          <a:p>
            <a:endParaRPr sz="1588"/>
          </a:p>
        </p:txBody>
      </p:sp>
      <p:sp>
        <p:nvSpPr>
          <p:cNvPr id="815" name="object 815"/>
          <p:cNvSpPr txBox="1"/>
          <p:nvPr/>
        </p:nvSpPr>
        <p:spPr>
          <a:xfrm>
            <a:off x="5121858" y="2378022"/>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13</a:t>
            </a:r>
            <a:r>
              <a:rPr sz="927" spc="-40" dirty="0">
                <a:latin typeface="Arial"/>
                <a:cs typeface="Arial"/>
              </a:rPr>
              <a:t> </a:t>
            </a:r>
            <a:r>
              <a:rPr sz="927" dirty="0">
                <a:latin typeface="Arial"/>
                <a:cs typeface="Arial"/>
              </a:rPr>
              <a:t>(10.35um)</a:t>
            </a:r>
            <a:endParaRPr sz="927">
              <a:latin typeface="Arial"/>
              <a:cs typeface="Arial"/>
            </a:endParaRPr>
          </a:p>
        </p:txBody>
      </p:sp>
      <p:sp>
        <p:nvSpPr>
          <p:cNvPr id="816" name="object 816"/>
          <p:cNvSpPr/>
          <p:nvPr/>
        </p:nvSpPr>
        <p:spPr>
          <a:xfrm>
            <a:off x="4785147" y="4457856"/>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817" name="object 817"/>
          <p:cNvSpPr/>
          <p:nvPr/>
        </p:nvSpPr>
        <p:spPr>
          <a:xfrm>
            <a:off x="4785146"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818" name="object 818"/>
          <p:cNvSpPr txBox="1"/>
          <p:nvPr/>
        </p:nvSpPr>
        <p:spPr>
          <a:xfrm>
            <a:off x="4656186"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819" name="object 819"/>
          <p:cNvSpPr/>
          <p:nvPr/>
        </p:nvSpPr>
        <p:spPr>
          <a:xfrm>
            <a:off x="5250818"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820" name="object 820"/>
          <p:cNvSpPr txBox="1"/>
          <p:nvPr/>
        </p:nvSpPr>
        <p:spPr>
          <a:xfrm>
            <a:off x="5121858"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06:00</a:t>
            </a:r>
            <a:endParaRPr sz="706">
              <a:latin typeface="Arial"/>
              <a:cs typeface="Arial"/>
            </a:endParaRPr>
          </a:p>
        </p:txBody>
      </p:sp>
      <p:sp>
        <p:nvSpPr>
          <p:cNvPr id="821" name="object 821"/>
          <p:cNvSpPr/>
          <p:nvPr/>
        </p:nvSpPr>
        <p:spPr>
          <a:xfrm>
            <a:off x="5716804"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822" name="object 822"/>
          <p:cNvSpPr/>
          <p:nvPr/>
        </p:nvSpPr>
        <p:spPr>
          <a:xfrm>
            <a:off x="6182800"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823" name="object 823"/>
          <p:cNvSpPr txBox="1"/>
          <p:nvPr/>
        </p:nvSpPr>
        <p:spPr>
          <a:xfrm>
            <a:off x="6053835"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18:00</a:t>
            </a:r>
            <a:endParaRPr sz="706">
              <a:latin typeface="Arial"/>
              <a:cs typeface="Arial"/>
            </a:endParaRPr>
          </a:p>
        </p:txBody>
      </p:sp>
      <p:sp>
        <p:nvSpPr>
          <p:cNvPr id="824" name="object 824"/>
          <p:cNvSpPr/>
          <p:nvPr/>
        </p:nvSpPr>
        <p:spPr>
          <a:xfrm>
            <a:off x="6648786"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825" name="object 825"/>
          <p:cNvSpPr txBox="1"/>
          <p:nvPr/>
        </p:nvSpPr>
        <p:spPr>
          <a:xfrm>
            <a:off x="6519824"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826" name="object 826"/>
          <p:cNvSpPr/>
          <p:nvPr/>
        </p:nvSpPr>
        <p:spPr>
          <a:xfrm>
            <a:off x="4940483"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27" name="object 827"/>
          <p:cNvSpPr/>
          <p:nvPr/>
        </p:nvSpPr>
        <p:spPr>
          <a:xfrm>
            <a:off x="5095494"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28" name="object 828"/>
          <p:cNvSpPr/>
          <p:nvPr/>
        </p:nvSpPr>
        <p:spPr>
          <a:xfrm>
            <a:off x="5406154"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29" name="object 829"/>
          <p:cNvSpPr/>
          <p:nvPr/>
        </p:nvSpPr>
        <p:spPr>
          <a:xfrm>
            <a:off x="5561479"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30" name="object 830"/>
          <p:cNvSpPr/>
          <p:nvPr/>
        </p:nvSpPr>
        <p:spPr>
          <a:xfrm>
            <a:off x="5872140"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31" name="object 831"/>
          <p:cNvSpPr/>
          <p:nvPr/>
        </p:nvSpPr>
        <p:spPr>
          <a:xfrm>
            <a:off x="6027464"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32" name="object 832"/>
          <p:cNvSpPr/>
          <p:nvPr/>
        </p:nvSpPr>
        <p:spPr>
          <a:xfrm>
            <a:off x="6338125"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33" name="object 833"/>
          <p:cNvSpPr/>
          <p:nvPr/>
        </p:nvSpPr>
        <p:spPr>
          <a:xfrm>
            <a:off x="6493450"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34" name="object 834"/>
          <p:cNvSpPr txBox="1"/>
          <p:nvPr/>
        </p:nvSpPr>
        <p:spPr>
          <a:xfrm>
            <a:off x="5459877" y="4469731"/>
            <a:ext cx="514350" cy="221026"/>
          </a:xfrm>
          <a:prstGeom prst="rect">
            <a:avLst/>
          </a:prstGeom>
        </p:spPr>
        <p:txBody>
          <a:bodyPr vert="horz" wrap="square" lIns="0" tIns="15688" rIns="0" bIns="0" rtlCol="0">
            <a:spAutoFit/>
          </a:bodyPr>
          <a:lstStyle/>
          <a:p>
            <a:pPr algn="ctr">
              <a:lnSpc>
                <a:spcPts val="825"/>
              </a:lnSpc>
              <a:spcBef>
                <a:spcPts val="124"/>
              </a:spcBef>
            </a:pPr>
            <a:r>
              <a:rPr sz="706" spc="13" dirty="0">
                <a:latin typeface="Arial"/>
                <a:cs typeface="Arial"/>
              </a:rPr>
              <a:t>12:00</a:t>
            </a:r>
            <a:endParaRPr sz="706">
              <a:latin typeface="Arial"/>
              <a:cs typeface="Arial"/>
            </a:endParaRPr>
          </a:p>
          <a:p>
            <a:pPr algn="ctr">
              <a:lnSpc>
                <a:spcPts val="825"/>
              </a:lnSpc>
            </a:pPr>
            <a:r>
              <a:rPr sz="706" spc="18" dirty="0">
                <a:latin typeface="Arial"/>
                <a:cs typeface="Arial"/>
              </a:rPr>
              <a:t>Time</a:t>
            </a:r>
            <a:r>
              <a:rPr sz="706" spc="-44" dirty="0">
                <a:latin typeface="Arial"/>
                <a:cs typeface="Arial"/>
              </a:rPr>
              <a:t> </a:t>
            </a:r>
            <a:r>
              <a:rPr sz="706" spc="18" dirty="0">
                <a:latin typeface="Arial"/>
                <a:cs typeface="Arial"/>
              </a:rPr>
              <a:t>(UTC)</a:t>
            </a:r>
            <a:endParaRPr sz="706">
              <a:latin typeface="Arial"/>
              <a:cs typeface="Arial"/>
            </a:endParaRPr>
          </a:p>
        </p:txBody>
      </p:sp>
      <p:sp>
        <p:nvSpPr>
          <p:cNvPr id="835" name="object 835"/>
          <p:cNvSpPr/>
          <p:nvPr/>
        </p:nvSpPr>
        <p:spPr>
          <a:xfrm>
            <a:off x="4785147" y="2743189"/>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836" name="object 836"/>
          <p:cNvSpPr/>
          <p:nvPr/>
        </p:nvSpPr>
        <p:spPr>
          <a:xfrm>
            <a:off x="4785146"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837" name="object 837"/>
          <p:cNvSpPr/>
          <p:nvPr/>
        </p:nvSpPr>
        <p:spPr>
          <a:xfrm>
            <a:off x="5250818"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838" name="object 838"/>
          <p:cNvSpPr/>
          <p:nvPr/>
        </p:nvSpPr>
        <p:spPr>
          <a:xfrm>
            <a:off x="5716804"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839" name="object 839"/>
          <p:cNvSpPr/>
          <p:nvPr/>
        </p:nvSpPr>
        <p:spPr>
          <a:xfrm>
            <a:off x="6182789"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840" name="object 840"/>
          <p:cNvSpPr/>
          <p:nvPr/>
        </p:nvSpPr>
        <p:spPr>
          <a:xfrm>
            <a:off x="6648775"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841" name="object 841"/>
          <p:cNvSpPr/>
          <p:nvPr/>
        </p:nvSpPr>
        <p:spPr>
          <a:xfrm>
            <a:off x="4940471"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2" name="object 842"/>
          <p:cNvSpPr/>
          <p:nvPr/>
        </p:nvSpPr>
        <p:spPr>
          <a:xfrm>
            <a:off x="5095482"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3" name="object 843"/>
          <p:cNvSpPr/>
          <p:nvPr/>
        </p:nvSpPr>
        <p:spPr>
          <a:xfrm>
            <a:off x="5406143"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4" name="object 844"/>
          <p:cNvSpPr/>
          <p:nvPr/>
        </p:nvSpPr>
        <p:spPr>
          <a:xfrm>
            <a:off x="5561468"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5" name="object 845"/>
          <p:cNvSpPr/>
          <p:nvPr/>
        </p:nvSpPr>
        <p:spPr>
          <a:xfrm>
            <a:off x="5872129"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6" name="object 846"/>
          <p:cNvSpPr/>
          <p:nvPr/>
        </p:nvSpPr>
        <p:spPr>
          <a:xfrm>
            <a:off x="602745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7" name="object 847"/>
          <p:cNvSpPr/>
          <p:nvPr/>
        </p:nvSpPr>
        <p:spPr>
          <a:xfrm>
            <a:off x="6338114"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8" name="object 848"/>
          <p:cNvSpPr/>
          <p:nvPr/>
        </p:nvSpPr>
        <p:spPr>
          <a:xfrm>
            <a:off x="6493438"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849" name="object 849"/>
          <p:cNvSpPr/>
          <p:nvPr/>
        </p:nvSpPr>
        <p:spPr>
          <a:xfrm>
            <a:off x="4785135" y="2743189"/>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850" name="object 850"/>
          <p:cNvSpPr/>
          <p:nvPr/>
        </p:nvSpPr>
        <p:spPr>
          <a:xfrm>
            <a:off x="4785135" y="4197376"/>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851" name="object 851"/>
          <p:cNvSpPr/>
          <p:nvPr/>
        </p:nvSpPr>
        <p:spPr>
          <a:xfrm>
            <a:off x="4785147" y="3793976"/>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852" name="object 852"/>
          <p:cNvSpPr/>
          <p:nvPr/>
        </p:nvSpPr>
        <p:spPr>
          <a:xfrm>
            <a:off x="4785147" y="3390564"/>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853" name="object 853"/>
          <p:cNvSpPr/>
          <p:nvPr/>
        </p:nvSpPr>
        <p:spPr>
          <a:xfrm>
            <a:off x="4785147" y="2987152"/>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854" name="object 854"/>
          <p:cNvSpPr/>
          <p:nvPr/>
        </p:nvSpPr>
        <p:spPr>
          <a:xfrm>
            <a:off x="4785147" y="44394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55" name="object 855"/>
          <p:cNvSpPr/>
          <p:nvPr/>
        </p:nvSpPr>
        <p:spPr>
          <a:xfrm>
            <a:off x="4785147" y="439909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56" name="object 856"/>
          <p:cNvSpPr/>
          <p:nvPr/>
        </p:nvSpPr>
        <p:spPr>
          <a:xfrm>
            <a:off x="4785147" y="435875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57" name="object 857"/>
          <p:cNvSpPr/>
          <p:nvPr/>
        </p:nvSpPr>
        <p:spPr>
          <a:xfrm>
            <a:off x="4785147" y="43184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58" name="object 858"/>
          <p:cNvSpPr/>
          <p:nvPr/>
        </p:nvSpPr>
        <p:spPr>
          <a:xfrm>
            <a:off x="4785147" y="42780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59" name="object 859"/>
          <p:cNvSpPr/>
          <p:nvPr/>
        </p:nvSpPr>
        <p:spPr>
          <a:xfrm>
            <a:off x="4785147" y="42377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0" name="object 860"/>
          <p:cNvSpPr/>
          <p:nvPr/>
        </p:nvSpPr>
        <p:spPr>
          <a:xfrm>
            <a:off x="4785147" y="415704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1" name="object 861"/>
          <p:cNvSpPr/>
          <p:nvPr/>
        </p:nvSpPr>
        <p:spPr>
          <a:xfrm>
            <a:off x="4785147" y="411670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2" name="object 862"/>
          <p:cNvSpPr/>
          <p:nvPr/>
        </p:nvSpPr>
        <p:spPr>
          <a:xfrm>
            <a:off x="4785147" y="407636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3" name="object 863"/>
          <p:cNvSpPr/>
          <p:nvPr/>
        </p:nvSpPr>
        <p:spPr>
          <a:xfrm>
            <a:off x="4785147" y="403602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4" name="object 864"/>
          <p:cNvSpPr/>
          <p:nvPr/>
        </p:nvSpPr>
        <p:spPr>
          <a:xfrm>
            <a:off x="4785147" y="399568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5" name="object 865"/>
          <p:cNvSpPr/>
          <p:nvPr/>
        </p:nvSpPr>
        <p:spPr>
          <a:xfrm>
            <a:off x="4785147" y="395534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6" name="object 866"/>
          <p:cNvSpPr/>
          <p:nvPr/>
        </p:nvSpPr>
        <p:spPr>
          <a:xfrm>
            <a:off x="4785147" y="39149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7" name="object 867"/>
          <p:cNvSpPr/>
          <p:nvPr/>
        </p:nvSpPr>
        <p:spPr>
          <a:xfrm>
            <a:off x="4785147" y="38746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8" name="object 868"/>
          <p:cNvSpPr/>
          <p:nvPr/>
        </p:nvSpPr>
        <p:spPr>
          <a:xfrm>
            <a:off x="4785147" y="383431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69" name="object 869"/>
          <p:cNvSpPr/>
          <p:nvPr/>
        </p:nvSpPr>
        <p:spPr>
          <a:xfrm>
            <a:off x="4785147" y="37536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0" name="object 870"/>
          <p:cNvSpPr/>
          <p:nvPr/>
        </p:nvSpPr>
        <p:spPr>
          <a:xfrm>
            <a:off x="4785147" y="37132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1" name="object 871"/>
          <p:cNvSpPr/>
          <p:nvPr/>
        </p:nvSpPr>
        <p:spPr>
          <a:xfrm>
            <a:off x="4785147" y="367295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2" name="object 872"/>
          <p:cNvSpPr/>
          <p:nvPr/>
        </p:nvSpPr>
        <p:spPr>
          <a:xfrm>
            <a:off x="4785147" y="363261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3" name="object 873"/>
          <p:cNvSpPr/>
          <p:nvPr/>
        </p:nvSpPr>
        <p:spPr>
          <a:xfrm>
            <a:off x="4785147" y="359227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4" name="object 874"/>
          <p:cNvSpPr/>
          <p:nvPr/>
        </p:nvSpPr>
        <p:spPr>
          <a:xfrm>
            <a:off x="4785147" y="35519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5" name="object 875"/>
          <p:cNvSpPr/>
          <p:nvPr/>
        </p:nvSpPr>
        <p:spPr>
          <a:xfrm>
            <a:off x="4785147" y="35115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6" name="object 876"/>
          <p:cNvSpPr/>
          <p:nvPr/>
        </p:nvSpPr>
        <p:spPr>
          <a:xfrm>
            <a:off x="4785147" y="347124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7" name="object 877"/>
          <p:cNvSpPr/>
          <p:nvPr/>
        </p:nvSpPr>
        <p:spPr>
          <a:xfrm>
            <a:off x="4785147" y="343090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8" name="object 878"/>
          <p:cNvSpPr/>
          <p:nvPr/>
        </p:nvSpPr>
        <p:spPr>
          <a:xfrm>
            <a:off x="4785147" y="335022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79" name="object 879"/>
          <p:cNvSpPr/>
          <p:nvPr/>
        </p:nvSpPr>
        <p:spPr>
          <a:xfrm>
            <a:off x="4785147" y="330988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0" name="object 880"/>
          <p:cNvSpPr/>
          <p:nvPr/>
        </p:nvSpPr>
        <p:spPr>
          <a:xfrm>
            <a:off x="4785147" y="32695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1" name="object 881"/>
          <p:cNvSpPr/>
          <p:nvPr/>
        </p:nvSpPr>
        <p:spPr>
          <a:xfrm>
            <a:off x="4785147" y="322919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2" name="object 882"/>
          <p:cNvSpPr/>
          <p:nvPr/>
        </p:nvSpPr>
        <p:spPr>
          <a:xfrm>
            <a:off x="4785147" y="318885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3" name="object 883"/>
          <p:cNvSpPr/>
          <p:nvPr/>
        </p:nvSpPr>
        <p:spPr>
          <a:xfrm>
            <a:off x="4785147" y="314851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4" name="object 884"/>
          <p:cNvSpPr/>
          <p:nvPr/>
        </p:nvSpPr>
        <p:spPr>
          <a:xfrm>
            <a:off x="4785147" y="310817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5" name="object 885"/>
          <p:cNvSpPr/>
          <p:nvPr/>
        </p:nvSpPr>
        <p:spPr>
          <a:xfrm>
            <a:off x="4785147" y="30678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6" name="object 886"/>
          <p:cNvSpPr/>
          <p:nvPr/>
        </p:nvSpPr>
        <p:spPr>
          <a:xfrm>
            <a:off x="4785147" y="302749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7" name="object 887"/>
          <p:cNvSpPr/>
          <p:nvPr/>
        </p:nvSpPr>
        <p:spPr>
          <a:xfrm>
            <a:off x="4785147" y="294681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8" name="object 888"/>
          <p:cNvSpPr/>
          <p:nvPr/>
        </p:nvSpPr>
        <p:spPr>
          <a:xfrm>
            <a:off x="4785147" y="29064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89" name="object 889"/>
          <p:cNvSpPr/>
          <p:nvPr/>
        </p:nvSpPr>
        <p:spPr>
          <a:xfrm>
            <a:off x="4785147" y="28661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90" name="object 890"/>
          <p:cNvSpPr/>
          <p:nvPr/>
        </p:nvSpPr>
        <p:spPr>
          <a:xfrm>
            <a:off x="4785147" y="28257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91" name="object 891"/>
          <p:cNvSpPr/>
          <p:nvPr/>
        </p:nvSpPr>
        <p:spPr>
          <a:xfrm>
            <a:off x="4785147" y="278544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92" name="object 892"/>
          <p:cNvSpPr/>
          <p:nvPr/>
        </p:nvSpPr>
        <p:spPr>
          <a:xfrm>
            <a:off x="4785147" y="274510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893" name="object 893"/>
          <p:cNvSpPr/>
          <p:nvPr/>
        </p:nvSpPr>
        <p:spPr>
          <a:xfrm>
            <a:off x="6648786" y="2743201"/>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894" name="object 894"/>
          <p:cNvSpPr/>
          <p:nvPr/>
        </p:nvSpPr>
        <p:spPr>
          <a:xfrm>
            <a:off x="6611616" y="4197387"/>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895" name="object 895"/>
          <p:cNvSpPr/>
          <p:nvPr/>
        </p:nvSpPr>
        <p:spPr>
          <a:xfrm>
            <a:off x="6611616" y="3793976"/>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896" name="object 896"/>
          <p:cNvSpPr/>
          <p:nvPr/>
        </p:nvSpPr>
        <p:spPr>
          <a:xfrm>
            <a:off x="6611616" y="3390564"/>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897" name="object 897"/>
          <p:cNvSpPr/>
          <p:nvPr/>
        </p:nvSpPr>
        <p:spPr>
          <a:xfrm>
            <a:off x="6611616" y="2987152"/>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898" name="object 898"/>
          <p:cNvSpPr/>
          <p:nvPr/>
        </p:nvSpPr>
        <p:spPr>
          <a:xfrm>
            <a:off x="6630049" y="44394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899" name="object 899"/>
          <p:cNvSpPr/>
          <p:nvPr/>
        </p:nvSpPr>
        <p:spPr>
          <a:xfrm>
            <a:off x="6630049" y="439909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0" name="object 900"/>
          <p:cNvSpPr/>
          <p:nvPr/>
        </p:nvSpPr>
        <p:spPr>
          <a:xfrm>
            <a:off x="6630049" y="435875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1" name="object 901"/>
          <p:cNvSpPr/>
          <p:nvPr/>
        </p:nvSpPr>
        <p:spPr>
          <a:xfrm>
            <a:off x="6630049" y="43184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2" name="object 902"/>
          <p:cNvSpPr/>
          <p:nvPr/>
        </p:nvSpPr>
        <p:spPr>
          <a:xfrm>
            <a:off x="6630049" y="42780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3" name="object 903"/>
          <p:cNvSpPr/>
          <p:nvPr/>
        </p:nvSpPr>
        <p:spPr>
          <a:xfrm>
            <a:off x="6630049" y="42377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4" name="object 904"/>
          <p:cNvSpPr/>
          <p:nvPr/>
        </p:nvSpPr>
        <p:spPr>
          <a:xfrm>
            <a:off x="6630049" y="415704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5" name="object 905"/>
          <p:cNvSpPr/>
          <p:nvPr/>
        </p:nvSpPr>
        <p:spPr>
          <a:xfrm>
            <a:off x="6630049" y="411670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6" name="object 906"/>
          <p:cNvSpPr/>
          <p:nvPr/>
        </p:nvSpPr>
        <p:spPr>
          <a:xfrm>
            <a:off x="6630049" y="407636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7" name="object 907"/>
          <p:cNvSpPr/>
          <p:nvPr/>
        </p:nvSpPr>
        <p:spPr>
          <a:xfrm>
            <a:off x="6630049" y="403602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8" name="object 908"/>
          <p:cNvSpPr/>
          <p:nvPr/>
        </p:nvSpPr>
        <p:spPr>
          <a:xfrm>
            <a:off x="6630049" y="399568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09" name="object 909"/>
          <p:cNvSpPr/>
          <p:nvPr/>
        </p:nvSpPr>
        <p:spPr>
          <a:xfrm>
            <a:off x="6630049" y="395534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0" name="object 910"/>
          <p:cNvSpPr/>
          <p:nvPr/>
        </p:nvSpPr>
        <p:spPr>
          <a:xfrm>
            <a:off x="6630049" y="39149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1" name="object 911"/>
          <p:cNvSpPr/>
          <p:nvPr/>
        </p:nvSpPr>
        <p:spPr>
          <a:xfrm>
            <a:off x="6630049" y="38746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2" name="object 912"/>
          <p:cNvSpPr/>
          <p:nvPr/>
        </p:nvSpPr>
        <p:spPr>
          <a:xfrm>
            <a:off x="6630049" y="383431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3" name="object 913"/>
          <p:cNvSpPr/>
          <p:nvPr/>
        </p:nvSpPr>
        <p:spPr>
          <a:xfrm>
            <a:off x="6630049" y="37536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4" name="object 914"/>
          <p:cNvSpPr/>
          <p:nvPr/>
        </p:nvSpPr>
        <p:spPr>
          <a:xfrm>
            <a:off x="6630049" y="37132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5" name="object 915"/>
          <p:cNvSpPr/>
          <p:nvPr/>
        </p:nvSpPr>
        <p:spPr>
          <a:xfrm>
            <a:off x="6630049" y="367295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6" name="object 916"/>
          <p:cNvSpPr/>
          <p:nvPr/>
        </p:nvSpPr>
        <p:spPr>
          <a:xfrm>
            <a:off x="6630049" y="363261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7" name="object 917"/>
          <p:cNvSpPr/>
          <p:nvPr/>
        </p:nvSpPr>
        <p:spPr>
          <a:xfrm>
            <a:off x="6630049" y="359227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8" name="object 918"/>
          <p:cNvSpPr/>
          <p:nvPr/>
        </p:nvSpPr>
        <p:spPr>
          <a:xfrm>
            <a:off x="6630049" y="35519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19" name="object 919"/>
          <p:cNvSpPr/>
          <p:nvPr/>
        </p:nvSpPr>
        <p:spPr>
          <a:xfrm>
            <a:off x="6630049" y="35115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0" name="object 920"/>
          <p:cNvSpPr/>
          <p:nvPr/>
        </p:nvSpPr>
        <p:spPr>
          <a:xfrm>
            <a:off x="6630049" y="347124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1" name="object 921"/>
          <p:cNvSpPr/>
          <p:nvPr/>
        </p:nvSpPr>
        <p:spPr>
          <a:xfrm>
            <a:off x="6630049" y="343090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2" name="object 922"/>
          <p:cNvSpPr/>
          <p:nvPr/>
        </p:nvSpPr>
        <p:spPr>
          <a:xfrm>
            <a:off x="6630049" y="335022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3" name="object 923"/>
          <p:cNvSpPr/>
          <p:nvPr/>
        </p:nvSpPr>
        <p:spPr>
          <a:xfrm>
            <a:off x="6630049" y="330988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4" name="object 924"/>
          <p:cNvSpPr/>
          <p:nvPr/>
        </p:nvSpPr>
        <p:spPr>
          <a:xfrm>
            <a:off x="6630049" y="32695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5" name="object 925"/>
          <p:cNvSpPr/>
          <p:nvPr/>
        </p:nvSpPr>
        <p:spPr>
          <a:xfrm>
            <a:off x="6630049" y="322919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6" name="object 926"/>
          <p:cNvSpPr/>
          <p:nvPr/>
        </p:nvSpPr>
        <p:spPr>
          <a:xfrm>
            <a:off x="6630049" y="318885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7" name="object 927"/>
          <p:cNvSpPr/>
          <p:nvPr/>
        </p:nvSpPr>
        <p:spPr>
          <a:xfrm>
            <a:off x="6630049" y="314851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8" name="object 928"/>
          <p:cNvSpPr/>
          <p:nvPr/>
        </p:nvSpPr>
        <p:spPr>
          <a:xfrm>
            <a:off x="6630049" y="310817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29" name="object 929"/>
          <p:cNvSpPr/>
          <p:nvPr/>
        </p:nvSpPr>
        <p:spPr>
          <a:xfrm>
            <a:off x="6630049" y="30678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0" name="object 930"/>
          <p:cNvSpPr/>
          <p:nvPr/>
        </p:nvSpPr>
        <p:spPr>
          <a:xfrm>
            <a:off x="6630049" y="302749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1" name="object 931"/>
          <p:cNvSpPr/>
          <p:nvPr/>
        </p:nvSpPr>
        <p:spPr>
          <a:xfrm>
            <a:off x="6630049" y="294681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2" name="object 932"/>
          <p:cNvSpPr/>
          <p:nvPr/>
        </p:nvSpPr>
        <p:spPr>
          <a:xfrm>
            <a:off x="6630049" y="29064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3" name="object 933"/>
          <p:cNvSpPr/>
          <p:nvPr/>
        </p:nvSpPr>
        <p:spPr>
          <a:xfrm>
            <a:off x="6630049" y="28661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4" name="object 934"/>
          <p:cNvSpPr/>
          <p:nvPr/>
        </p:nvSpPr>
        <p:spPr>
          <a:xfrm>
            <a:off x="6630049" y="28257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5" name="object 935"/>
          <p:cNvSpPr/>
          <p:nvPr/>
        </p:nvSpPr>
        <p:spPr>
          <a:xfrm>
            <a:off x="6630049" y="278544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6" name="object 936"/>
          <p:cNvSpPr/>
          <p:nvPr/>
        </p:nvSpPr>
        <p:spPr>
          <a:xfrm>
            <a:off x="6630049" y="274510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937" name="object 937"/>
          <p:cNvSpPr/>
          <p:nvPr/>
        </p:nvSpPr>
        <p:spPr>
          <a:xfrm>
            <a:off x="4785146" y="2743201"/>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938" name="object 938"/>
          <p:cNvSpPr/>
          <p:nvPr/>
        </p:nvSpPr>
        <p:spPr>
          <a:xfrm>
            <a:off x="4785147" y="438511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39" name="object 939"/>
          <p:cNvSpPr/>
          <p:nvPr/>
        </p:nvSpPr>
        <p:spPr>
          <a:xfrm>
            <a:off x="4785147" y="4259960"/>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0" name="object 940"/>
          <p:cNvSpPr/>
          <p:nvPr/>
        </p:nvSpPr>
        <p:spPr>
          <a:xfrm>
            <a:off x="4785147" y="413512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1" name="object 941"/>
          <p:cNvSpPr/>
          <p:nvPr/>
        </p:nvSpPr>
        <p:spPr>
          <a:xfrm>
            <a:off x="4785147" y="402203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2" name="object 942"/>
          <p:cNvSpPr/>
          <p:nvPr/>
        </p:nvSpPr>
        <p:spPr>
          <a:xfrm>
            <a:off x="4785147" y="3896890"/>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3" name="object 943"/>
          <p:cNvSpPr/>
          <p:nvPr/>
        </p:nvSpPr>
        <p:spPr>
          <a:xfrm>
            <a:off x="4785147" y="377586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4" name="object 944"/>
          <p:cNvSpPr/>
          <p:nvPr/>
        </p:nvSpPr>
        <p:spPr>
          <a:xfrm>
            <a:off x="4785147" y="3651033"/>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5" name="object 945"/>
          <p:cNvSpPr/>
          <p:nvPr/>
        </p:nvSpPr>
        <p:spPr>
          <a:xfrm>
            <a:off x="4785147" y="353000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6" name="object 946"/>
          <p:cNvSpPr/>
          <p:nvPr/>
        </p:nvSpPr>
        <p:spPr>
          <a:xfrm>
            <a:off x="4785147" y="340485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7" name="object 947"/>
          <p:cNvSpPr/>
          <p:nvPr/>
        </p:nvSpPr>
        <p:spPr>
          <a:xfrm>
            <a:off x="4785147" y="3279703"/>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8" name="object 948"/>
          <p:cNvSpPr/>
          <p:nvPr/>
        </p:nvSpPr>
        <p:spPr>
          <a:xfrm>
            <a:off x="4785147" y="315868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49" name="object 949"/>
          <p:cNvSpPr/>
          <p:nvPr/>
        </p:nvSpPr>
        <p:spPr>
          <a:xfrm>
            <a:off x="4785147" y="303352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50" name="object 950"/>
          <p:cNvSpPr/>
          <p:nvPr/>
        </p:nvSpPr>
        <p:spPr>
          <a:xfrm>
            <a:off x="4785147" y="291249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51" name="object 951"/>
          <p:cNvSpPr/>
          <p:nvPr/>
        </p:nvSpPr>
        <p:spPr>
          <a:xfrm>
            <a:off x="4785147" y="2787664"/>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952" name="object 952"/>
          <p:cNvSpPr txBox="1"/>
          <p:nvPr/>
        </p:nvSpPr>
        <p:spPr>
          <a:xfrm>
            <a:off x="4571355" y="2701261"/>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953" name="object 953"/>
          <p:cNvSpPr/>
          <p:nvPr/>
        </p:nvSpPr>
        <p:spPr>
          <a:xfrm>
            <a:off x="6977231" y="2743189"/>
            <a:ext cx="1863952" cy="1714656"/>
          </a:xfrm>
          <a:prstGeom prst="rect">
            <a:avLst/>
          </a:prstGeom>
          <a:blipFill>
            <a:blip r:embed="rId9" cstate="print"/>
            <a:stretch>
              <a:fillRect/>
            </a:stretch>
          </a:blipFill>
        </p:spPr>
        <p:txBody>
          <a:bodyPr wrap="square" lIns="0" tIns="0" rIns="0" bIns="0" rtlCol="0"/>
          <a:lstStyle/>
          <a:p>
            <a:endParaRPr sz="1588"/>
          </a:p>
        </p:txBody>
      </p:sp>
      <p:sp>
        <p:nvSpPr>
          <p:cNvPr id="954" name="object 954"/>
          <p:cNvSpPr txBox="1"/>
          <p:nvPr/>
        </p:nvSpPr>
        <p:spPr>
          <a:xfrm>
            <a:off x="7314260" y="2378022"/>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258"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14</a:t>
            </a:r>
            <a:r>
              <a:rPr sz="927" spc="-35" dirty="0">
                <a:latin typeface="Arial"/>
                <a:cs typeface="Arial"/>
              </a:rPr>
              <a:t> </a:t>
            </a:r>
            <a:r>
              <a:rPr sz="927" dirty="0">
                <a:latin typeface="Arial"/>
                <a:cs typeface="Arial"/>
              </a:rPr>
              <a:t>(11.2um)</a:t>
            </a:r>
            <a:endParaRPr sz="927">
              <a:latin typeface="Arial"/>
              <a:cs typeface="Arial"/>
            </a:endParaRPr>
          </a:p>
        </p:txBody>
      </p:sp>
      <p:sp>
        <p:nvSpPr>
          <p:cNvPr id="955" name="object 955"/>
          <p:cNvSpPr/>
          <p:nvPr/>
        </p:nvSpPr>
        <p:spPr>
          <a:xfrm>
            <a:off x="6977231" y="4457856"/>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956" name="object 956"/>
          <p:cNvSpPr/>
          <p:nvPr/>
        </p:nvSpPr>
        <p:spPr>
          <a:xfrm>
            <a:off x="6977231"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957" name="object 957"/>
          <p:cNvSpPr txBox="1"/>
          <p:nvPr/>
        </p:nvSpPr>
        <p:spPr>
          <a:xfrm>
            <a:off x="6848272"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958" name="object 958"/>
          <p:cNvSpPr/>
          <p:nvPr/>
        </p:nvSpPr>
        <p:spPr>
          <a:xfrm>
            <a:off x="7443227"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959" name="object 959"/>
          <p:cNvSpPr txBox="1"/>
          <p:nvPr/>
        </p:nvSpPr>
        <p:spPr>
          <a:xfrm>
            <a:off x="7314261"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06:00</a:t>
            </a:r>
            <a:endParaRPr sz="706">
              <a:latin typeface="Arial"/>
              <a:cs typeface="Arial"/>
            </a:endParaRPr>
          </a:p>
        </p:txBody>
      </p:sp>
      <p:sp>
        <p:nvSpPr>
          <p:cNvPr id="960" name="object 960"/>
          <p:cNvSpPr/>
          <p:nvPr/>
        </p:nvSpPr>
        <p:spPr>
          <a:xfrm>
            <a:off x="7908898"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961" name="object 961"/>
          <p:cNvSpPr/>
          <p:nvPr/>
        </p:nvSpPr>
        <p:spPr>
          <a:xfrm>
            <a:off x="8374884"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962" name="object 962"/>
          <p:cNvSpPr txBox="1"/>
          <p:nvPr/>
        </p:nvSpPr>
        <p:spPr>
          <a:xfrm>
            <a:off x="8245921"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18:00</a:t>
            </a:r>
            <a:endParaRPr sz="706">
              <a:latin typeface="Arial"/>
              <a:cs typeface="Arial"/>
            </a:endParaRPr>
          </a:p>
        </p:txBody>
      </p:sp>
      <p:sp>
        <p:nvSpPr>
          <p:cNvPr id="963" name="object 963"/>
          <p:cNvSpPr/>
          <p:nvPr/>
        </p:nvSpPr>
        <p:spPr>
          <a:xfrm>
            <a:off x="8840869" y="4423555"/>
            <a:ext cx="0" cy="34738"/>
          </a:xfrm>
          <a:custGeom>
            <a:avLst/>
            <a:gdLst/>
            <a:ahLst/>
            <a:cxnLst/>
            <a:rect l="l" t="t" r="r" b="b"/>
            <a:pathLst>
              <a:path h="39370">
                <a:moveTo>
                  <a:pt x="0" y="38874"/>
                </a:moveTo>
                <a:lnTo>
                  <a:pt x="0" y="0"/>
                </a:lnTo>
              </a:path>
            </a:pathLst>
          </a:custGeom>
          <a:ln w="10795">
            <a:solidFill>
              <a:srgbClr val="000000"/>
            </a:solidFill>
          </a:ln>
        </p:spPr>
        <p:txBody>
          <a:bodyPr wrap="square" lIns="0" tIns="0" rIns="0" bIns="0" rtlCol="0"/>
          <a:lstStyle/>
          <a:p>
            <a:endParaRPr sz="1588"/>
          </a:p>
        </p:txBody>
      </p:sp>
      <p:sp>
        <p:nvSpPr>
          <p:cNvPr id="964" name="object 964"/>
          <p:cNvSpPr txBox="1"/>
          <p:nvPr/>
        </p:nvSpPr>
        <p:spPr>
          <a:xfrm>
            <a:off x="8711910" y="446973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965" name="object 965"/>
          <p:cNvSpPr/>
          <p:nvPr/>
        </p:nvSpPr>
        <p:spPr>
          <a:xfrm>
            <a:off x="7132566"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66" name="object 966"/>
          <p:cNvSpPr/>
          <p:nvPr/>
        </p:nvSpPr>
        <p:spPr>
          <a:xfrm>
            <a:off x="7287890"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67" name="object 967"/>
          <p:cNvSpPr/>
          <p:nvPr/>
        </p:nvSpPr>
        <p:spPr>
          <a:xfrm>
            <a:off x="7598552"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68" name="object 968"/>
          <p:cNvSpPr/>
          <p:nvPr/>
        </p:nvSpPr>
        <p:spPr>
          <a:xfrm>
            <a:off x="7753563"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69" name="object 969"/>
          <p:cNvSpPr/>
          <p:nvPr/>
        </p:nvSpPr>
        <p:spPr>
          <a:xfrm>
            <a:off x="8064223"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70" name="object 970"/>
          <p:cNvSpPr/>
          <p:nvPr/>
        </p:nvSpPr>
        <p:spPr>
          <a:xfrm>
            <a:off x="8219547"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71" name="object 971"/>
          <p:cNvSpPr/>
          <p:nvPr/>
        </p:nvSpPr>
        <p:spPr>
          <a:xfrm>
            <a:off x="8530209"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72" name="object 972"/>
          <p:cNvSpPr/>
          <p:nvPr/>
        </p:nvSpPr>
        <p:spPr>
          <a:xfrm>
            <a:off x="8685533" y="4440700"/>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73" name="object 973"/>
          <p:cNvSpPr txBox="1"/>
          <p:nvPr/>
        </p:nvSpPr>
        <p:spPr>
          <a:xfrm>
            <a:off x="7651963" y="4469731"/>
            <a:ext cx="514350" cy="221026"/>
          </a:xfrm>
          <a:prstGeom prst="rect">
            <a:avLst/>
          </a:prstGeom>
        </p:spPr>
        <p:txBody>
          <a:bodyPr vert="horz" wrap="square" lIns="0" tIns="15688" rIns="0" bIns="0" rtlCol="0">
            <a:spAutoFit/>
          </a:bodyPr>
          <a:lstStyle/>
          <a:p>
            <a:pPr algn="ctr">
              <a:lnSpc>
                <a:spcPts val="825"/>
              </a:lnSpc>
              <a:spcBef>
                <a:spcPts val="124"/>
              </a:spcBef>
            </a:pPr>
            <a:r>
              <a:rPr sz="706" spc="13" dirty="0">
                <a:latin typeface="Arial"/>
                <a:cs typeface="Arial"/>
              </a:rPr>
              <a:t>12:00</a:t>
            </a:r>
            <a:endParaRPr sz="706">
              <a:latin typeface="Arial"/>
              <a:cs typeface="Arial"/>
            </a:endParaRPr>
          </a:p>
          <a:p>
            <a:pPr algn="ctr">
              <a:lnSpc>
                <a:spcPts val="825"/>
              </a:lnSpc>
            </a:pPr>
            <a:r>
              <a:rPr sz="706" spc="18" dirty="0">
                <a:latin typeface="Arial"/>
                <a:cs typeface="Arial"/>
              </a:rPr>
              <a:t>Time</a:t>
            </a:r>
            <a:r>
              <a:rPr sz="706" spc="-44" dirty="0">
                <a:latin typeface="Arial"/>
                <a:cs typeface="Arial"/>
              </a:rPr>
              <a:t> </a:t>
            </a:r>
            <a:r>
              <a:rPr sz="706" spc="18" dirty="0">
                <a:latin typeface="Arial"/>
                <a:cs typeface="Arial"/>
              </a:rPr>
              <a:t>(UTC)</a:t>
            </a:r>
            <a:endParaRPr sz="706">
              <a:latin typeface="Arial"/>
              <a:cs typeface="Arial"/>
            </a:endParaRPr>
          </a:p>
        </p:txBody>
      </p:sp>
      <p:sp>
        <p:nvSpPr>
          <p:cNvPr id="974" name="object 974"/>
          <p:cNvSpPr/>
          <p:nvPr/>
        </p:nvSpPr>
        <p:spPr>
          <a:xfrm>
            <a:off x="6977231" y="2743189"/>
            <a:ext cx="1864099" cy="0"/>
          </a:xfrm>
          <a:custGeom>
            <a:avLst/>
            <a:gdLst/>
            <a:ahLst/>
            <a:cxnLst/>
            <a:rect l="l" t="t" r="r" b="b"/>
            <a:pathLst>
              <a:path w="2112645">
                <a:moveTo>
                  <a:pt x="0" y="0"/>
                </a:moveTo>
                <a:lnTo>
                  <a:pt x="2112124" y="0"/>
                </a:lnTo>
              </a:path>
            </a:pathLst>
          </a:custGeom>
          <a:ln w="10795">
            <a:solidFill>
              <a:srgbClr val="000000"/>
            </a:solidFill>
          </a:ln>
        </p:spPr>
        <p:txBody>
          <a:bodyPr wrap="square" lIns="0" tIns="0" rIns="0" bIns="0" rtlCol="0"/>
          <a:lstStyle/>
          <a:p>
            <a:endParaRPr sz="1588"/>
          </a:p>
        </p:txBody>
      </p:sp>
      <p:sp>
        <p:nvSpPr>
          <p:cNvPr id="975" name="object 975"/>
          <p:cNvSpPr/>
          <p:nvPr/>
        </p:nvSpPr>
        <p:spPr>
          <a:xfrm>
            <a:off x="6977231"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976" name="object 976"/>
          <p:cNvSpPr/>
          <p:nvPr/>
        </p:nvSpPr>
        <p:spPr>
          <a:xfrm>
            <a:off x="7443215"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977" name="object 977"/>
          <p:cNvSpPr/>
          <p:nvPr/>
        </p:nvSpPr>
        <p:spPr>
          <a:xfrm>
            <a:off x="7908888"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978" name="object 978"/>
          <p:cNvSpPr/>
          <p:nvPr/>
        </p:nvSpPr>
        <p:spPr>
          <a:xfrm>
            <a:off x="8374872"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979" name="object 979"/>
          <p:cNvSpPr/>
          <p:nvPr/>
        </p:nvSpPr>
        <p:spPr>
          <a:xfrm>
            <a:off x="8840858" y="2743189"/>
            <a:ext cx="0" cy="34738"/>
          </a:xfrm>
          <a:custGeom>
            <a:avLst/>
            <a:gdLst/>
            <a:ahLst/>
            <a:cxnLst/>
            <a:rect l="l" t="t" r="r" b="b"/>
            <a:pathLst>
              <a:path h="39369">
                <a:moveTo>
                  <a:pt x="0" y="0"/>
                </a:moveTo>
                <a:lnTo>
                  <a:pt x="0" y="38874"/>
                </a:lnTo>
              </a:path>
            </a:pathLst>
          </a:custGeom>
          <a:ln w="10795">
            <a:solidFill>
              <a:srgbClr val="000000"/>
            </a:solidFill>
          </a:ln>
        </p:spPr>
        <p:txBody>
          <a:bodyPr wrap="square" lIns="0" tIns="0" rIns="0" bIns="0" rtlCol="0"/>
          <a:lstStyle/>
          <a:p>
            <a:endParaRPr sz="1588"/>
          </a:p>
        </p:txBody>
      </p:sp>
      <p:sp>
        <p:nvSpPr>
          <p:cNvPr id="980" name="object 980"/>
          <p:cNvSpPr/>
          <p:nvPr/>
        </p:nvSpPr>
        <p:spPr>
          <a:xfrm>
            <a:off x="7132555"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1" name="object 981"/>
          <p:cNvSpPr/>
          <p:nvPr/>
        </p:nvSpPr>
        <p:spPr>
          <a:xfrm>
            <a:off x="7287880"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2" name="object 982"/>
          <p:cNvSpPr/>
          <p:nvPr/>
        </p:nvSpPr>
        <p:spPr>
          <a:xfrm>
            <a:off x="7598540"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3" name="object 983"/>
          <p:cNvSpPr/>
          <p:nvPr/>
        </p:nvSpPr>
        <p:spPr>
          <a:xfrm>
            <a:off x="7753551"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4" name="object 984"/>
          <p:cNvSpPr/>
          <p:nvPr/>
        </p:nvSpPr>
        <p:spPr>
          <a:xfrm>
            <a:off x="8064212"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5" name="object 985"/>
          <p:cNvSpPr/>
          <p:nvPr/>
        </p:nvSpPr>
        <p:spPr>
          <a:xfrm>
            <a:off x="8219537"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6" name="object 986"/>
          <p:cNvSpPr/>
          <p:nvPr/>
        </p:nvSpPr>
        <p:spPr>
          <a:xfrm>
            <a:off x="8530197"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7" name="object 987"/>
          <p:cNvSpPr/>
          <p:nvPr/>
        </p:nvSpPr>
        <p:spPr>
          <a:xfrm>
            <a:off x="8685522" y="2743189"/>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988" name="object 988"/>
          <p:cNvSpPr/>
          <p:nvPr/>
        </p:nvSpPr>
        <p:spPr>
          <a:xfrm>
            <a:off x="6977219" y="2743189"/>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989" name="object 989"/>
          <p:cNvSpPr/>
          <p:nvPr/>
        </p:nvSpPr>
        <p:spPr>
          <a:xfrm>
            <a:off x="6977219" y="4197376"/>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990" name="object 990"/>
          <p:cNvSpPr/>
          <p:nvPr/>
        </p:nvSpPr>
        <p:spPr>
          <a:xfrm>
            <a:off x="6977231" y="3793976"/>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991" name="object 991"/>
          <p:cNvSpPr/>
          <p:nvPr/>
        </p:nvSpPr>
        <p:spPr>
          <a:xfrm>
            <a:off x="6977231" y="3390564"/>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992" name="object 992"/>
          <p:cNvSpPr/>
          <p:nvPr/>
        </p:nvSpPr>
        <p:spPr>
          <a:xfrm>
            <a:off x="6977231" y="2987152"/>
            <a:ext cx="37540" cy="0"/>
          </a:xfrm>
          <a:custGeom>
            <a:avLst/>
            <a:gdLst/>
            <a:ahLst/>
            <a:cxnLst/>
            <a:rect l="l" t="t" r="r" b="b"/>
            <a:pathLst>
              <a:path w="42545">
                <a:moveTo>
                  <a:pt x="0" y="0"/>
                </a:moveTo>
                <a:lnTo>
                  <a:pt x="42125" y="0"/>
                </a:lnTo>
              </a:path>
            </a:pathLst>
          </a:custGeom>
          <a:ln w="10795">
            <a:solidFill>
              <a:srgbClr val="000000"/>
            </a:solidFill>
          </a:ln>
        </p:spPr>
        <p:txBody>
          <a:bodyPr wrap="square" lIns="0" tIns="0" rIns="0" bIns="0" rtlCol="0"/>
          <a:lstStyle/>
          <a:p>
            <a:endParaRPr sz="1588"/>
          </a:p>
        </p:txBody>
      </p:sp>
      <p:sp>
        <p:nvSpPr>
          <p:cNvPr id="993" name="object 993"/>
          <p:cNvSpPr/>
          <p:nvPr/>
        </p:nvSpPr>
        <p:spPr>
          <a:xfrm>
            <a:off x="6977231" y="44394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4" name="object 994"/>
          <p:cNvSpPr/>
          <p:nvPr/>
        </p:nvSpPr>
        <p:spPr>
          <a:xfrm>
            <a:off x="6977231" y="439909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5" name="object 995"/>
          <p:cNvSpPr/>
          <p:nvPr/>
        </p:nvSpPr>
        <p:spPr>
          <a:xfrm>
            <a:off x="6977231" y="435875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6" name="object 996"/>
          <p:cNvSpPr/>
          <p:nvPr/>
        </p:nvSpPr>
        <p:spPr>
          <a:xfrm>
            <a:off x="6977231" y="431841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7" name="object 997"/>
          <p:cNvSpPr/>
          <p:nvPr/>
        </p:nvSpPr>
        <p:spPr>
          <a:xfrm>
            <a:off x="6977231" y="42780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8" name="object 998"/>
          <p:cNvSpPr/>
          <p:nvPr/>
        </p:nvSpPr>
        <p:spPr>
          <a:xfrm>
            <a:off x="6977231" y="42377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999" name="object 999"/>
          <p:cNvSpPr/>
          <p:nvPr/>
        </p:nvSpPr>
        <p:spPr>
          <a:xfrm>
            <a:off x="6977231" y="415704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0" name="object 1000"/>
          <p:cNvSpPr/>
          <p:nvPr/>
        </p:nvSpPr>
        <p:spPr>
          <a:xfrm>
            <a:off x="6977231" y="411670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1" name="object 1001"/>
          <p:cNvSpPr/>
          <p:nvPr/>
        </p:nvSpPr>
        <p:spPr>
          <a:xfrm>
            <a:off x="6977231" y="407636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2" name="object 1002"/>
          <p:cNvSpPr/>
          <p:nvPr/>
        </p:nvSpPr>
        <p:spPr>
          <a:xfrm>
            <a:off x="6977231" y="403602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3" name="object 1003"/>
          <p:cNvSpPr/>
          <p:nvPr/>
        </p:nvSpPr>
        <p:spPr>
          <a:xfrm>
            <a:off x="6977231" y="399568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4" name="object 1004"/>
          <p:cNvSpPr/>
          <p:nvPr/>
        </p:nvSpPr>
        <p:spPr>
          <a:xfrm>
            <a:off x="6977231" y="395534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5" name="object 1005"/>
          <p:cNvSpPr/>
          <p:nvPr/>
        </p:nvSpPr>
        <p:spPr>
          <a:xfrm>
            <a:off x="6977231" y="391499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6" name="object 1006"/>
          <p:cNvSpPr/>
          <p:nvPr/>
        </p:nvSpPr>
        <p:spPr>
          <a:xfrm>
            <a:off x="6977231" y="387465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7" name="object 1007"/>
          <p:cNvSpPr/>
          <p:nvPr/>
        </p:nvSpPr>
        <p:spPr>
          <a:xfrm>
            <a:off x="6977231" y="383431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8" name="object 1008"/>
          <p:cNvSpPr/>
          <p:nvPr/>
        </p:nvSpPr>
        <p:spPr>
          <a:xfrm>
            <a:off x="6977231" y="37536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09" name="object 1009"/>
          <p:cNvSpPr/>
          <p:nvPr/>
        </p:nvSpPr>
        <p:spPr>
          <a:xfrm>
            <a:off x="6977231" y="3713292"/>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0" name="object 1010"/>
          <p:cNvSpPr/>
          <p:nvPr/>
        </p:nvSpPr>
        <p:spPr>
          <a:xfrm>
            <a:off x="6977231" y="367295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1" name="object 1011"/>
          <p:cNvSpPr/>
          <p:nvPr/>
        </p:nvSpPr>
        <p:spPr>
          <a:xfrm>
            <a:off x="6977231" y="363261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2" name="object 1012"/>
          <p:cNvSpPr/>
          <p:nvPr/>
        </p:nvSpPr>
        <p:spPr>
          <a:xfrm>
            <a:off x="6977231" y="3592270"/>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3" name="object 1013"/>
          <p:cNvSpPr/>
          <p:nvPr/>
        </p:nvSpPr>
        <p:spPr>
          <a:xfrm>
            <a:off x="6977231" y="35519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4" name="object 1014"/>
          <p:cNvSpPr/>
          <p:nvPr/>
        </p:nvSpPr>
        <p:spPr>
          <a:xfrm>
            <a:off x="6977231" y="35115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5" name="object 1015"/>
          <p:cNvSpPr/>
          <p:nvPr/>
        </p:nvSpPr>
        <p:spPr>
          <a:xfrm>
            <a:off x="6977231" y="347124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6" name="object 1016"/>
          <p:cNvSpPr/>
          <p:nvPr/>
        </p:nvSpPr>
        <p:spPr>
          <a:xfrm>
            <a:off x="6977231" y="343090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7" name="object 1017"/>
          <p:cNvSpPr/>
          <p:nvPr/>
        </p:nvSpPr>
        <p:spPr>
          <a:xfrm>
            <a:off x="6977231" y="335022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8" name="object 1018"/>
          <p:cNvSpPr/>
          <p:nvPr/>
        </p:nvSpPr>
        <p:spPr>
          <a:xfrm>
            <a:off x="6977231" y="330988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19" name="object 1019"/>
          <p:cNvSpPr/>
          <p:nvPr/>
        </p:nvSpPr>
        <p:spPr>
          <a:xfrm>
            <a:off x="6977231" y="326953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0" name="object 1020"/>
          <p:cNvSpPr/>
          <p:nvPr/>
        </p:nvSpPr>
        <p:spPr>
          <a:xfrm>
            <a:off x="6977231" y="322919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1" name="object 1021"/>
          <p:cNvSpPr/>
          <p:nvPr/>
        </p:nvSpPr>
        <p:spPr>
          <a:xfrm>
            <a:off x="6977231" y="3188858"/>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2" name="object 1022"/>
          <p:cNvSpPr/>
          <p:nvPr/>
        </p:nvSpPr>
        <p:spPr>
          <a:xfrm>
            <a:off x="6977231" y="3148517"/>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3" name="object 1023"/>
          <p:cNvSpPr/>
          <p:nvPr/>
        </p:nvSpPr>
        <p:spPr>
          <a:xfrm>
            <a:off x="6977231" y="310817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4" name="object 1024"/>
          <p:cNvSpPr/>
          <p:nvPr/>
        </p:nvSpPr>
        <p:spPr>
          <a:xfrm>
            <a:off x="6977231" y="3067834"/>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5" name="object 1025"/>
          <p:cNvSpPr/>
          <p:nvPr/>
        </p:nvSpPr>
        <p:spPr>
          <a:xfrm>
            <a:off x="6977231" y="3027493"/>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6" name="object 1026"/>
          <p:cNvSpPr/>
          <p:nvPr/>
        </p:nvSpPr>
        <p:spPr>
          <a:xfrm>
            <a:off x="6977231" y="2946811"/>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7" name="object 1027"/>
          <p:cNvSpPr/>
          <p:nvPr/>
        </p:nvSpPr>
        <p:spPr>
          <a:xfrm>
            <a:off x="6977231" y="290646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8" name="object 1028"/>
          <p:cNvSpPr/>
          <p:nvPr/>
        </p:nvSpPr>
        <p:spPr>
          <a:xfrm>
            <a:off x="6977231" y="2866129"/>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29" name="object 1029"/>
          <p:cNvSpPr/>
          <p:nvPr/>
        </p:nvSpPr>
        <p:spPr>
          <a:xfrm>
            <a:off x="6977231" y="282578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30" name="object 1030"/>
          <p:cNvSpPr/>
          <p:nvPr/>
        </p:nvSpPr>
        <p:spPr>
          <a:xfrm>
            <a:off x="6977231" y="2785446"/>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31" name="object 1031"/>
          <p:cNvSpPr/>
          <p:nvPr/>
        </p:nvSpPr>
        <p:spPr>
          <a:xfrm>
            <a:off x="6977231" y="2745105"/>
            <a:ext cx="18490" cy="0"/>
          </a:xfrm>
          <a:custGeom>
            <a:avLst/>
            <a:gdLst/>
            <a:ahLst/>
            <a:cxnLst/>
            <a:rect l="l" t="t" r="r" b="b"/>
            <a:pathLst>
              <a:path w="20954">
                <a:moveTo>
                  <a:pt x="0" y="0"/>
                </a:moveTo>
                <a:lnTo>
                  <a:pt x="20878" y="0"/>
                </a:lnTo>
              </a:path>
            </a:pathLst>
          </a:custGeom>
          <a:ln w="10795">
            <a:solidFill>
              <a:srgbClr val="000000"/>
            </a:solidFill>
          </a:ln>
        </p:spPr>
        <p:txBody>
          <a:bodyPr wrap="square" lIns="0" tIns="0" rIns="0" bIns="0" rtlCol="0"/>
          <a:lstStyle/>
          <a:p>
            <a:endParaRPr sz="1588"/>
          </a:p>
        </p:txBody>
      </p:sp>
      <p:sp>
        <p:nvSpPr>
          <p:cNvPr id="1032" name="object 1032"/>
          <p:cNvSpPr/>
          <p:nvPr/>
        </p:nvSpPr>
        <p:spPr>
          <a:xfrm>
            <a:off x="8840869" y="2743201"/>
            <a:ext cx="0" cy="1715060"/>
          </a:xfrm>
          <a:custGeom>
            <a:avLst/>
            <a:gdLst/>
            <a:ahLst/>
            <a:cxnLst/>
            <a:rect l="l" t="t" r="r" b="b"/>
            <a:pathLst>
              <a:path h="1943735">
                <a:moveTo>
                  <a:pt x="0" y="1943277"/>
                </a:moveTo>
                <a:lnTo>
                  <a:pt x="0" y="0"/>
                </a:lnTo>
              </a:path>
            </a:pathLst>
          </a:custGeom>
          <a:ln w="10795">
            <a:solidFill>
              <a:srgbClr val="000000"/>
            </a:solidFill>
          </a:ln>
        </p:spPr>
        <p:txBody>
          <a:bodyPr wrap="square" lIns="0" tIns="0" rIns="0" bIns="0" rtlCol="0"/>
          <a:lstStyle/>
          <a:p>
            <a:endParaRPr sz="1588"/>
          </a:p>
        </p:txBody>
      </p:sp>
      <p:sp>
        <p:nvSpPr>
          <p:cNvPr id="1033" name="object 1033"/>
          <p:cNvSpPr/>
          <p:nvPr/>
        </p:nvSpPr>
        <p:spPr>
          <a:xfrm>
            <a:off x="8803700" y="4197387"/>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1034" name="object 1034"/>
          <p:cNvSpPr/>
          <p:nvPr/>
        </p:nvSpPr>
        <p:spPr>
          <a:xfrm>
            <a:off x="8803700" y="3793976"/>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1035" name="object 1035"/>
          <p:cNvSpPr/>
          <p:nvPr/>
        </p:nvSpPr>
        <p:spPr>
          <a:xfrm>
            <a:off x="8803700" y="3390564"/>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1036" name="object 1036"/>
          <p:cNvSpPr/>
          <p:nvPr/>
        </p:nvSpPr>
        <p:spPr>
          <a:xfrm>
            <a:off x="8803700" y="2987152"/>
            <a:ext cx="37540" cy="0"/>
          </a:xfrm>
          <a:custGeom>
            <a:avLst/>
            <a:gdLst/>
            <a:ahLst/>
            <a:cxnLst/>
            <a:rect l="l" t="t" r="r" b="b"/>
            <a:pathLst>
              <a:path w="42545">
                <a:moveTo>
                  <a:pt x="42125" y="0"/>
                </a:moveTo>
                <a:lnTo>
                  <a:pt x="0" y="0"/>
                </a:lnTo>
              </a:path>
            </a:pathLst>
          </a:custGeom>
          <a:ln w="10795">
            <a:solidFill>
              <a:srgbClr val="000000"/>
            </a:solidFill>
          </a:ln>
        </p:spPr>
        <p:txBody>
          <a:bodyPr wrap="square" lIns="0" tIns="0" rIns="0" bIns="0" rtlCol="0"/>
          <a:lstStyle/>
          <a:p>
            <a:endParaRPr sz="1588"/>
          </a:p>
        </p:txBody>
      </p:sp>
      <p:sp>
        <p:nvSpPr>
          <p:cNvPr id="1037" name="object 1037"/>
          <p:cNvSpPr/>
          <p:nvPr/>
        </p:nvSpPr>
        <p:spPr>
          <a:xfrm>
            <a:off x="8822133" y="44394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38" name="object 1038"/>
          <p:cNvSpPr/>
          <p:nvPr/>
        </p:nvSpPr>
        <p:spPr>
          <a:xfrm>
            <a:off x="8822133" y="439909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39" name="object 1039"/>
          <p:cNvSpPr/>
          <p:nvPr/>
        </p:nvSpPr>
        <p:spPr>
          <a:xfrm>
            <a:off x="8822133" y="435875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0" name="object 1040"/>
          <p:cNvSpPr/>
          <p:nvPr/>
        </p:nvSpPr>
        <p:spPr>
          <a:xfrm>
            <a:off x="8822133" y="431841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1" name="object 1041"/>
          <p:cNvSpPr/>
          <p:nvPr/>
        </p:nvSpPr>
        <p:spPr>
          <a:xfrm>
            <a:off x="8822133" y="42780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2" name="object 1042"/>
          <p:cNvSpPr/>
          <p:nvPr/>
        </p:nvSpPr>
        <p:spPr>
          <a:xfrm>
            <a:off x="8822133" y="42377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3" name="object 1043"/>
          <p:cNvSpPr/>
          <p:nvPr/>
        </p:nvSpPr>
        <p:spPr>
          <a:xfrm>
            <a:off x="8822133" y="415704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4" name="object 1044"/>
          <p:cNvSpPr/>
          <p:nvPr/>
        </p:nvSpPr>
        <p:spPr>
          <a:xfrm>
            <a:off x="8822133" y="411670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5" name="object 1045"/>
          <p:cNvSpPr/>
          <p:nvPr/>
        </p:nvSpPr>
        <p:spPr>
          <a:xfrm>
            <a:off x="8822133" y="407636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6" name="object 1046"/>
          <p:cNvSpPr/>
          <p:nvPr/>
        </p:nvSpPr>
        <p:spPr>
          <a:xfrm>
            <a:off x="8822133" y="403602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7" name="object 1047"/>
          <p:cNvSpPr/>
          <p:nvPr/>
        </p:nvSpPr>
        <p:spPr>
          <a:xfrm>
            <a:off x="8822133" y="399568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8" name="object 1048"/>
          <p:cNvSpPr/>
          <p:nvPr/>
        </p:nvSpPr>
        <p:spPr>
          <a:xfrm>
            <a:off x="8822133" y="395534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49" name="object 1049"/>
          <p:cNvSpPr/>
          <p:nvPr/>
        </p:nvSpPr>
        <p:spPr>
          <a:xfrm>
            <a:off x="8822133" y="391499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0" name="object 1050"/>
          <p:cNvSpPr/>
          <p:nvPr/>
        </p:nvSpPr>
        <p:spPr>
          <a:xfrm>
            <a:off x="8822133" y="387465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1" name="object 1051"/>
          <p:cNvSpPr/>
          <p:nvPr/>
        </p:nvSpPr>
        <p:spPr>
          <a:xfrm>
            <a:off x="8822133" y="383431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2" name="object 1052"/>
          <p:cNvSpPr/>
          <p:nvPr/>
        </p:nvSpPr>
        <p:spPr>
          <a:xfrm>
            <a:off x="8822133" y="37536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3" name="object 1053"/>
          <p:cNvSpPr/>
          <p:nvPr/>
        </p:nvSpPr>
        <p:spPr>
          <a:xfrm>
            <a:off x="8822133" y="3713292"/>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4" name="object 1054"/>
          <p:cNvSpPr/>
          <p:nvPr/>
        </p:nvSpPr>
        <p:spPr>
          <a:xfrm>
            <a:off x="8822133" y="367295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5" name="object 1055"/>
          <p:cNvSpPr/>
          <p:nvPr/>
        </p:nvSpPr>
        <p:spPr>
          <a:xfrm>
            <a:off x="8822133" y="363261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6" name="object 1056"/>
          <p:cNvSpPr/>
          <p:nvPr/>
        </p:nvSpPr>
        <p:spPr>
          <a:xfrm>
            <a:off x="8822133" y="3592270"/>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7" name="object 1057"/>
          <p:cNvSpPr/>
          <p:nvPr/>
        </p:nvSpPr>
        <p:spPr>
          <a:xfrm>
            <a:off x="8822133" y="35519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8" name="object 1058"/>
          <p:cNvSpPr/>
          <p:nvPr/>
        </p:nvSpPr>
        <p:spPr>
          <a:xfrm>
            <a:off x="8822133" y="35115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59" name="object 1059"/>
          <p:cNvSpPr/>
          <p:nvPr/>
        </p:nvSpPr>
        <p:spPr>
          <a:xfrm>
            <a:off x="8822133" y="347124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0" name="object 1060"/>
          <p:cNvSpPr/>
          <p:nvPr/>
        </p:nvSpPr>
        <p:spPr>
          <a:xfrm>
            <a:off x="8822133" y="343090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1" name="object 1061"/>
          <p:cNvSpPr/>
          <p:nvPr/>
        </p:nvSpPr>
        <p:spPr>
          <a:xfrm>
            <a:off x="8822133" y="335022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2" name="object 1062"/>
          <p:cNvSpPr/>
          <p:nvPr/>
        </p:nvSpPr>
        <p:spPr>
          <a:xfrm>
            <a:off x="8822133" y="330988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3" name="object 1063"/>
          <p:cNvSpPr/>
          <p:nvPr/>
        </p:nvSpPr>
        <p:spPr>
          <a:xfrm>
            <a:off x="8822133" y="326953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4" name="object 1064"/>
          <p:cNvSpPr/>
          <p:nvPr/>
        </p:nvSpPr>
        <p:spPr>
          <a:xfrm>
            <a:off x="8822133" y="322919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5" name="object 1065"/>
          <p:cNvSpPr/>
          <p:nvPr/>
        </p:nvSpPr>
        <p:spPr>
          <a:xfrm>
            <a:off x="8822133" y="3188858"/>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6" name="object 1066"/>
          <p:cNvSpPr/>
          <p:nvPr/>
        </p:nvSpPr>
        <p:spPr>
          <a:xfrm>
            <a:off x="8822133" y="3148517"/>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7" name="object 1067"/>
          <p:cNvSpPr/>
          <p:nvPr/>
        </p:nvSpPr>
        <p:spPr>
          <a:xfrm>
            <a:off x="8822133" y="310817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8" name="object 1068"/>
          <p:cNvSpPr/>
          <p:nvPr/>
        </p:nvSpPr>
        <p:spPr>
          <a:xfrm>
            <a:off x="8822133" y="3067834"/>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69" name="object 1069"/>
          <p:cNvSpPr/>
          <p:nvPr/>
        </p:nvSpPr>
        <p:spPr>
          <a:xfrm>
            <a:off x="8822133" y="3027493"/>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0" name="object 1070"/>
          <p:cNvSpPr/>
          <p:nvPr/>
        </p:nvSpPr>
        <p:spPr>
          <a:xfrm>
            <a:off x="8822133" y="2946811"/>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1" name="object 1071"/>
          <p:cNvSpPr/>
          <p:nvPr/>
        </p:nvSpPr>
        <p:spPr>
          <a:xfrm>
            <a:off x="8822133" y="290646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2" name="object 1072"/>
          <p:cNvSpPr/>
          <p:nvPr/>
        </p:nvSpPr>
        <p:spPr>
          <a:xfrm>
            <a:off x="8822133" y="2866129"/>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3" name="object 1073"/>
          <p:cNvSpPr/>
          <p:nvPr/>
        </p:nvSpPr>
        <p:spPr>
          <a:xfrm>
            <a:off x="8822133" y="282578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4" name="object 1074"/>
          <p:cNvSpPr/>
          <p:nvPr/>
        </p:nvSpPr>
        <p:spPr>
          <a:xfrm>
            <a:off x="8822133" y="2785446"/>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5" name="object 1075"/>
          <p:cNvSpPr/>
          <p:nvPr/>
        </p:nvSpPr>
        <p:spPr>
          <a:xfrm>
            <a:off x="8822133" y="2745105"/>
            <a:ext cx="19050" cy="0"/>
          </a:xfrm>
          <a:custGeom>
            <a:avLst/>
            <a:gdLst/>
            <a:ahLst/>
            <a:cxnLst/>
            <a:rect l="l" t="t" r="r" b="b"/>
            <a:pathLst>
              <a:path w="21590">
                <a:moveTo>
                  <a:pt x="0" y="0"/>
                </a:moveTo>
                <a:lnTo>
                  <a:pt x="21234" y="0"/>
                </a:lnTo>
              </a:path>
            </a:pathLst>
          </a:custGeom>
          <a:ln w="10795">
            <a:solidFill>
              <a:srgbClr val="000000"/>
            </a:solidFill>
          </a:ln>
        </p:spPr>
        <p:txBody>
          <a:bodyPr wrap="square" lIns="0" tIns="0" rIns="0" bIns="0" rtlCol="0"/>
          <a:lstStyle/>
          <a:p>
            <a:endParaRPr sz="1588"/>
          </a:p>
        </p:txBody>
      </p:sp>
      <p:sp>
        <p:nvSpPr>
          <p:cNvPr id="1076" name="object 1076"/>
          <p:cNvSpPr/>
          <p:nvPr/>
        </p:nvSpPr>
        <p:spPr>
          <a:xfrm>
            <a:off x="6977231" y="2743201"/>
            <a:ext cx="0" cy="1715060"/>
          </a:xfrm>
          <a:custGeom>
            <a:avLst/>
            <a:gdLst/>
            <a:ahLst/>
            <a:cxnLst/>
            <a:rect l="l" t="t" r="r" b="b"/>
            <a:pathLst>
              <a:path h="1943735">
                <a:moveTo>
                  <a:pt x="0" y="1943277"/>
                </a:moveTo>
                <a:lnTo>
                  <a:pt x="0" y="0"/>
                </a:lnTo>
              </a:path>
            </a:pathLst>
          </a:custGeom>
          <a:ln w="3175">
            <a:solidFill>
              <a:srgbClr val="000000"/>
            </a:solidFill>
          </a:ln>
        </p:spPr>
        <p:txBody>
          <a:bodyPr wrap="square" lIns="0" tIns="0" rIns="0" bIns="0" rtlCol="0"/>
          <a:lstStyle/>
          <a:p>
            <a:endParaRPr sz="1588"/>
          </a:p>
        </p:txBody>
      </p:sp>
      <p:sp>
        <p:nvSpPr>
          <p:cNvPr id="1077" name="object 1077"/>
          <p:cNvSpPr/>
          <p:nvPr/>
        </p:nvSpPr>
        <p:spPr>
          <a:xfrm>
            <a:off x="6977231" y="438511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78" name="object 1078"/>
          <p:cNvSpPr/>
          <p:nvPr/>
        </p:nvSpPr>
        <p:spPr>
          <a:xfrm>
            <a:off x="6977231" y="4259960"/>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79" name="object 1079"/>
          <p:cNvSpPr/>
          <p:nvPr/>
        </p:nvSpPr>
        <p:spPr>
          <a:xfrm>
            <a:off x="6977231" y="413512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0" name="object 1080"/>
          <p:cNvSpPr/>
          <p:nvPr/>
        </p:nvSpPr>
        <p:spPr>
          <a:xfrm>
            <a:off x="6977231" y="4022037"/>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1" name="object 1081"/>
          <p:cNvSpPr/>
          <p:nvPr/>
        </p:nvSpPr>
        <p:spPr>
          <a:xfrm>
            <a:off x="6977231" y="3896890"/>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2" name="object 1082"/>
          <p:cNvSpPr/>
          <p:nvPr/>
        </p:nvSpPr>
        <p:spPr>
          <a:xfrm>
            <a:off x="6977231" y="3775866"/>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3" name="object 1083"/>
          <p:cNvSpPr/>
          <p:nvPr/>
        </p:nvSpPr>
        <p:spPr>
          <a:xfrm>
            <a:off x="6977231" y="3651033"/>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4" name="object 1084"/>
          <p:cNvSpPr/>
          <p:nvPr/>
        </p:nvSpPr>
        <p:spPr>
          <a:xfrm>
            <a:off x="6977231" y="3530009"/>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5" name="object 1085"/>
          <p:cNvSpPr/>
          <p:nvPr/>
        </p:nvSpPr>
        <p:spPr>
          <a:xfrm>
            <a:off x="6977231" y="340485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6" name="object 1086"/>
          <p:cNvSpPr/>
          <p:nvPr/>
        </p:nvSpPr>
        <p:spPr>
          <a:xfrm>
            <a:off x="6977231" y="3279703"/>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7" name="object 1087"/>
          <p:cNvSpPr/>
          <p:nvPr/>
        </p:nvSpPr>
        <p:spPr>
          <a:xfrm>
            <a:off x="6977231" y="315868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8" name="object 1088"/>
          <p:cNvSpPr/>
          <p:nvPr/>
        </p:nvSpPr>
        <p:spPr>
          <a:xfrm>
            <a:off x="6977231" y="3033521"/>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89" name="object 1089"/>
          <p:cNvSpPr/>
          <p:nvPr/>
        </p:nvSpPr>
        <p:spPr>
          <a:xfrm>
            <a:off x="6977231" y="2912498"/>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90" name="object 1090"/>
          <p:cNvSpPr/>
          <p:nvPr/>
        </p:nvSpPr>
        <p:spPr>
          <a:xfrm>
            <a:off x="6977231" y="2787664"/>
            <a:ext cx="18490" cy="0"/>
          </a:xfrm>
          <a:custGeom>
            <a:avLst/>
            <a:gdLst/>
            <a:ahLst/>
            <a:cxnLst/>
            <a:rect l="l" t="t" r="r" b="b"/>
            <a:pathLst>
              <a:path w="20954">
                <a:moveTo>
                  <a:pt x="0" y="0"/>
                </a:moveTo>
                <a:lnTo>
                  <a:pt x="20878" y="0"/>
                </a:lnTo>
              </a:path>
            </a:pathLst>
          </a:custGeom>
          <a:ln w="3175">
            <a:solidFill>
              <a:srgbClr val="000000"/>
            </a:solidFill>
          </a:ln>
        </p:spPr>
        <p:txBody>
          <a:bodyPr wrap="square" lIns="0" tIns="0" rIns="0" bIns="0" rtlCol="0"/>
          <a:lstStyle/>
          <a:p>
            <a:endParaRPr sz="1588"/>
          </a:p>
        </p:txBody>
      </p:sp>
      <p:sp>
        <p:nvSpPr>
          <p:cNvPr id="1091" name="object 1091"/>
          <p:cNvSpPr txBox="1"/>
          <p:nvPr/>
        </p:nvSpPr>
        <p:spPr>
          <a:xfrm>
            <a:off x="6763441" y="2701261"/>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1092" name="object 1092"/>
          <p:cNvSpPr/>
          <p:nvPr/>
        </p:nvSpPr>
        <p:spPr>
          <a:xfrm>
            <a:off x="400655" y="4834588"/>
            <a:ext cx="1863952" cy="1714656"/>
          </a:xfrm>
          <a:prstGeom prst="rect">
            <a:avLst/>
          </a:prstGeom>
          <a:blipFill>
            <a:blip r:embed="rId10" cstate="print"/>
            <a:stretch>
              <a:fillRect/>
            </a:stretch>
          </a:blipFill>
        </p:spPr>
        <p:txBody>
          <a:bodyPr wrap="square" lIns="0" tIns="0" rIns="0" bIns="0" rtlCol="0"/>
          <a:lstStyle/>
          <a:p>
            <a:endParaRPr sz="1588"/>
          </a:p>
        </p:txBody>
      </p:sp>
      <p:sp>
        <p:nvSpPr>
          <p:cNvPr id="1093" name="object 1093"/>
          <p:cNvSpPr txBox="1"/>
          <p:nvPr/>
        </p:nvSpPr>
        <p:spPr>
          <a:xfrm>
            <a:off x="737686" y="4469731"/>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15</a:t>
            </a:r>
            <a:r>
              <a:rPr sz="927" spc="-35" dirty="0">
                <a:latin typeface="Arial"/>
                <a:cs typeface="Arial"/>
              </a:rPr>
              <a:t> </a:t>
            </a:r>
            <a:r>
              <a:rPr sz="927" dirty="0">
                <a:latin typeface="Arial"/>
                <a:cs typeface="Arial"/>
              </a:rPr>
              <a:t>(12.3um)</a:t>
            </a:r>
            <a:endParaRPr sz="927">
              <a:latin typeface="Arial"/>
              <a:cs typeface="Arial"/>
            </a:endParaRPr>
          </a:p>
        </p:txBody>
      </p:sp>
      <p:sp>
        <p:nvSpPr>
          <p:cNvPr id="1094" name="object 1094"/>
          <p:cNvSpPr/>
          <p:nvPr/>
        </p:nvSpPr>
        <p:spPr>
          <a:xfrm>
            <a:off x="400655" y="6549244"/>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095" name="object 1095"/>
          <p:cNvSpPr/>
          <p:nvPr/>
        </p:nvSpPr>
        <p:spPr>
          <a:xfrm>
            <a:off x="400654"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096" name="object 1096"/>
          <p:cNvSpPr txBox="1"/>
          <p:nvPr/>
        </p:nvSpPr>
        <p:spPr>
          <a:xfrm>
            <a:off x="271698" y="656144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1097" name="object 1097"/>
          <p:cNvSpPr/>
          <p:nvPr/>
        </p:nvSpPr>
        <p:spPr>
          <a:xfrm>
            <a:off x="866651"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098" name="object 1098"/>
          <p:cNvSpPr/>
          <p:nvPr/>
        </p:nvSpPr>
        <p:spPr>
          <a:xfrm>
            <a:off x="1332637"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099" name="object 1099"/>
          <p:cNvSpPr/>
          <p:nvPr/>
        </p:nvSpPr>
        <p:spPr>
          <a:xfrm>
            <a:off x="1798622"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100" name="object 1100"/>
          <p:cNvSpPr/>
          <p:nvPr/>
        </p:nvSpPr>
        <p:spPr>
          <a:xfrm>
            <a:off x="2264619"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101" name="object 1101"/>
          <p:cNvSpPr/>
          <p:nvPr/>
        </p:nvSpPr>
        <p:spPr>
          <a:xfrm>
            <a:off x="555991"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2" name="object 1102"/>
          <p:cNvSpPr/>
          <p:nvPr/>
        </p:nvSpPr>
        <p:spPr>
          <a:xfrm>
            <a:off x="711315"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3" name="object 1103"/>
          <p:cNvSpPr/>
          <p:nvPr/>
        </p:nvSpPr>
        <p:spPr>
          <a:xfrm>
            <a:off x="1021976"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4" name="object 1104"/>
          <p:cNvSpPr/>
          <p:nvPr/>
        </p:nvSpPr>
        <p:spPr>
          <a:xfrm>
            <a:off x="1177301"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5" name="object 1105"/>
          <p:cNvSpPr/>
          <p:nvPr/>
        </p:nvSpPr>
        <p:spPr>
          <a:xfrm>
            <a:off x="1487961"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6" name="object 1106"/>
          <p:cNvSpPr/>
          <p:nvPr/>
        </p:nvSpPr>
        <p:spPr>
          <a:xfrm>
            <a:off x="1643286"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7" name="object 1107"/>
          <p:cNvSpPr/>
          <p:nvPr/>
        </p:nvSpPr>
        <p:spPr>
          <a:xfrm>
            <a:off x="1953947"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8" name="object 1108"/>
          <p:cNvSpPr/>
          <p:nvPr/>
        </p:nvSpPr>
        <p:spPr>
          <a:xfrm>
            <a:off x="2109272"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109" name="object 1109"/>
          <p:cNvSpPr txBox="1"/>
          <p:nvPr/>
        </p:nvSpPr>
        <p:spPr>
          <a:xfrm>
            <a:off x="737686" y="6561441"/>
            <a:ext cx="1190065" cy="221026"/>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825"/>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p:txBody>
      </p:sp>
      <p:sp>
        <p:nvSpPr>
          <p:cNvPr id="1110" name="object 1110"/>
          <p:cNvSpPr/>
          <p:nvPr/>
        </p:nvSpPr>
        <p:spPr>
          <a:xfrm>
            <a:off x="400655" y="4834901"/>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111" name="object 1111"/>
          <p:cNvSpPr/>
          <p:nvPr/>
        </p:nvSpPr>
        <p:spPr>
          <a:xfrm>
            <a:off x="400654"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112" name="object 1112"/>
          <p:cNvSpPr/>
          <p:nvPr/>
        </p:nvSpPr>
        <p:spPr>
          <a:xfrm>
            <a:off x="866640"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113" name="object 1113"/>
          <p:cNvSpPr/>
          <p:nvPr/>
        </p:nvSpPr>
        <p:spPr>
          <a:xfrm>
            <a:off x="1332626"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114" name="object 1114"/>
          <p:cNvSpPr/>
          <p:nvPr/>
        </p:nvSpPr>
        <p:spPr>
          <a:xfrm>
            <a:off x="1798611"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115" name="object 1115"/>
          <p:cNvSpPr/>
          <p:nvPr/>
        </p:nvSpPr>
        <p:spPr>
          <a:xfrm>
            <a:off x="2264596"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116" name="object 1116"/>
          <p:cNvSpPr/>
          <p:nvPr/>
        </p:nvSpPr>
        <p:spPr>
          <a:xfrm>
            <a:off x="555968"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17" name="object 1117"/>
          <p:cNvSpPr/>
          <p:nvPr/>
        </p:nvSpPr>
        <p:spPr>
          <a:xfrm>
            <a:off x="711293"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18" name="object 1118"/>
          <p:cNvSpPr/>
          <p:nvPr/>
        </p:nvSpPr>
        <p:spPr>
          <a:xfrm>
            <a:off x="1021954"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19" name="object 1119"/>
          <p:cNvSpPr/>
          <p:nvPr/>
        </p:nvSpPr>
        <p:spPr>
          <a:xfrm>
            <a:off x="1177279"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20" name="object 1120"/>
          <p:cNvSpPr/>
          <p:nvPr/>
        </p:nvSpPr>
        <p:spPr>
          <a:xfrm>
            <a:off x="1487939"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21" name="object 1121"/>
          <p:cNvSpPr/>
          <p:nvPr/>
        </p:nvSpPr>
        <p:spPr>
          <a:xfrm>
            <a:off x="1643264"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22" name="object 1122"/>
          <p:cNvSpPr/>
          <p:nvPr/>
        </p:nvSpPr>
        <p:spPr>
          <a:xfrm>
            <a:off x="1953925"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23" name="object 1123"/>
          <p:cNvSpPr/>
          <p:nvPr/>
        </p:nvSpPr>
        <p:spPr>
          <a:xfrm>
            <a:off x="2109249"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124" name="object 1124"/>
          <p:cNvSpPr/>
          <p:nvPr/>
        </p:nvSpPr>
        <p:spPr>
          <a:xfrm>
            <a:off x="400621" y="4834901"/>
            <a:ext cx="0" cy="1714500"/>
          </a:xfrm>
          <a:custGeom>
            <a:avLst/>
            <a:gdLst/>
            <a:ahLst/>
            <a:cxnLst/>
            <a:rect l="l" t="t" r="r" b="b"/>
            <a:pathLst>
              <a:path h="1943100">
                <a:moveTo>
                  <a:pt x="0" y="1942922"/>
                </a:moveTo>
                <a:lnTo>
                  <a:pt x="0" y="0"/>
                </a:lnTo>
              </a:path>
            </a:pathLst>
          </a:custGeom>
          <a:ln w="10795">
            <a:solidFill>
              <a:srgbClr val="000000"/>
            </a:solidFill>
          </a:ln>
        </p:spPr>
        <p:txBody>
          <a:bodyPr wrap="square" lIns="0" tIns="0" rIns="0" bIns="0" rtlCol="0"/>
          <a:lstStyle/>
          <a:p>
            <a:endParaRPr sz="1588"/>
          </a:p>
        </p:txBody>
      </p:sp>
      <p:sp>
        <p:nvSpPr>
          <p:cNvPr id="1125" name="object 1125"/>
          <p:cNvSpPr/>
          <p:nvPr/>
        </p:nvSpPr>
        <p:spPr>
          <a:xfrm>
            <a:off x="400621" y="6289088"/>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1126" name="object 1126"/>
          <p:cNvSpPr/>
          <p:nvPr/>
        </p:nvSpPr>
        <p:spPr>
          <a:xfrm>
            <a:off x="400655" y="5885676"/>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1127" name="object 1127"/>
          <p:cNvSpPr/>
          <p:nvPr/>
        </p:nvSpPr>
        <p:spPr>
          <a:xfrm>
            <a:off x="400655" y="5482264"/>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1128" name="object 1128"/>
          <p:cNvSpPr/>
          <p:nvPr/>
        </p:nvSpPr>
        <p:spPr>
          <a:xfrm>
            <a:off x="400655" y="5078853"/>
            <a:ext cx="37540" cy="0"/>
          </a:xfrm>
          <a:custGeom>
            <a:avLst/>
            <a:gdLst/>
            <a:ahLst/>
            <a:cxnLst/>
            <a:rect l="l" t="t" r="r" b="b"/>
            <a:pathLst>
              <a:path w="42545">
                <a:moveTo>
                  <a:pt x="0" y="0"/>
                </a:moveTo>
                <a:lnTo>
                  <a:pt x="42481" y="0"/>
                </a:lnTo>
              </a:path>
            </a:pathLst>
          </a:custGeom>
          <a:ln w="10795">
            <a:solidFill>
              <a:srgbClr val="000000"/>
            </a:solidFill>
          </a:ln>
        </p:spPr>
        <p:txBody>
          <a:bodyPr wrap="square" lIns="0" tIns="0" rIns="0" bIns="0" rtlCol="0"/>
          <a:lstStyle/>
          <a:p>
            <a:endParaRPr sz="1588"/>
          </a:p>
        </p:txBody>
      </p:sp>
      <p:sp>
        <p:nvSpPr>
          <p:cNvPr id="1129" name="object 1129"/>
          <p:cNvSpPr/>
          <p:nvPr/>
        </p:nvSpPr>
        <p:spPr>
          <a:xfrm>
            <a:off x="400654" y="65311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30" name="object 1130"/>
          <p:cNvSpPr/>
          <p:nvPr/>
        </p:nvSpPr>
        <p:spPr>
          <a:xfrm>
            <a:off x="400654" y="64907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1" name="object 1131"/>
          <p:cNvSpPr/>
          <p:nvPr/>
        </p:nvSpPr>
        <p:spPr>
          <a:xfrm>
            <a:off x="400654" y="645045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2" name="object 1132"/>
          <p:cNvSpPr/>
          <p:nvPr/>
        </p:nvSpPr>
        <p:spPr>
          <a:xfrm>
            <a:off x="400654" y="64101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3" name="object 1133"/>
          <p:cNvSpPr/>
          <p:nvPr/>
        </p:nvSpPr>
        <p:spPr>
          <a:xfrm>
            <a:off x="400654" y="636977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4" name="object 1134"/>
          <p:cNvSpPr/>
          <p:nvPr/>
        </p:nvSpPr>
        <p:spPr>
          <a:xfrm>
            <a:off x="400654" y="63294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5" name="object 1135"/>
          <p:cNvSpPr/>
          <p:nvPr/>
        </p:nvSpPr>
        <p:spPr>
          <a:xfrm>
            <a:off x="400654" y="62487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6" name="object 1136"/>
          <p:cNvSpPr/>
          <p:nvPr/>
        </p:nvSpPr>
        <p:spPr>
          <a:xfrm>
            <a:off x="400654" y="62084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7" name="object 1137"/>
          <p:cNvSpPr/>
          <p:nvPr/>
        </p:nvSpPr>
        <p:spPr>
          <a:xfrm>
            <a:off x="400654" y="616806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8" name="object 1138"/>
          <p:cNvSpPr/>
          <p:nvPr/>
        </p:nvSpPr>
        <p:spPr>
          <a:xfrm>
            <a:off x="400654" y="61277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39" name="object 1139"/>
          <p:cNvSpPr/>
          <p:nvPr/>
        </p:nvSpPr>
        <p:spPr>
          <a:xfrm>
            <a:off x="400654" y="608738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0" name="object 1140"/>
          <p:cNvSpPr/>
          <p:nvPr/>
        </p:nvSpPr>
        <p:spPr>
          <a:xfrm>
            <a:off x="400654" y="604704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1" name="object 1141"/>
          <p:cNvSpPr/>
          <p:nvPr/>
        </p:nvSpPr>
        <p:spPr>
          <a:xfrm>
            <a:off x="400654" y="600670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2" name="object 1142"/>
          <p:cNvSpPr/>
          <p:nvPr/>
        </p:nvSpPr>
        <p:spPr>
          <a:xfrm>
            <a:off x="400654" y="596635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3" name="object 1143"/>
          <p:cNvSpPr/>
          <p:nvPr/>
        </p:nvSpPr>
        <p:spPr>
          <a:xfrm>
            <a:off x="400654" y="592601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4" name="object 1144"/>
          <p:cNvSpPr/>
          <p:nvPr/>
        </p:nvSpPr>
        <p:spPr>
          <a:xfrm>
            <a:off x="400654" y="584533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5" name="object 1145"/>
          <p:cNvSpPr/>
          <p:nvPr/>
        </p:nvSpPr>
        <p:spPr>
          <a:xfrm>
            <a:off x="400654" y="58049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6" name="object 1146"/>
          <p:cNvSpPr/>
          <p:nvPr/>
        </p:nvSpPr>
        <p:spPr>
          <a:xfrm>
            <a:off x="400654" y="576465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7" name="object 1147"/>
          <p:cNvSpPr/>
          <p:nvPr/>
        </p:nvSpPr>
        <p:spPr>
          <a:xfrm>
            <a:off x="400654" y="57243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8" name="object 1148"/>
          <p:cNvSpPr/>
          <p:nvPr/>
        </p:nvSpPr>
        <p:spPr>
          <a:xfrm>
            <a:off x="400654" y="568397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49" name="object 1149"/>
          <p:cNvSpPr/>
          <p:nvPr/>
        </p:nvSpPr>
        <p:spPr>
          <a:xfrm>
            <a:off x="400654" y="56436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0" name="object 1150"/>
          <p:cNvSpPr/>
          <p:nvPr/>
        </p:nvSpPr>
        <p:spPr>
          <a:xfrm>
            <a:off x="400654" y="560328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1" name="object 1151"/>
          <p:cNvSpPr/>
          <p:nvPr/>
        </p:nvSpPr>
        <p:spPr>
          <a:xfrm>
            <a:off x="400654" y="55629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2" name="object 1152"/>
          <p:cNvSpPr/>
          <p:nvPr/>
        </p:nvSpPr>
        <p:spPr>
          <a:xfrm>
            <a:off x="400654" y="55226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3" name="object 1153"/>
          <p:cNvSpPr/>
          <p:nvPr/>
        </p:nvSpPr>
        <p:spPr>
          <a:xfrm>
            <a:off x="400654" y="54419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54" name="object 1154"/>
          <p:cNvSpPr/>
          <p:nvPr/>
        </p:nvSpPr>
        <p:spPr>
          <a:xfrm>
            <a:off x="400654" y="540158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55" name="object 1155"/>
          <p:cNvSpPr/>
          <p:nvPr/>
        </p:nvSpPr>
        <p:spPr>
          <a:xfrm>
            <a:off x="400654" y="536124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56" name="object 1156"/>
          <p:cNvSpPr/>
          <p:nvPr/>
        </p:nvSpPr>
        <p:spPr>
          <a:xfrm>
            <a:off x="400654" y="532090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57" name="object 1157"/>
          <p:cNvSpPr/>
          <p:nvPr/>
        </p:nvSpPr>
        <p:spPr>
          <a:xfrm>
            <a:off x="400654" y="528055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58" name="object 1158"/>
          <p:cNvSpPr/>
          <p:nvPr/>
        </p:nvSpPr>
        <p:spPr>
          <a:xfrm>
            <a:off x="400654" y="52402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59" name="object 1159"/>
          <p:cNvSpPr/>
          <p:nvPr/>
        </p:nvSpPr>
        <p:spPr>
          <a:xfrm>
            <a:off x="400654" y="519987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0" name="object 1160"/>
          <p:cNvSpPr/>
          <p:nvPr/>
        </p:nvSpPr>
        <p:spPr>
          <a:xfrm>
            <a:off x="400654" y="51595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1" name="object 1161"/>
          <p:cNvSpPr/>
          <p:nvPr/>
        </p:nvSpPr>
        <p:spPr>
          <a:xfrm>
            <a:off x="400654" y="511919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2" name="object 1162"/>
          <p:cNvSpPr/>
          <p:nvPr/>
        </p:nvSpPr>
        <p:spPr>
          <a:xfrm>
            <a:off x="400654" y="50385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3" name="object 1163"/>
          <p:cNvSpPr/>
          <p:nvPr/>
        </p:nvSpPr>
        <p:spPr>
          <a:xfrm>
            <a:off x="400654" y="49981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4" name="object 1164"/>
          <p:cNvSpPr/>
          <p:nvPr/>
        </p:nvSpPr>
        <p:spPr>
          <a:xfrm>
            <a:off x="400654" y="49578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5" name="object 1165"/>
          <p:cNvSpPr/>
          <p:nvPr/>
        </p:nvSpPr>
        <p:spPr>
          <a:xfrm>
            <a:off x="400654" y="491748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6" name="object 1166"/>
          <p:cNvSpPr/>
          <p:nvPr/>
        </p:nvSpPr>
        <p:spPr>
          <a:xfrm>
            <a:off x="400654" y="487714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7" name="object 1167"/>
          <p:cNvSpPr/>
          <p:nvPr/>
        </p:nvSpPr>
        <p:spPr>
          <a:xfrm>
            <a:off x="400654" y="483680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68" name="object 1168"/>
          <p:cNvSpPr/>
          <p:nvPr/>
        </p:nvSpPr>
        <p:spPr>
          <a:xfrm>
            <a:off x="2264607" y="4834901"/>
            <a:ext cx="0" cy="1714500"/>
          </a:xfrm>
          <a:custGeom>
            <a:avLst/>
            <a:gdLst/>
            <a:ahLst/>
            <a:cxnLst/>
            <a:rect l="l" t="t" r="r" b="b"/>
            <a:pathLst>
              <a:path h="1943100">
                <a:moveTo>
                  <a:pt x="0" y="1942922"/>
                </a:moveTo>
                <a:lnTo>
                  <a:pt x="0" y="0"/>
                </a:lnTo>
              </a:path>
            </a:pathLst>
          </a:custGeom>
          <a:ln w="10795">
            <a:solidFill>
              <a:srgbClr val="000000"/>
            </a:solidFill>
          </a:ln>
        </p:spPr>
        <p:txBody>
          <a:bodyPr wrap="square" lIns="0" tIns="0" rIns="0" bIns="0" rtlCol="0"/>
          <a:lstStyle/>
          <a:p>
            <a:endParaRPr sz="1588"/>
          </a:p>
        </p:txBody>
      </p:sp>
      <p:sp>
        <p:nvSpPr>
          <p:cNvPr id="1169" name="object 1169"/>
          <p:cNvSpPr/>
          <p:nvPr/>
        </p:nvSpPr>
        <p:spPr>
          <a:xfrm>
            <a:off x="2227124" y="6289088"/>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1170" name="object 1170"/>
          <p:cNvSpPr/>
          <p:nvPr/>
        </p:nvSpPr>
        <p:spPr>
          <a:xfrm>
            <a:off x="2227124" y="5885676"/>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1171" name="object 1171"/>
          <p:cNvSpPr/>
          <p:nvPr/>
        </p:nvSpPr>
        <p:spPr>
          <a:xfrm>
            <a:off x="2227124" y="5482264"/>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1172" name="object 1172"/>
          <p:cNvSpPr/>
          <p:nvPr/>
        </p:nvSpPr>
        <p:spPr>
          <a:xfrm>
            <a:off x="2227124" y="5078853"/>
            <a:ext cx="37540" cy="0"/>
          </a:xfrm>
          <a:custGeom>
            <a:avLst/>
            <a:gdLst/>
            <a:ahLst/>
            <a:cxnLst/>
            <a:rect l="l" t="t" r="r" b="b"/>
            <a:pathLst>
              <a:path w="42544">
                <a:moveTo>
                  <a:pt x="42481" y="0"/>
                </a:moveTo>
                <a:lnTo>
                  <a:pt x="0" y="0"/>
                </a:lnTo>
              </a:path>
            </a:pathLst>
          </a:custGeom>
          <a:ln w="10795">
            <a:solidFill>
              <a:srgbClr val="000000"/>
            </a:solidFill>
          </a:ln>
        </p:spPr>
        <p:txBody>
          <a:bodyPr wrap="square" lIns="0" tIns="0" rIns="0" bIns="0" rtlCol="0"/>
          <a:lstStyle/>
          <a:p>
            <a:endParaRPr sz="1588"/>
          </a:p>
        </p:txBody>
      </p:sp>
      <p:sp>
        <p:nvSpPr>
          <p:cNvPr id="1173" name="object 1173"/>
          <p:cNvSpPr/>
          <p:nvPr/>
        </p:nvSpPr>
        <p:spPr>
          <a:xfrm>
            <a:off x="2245871" y="65311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74" name="object 1174"/>
          <p:cNvSpPr/>
          <p:nvPr/>
        </p:nvSpPr>
        <p:spPr>
          <a:xfrm>
            <a:off x="2245871" y="64907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5" name="object 1175"/>
          <p:cNvSpPr/>
          <p:nvPr/>
        </p:nvSpPr>
        <p:spPr>
          <a:xfrm>
            <a:off x="2245871" y="645045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6" name="object 1176"/>
          <p:cNvSpPr/>
          <p:nvPr/>
        </p:nvSpPr>
        <p:spPr>
          <a:xfrm>
            <a:off x="2245871" y="64101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7" name="object 1177"/>
          <p:cNvSpPr/>
          <p:nvPr/>
        </p:nvSpPr>
        <p:spPr>
          <a:xfrm>
            <a:off x="2245871" y="636977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8" name="object 1178"/>
          <p:cNvSpPr/>
          <p:nvPr/>
        </p:nvSpPr>
        <p:spPr>
          <a:xfrm>
            <a:off x="2245871" y="63294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79" name="object 1179"/>
          <p:cNvSpPr/>
          <p:nvPr/>
        </p:nvSpPr>
        <p:spPr>
          <a:xfrm>
            <a:off x="2245871" y="62487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0" name="object 1180"/>
          <p:cNvSpPr/>
          <p:nvPr/>
        </p:nvSpPr>
        <p:spPr>
          <a:xfrm>
            <a:off x="2245871" y="62084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1" name="object 1181"/>
          <p:cNvSpPr/>
          <p:nvPr/>
        </p:nvSpPr>
        <p:spPr>
          <a:xfrm>
            <a:off x="2245871" y="616806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2" name="object 1182"/>
          <p:cNvSpPr/>
          <p:nvPr/>
        </p:nvSpPr>
        <p:spPr>
          <a:xfrm>
            <a:off x="2245871" y="61277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3" name="object 1183"/>
          <p:cNvSpPr/>
          <p:nvPr/>
        </p:nvSpPr>
        <p:spPr>
          <a:xfrm>
            <a:off x="2245871" y="608738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4" name="object 1184"/>
          <p:cNvSpPr/>
          <p:nvPr/>
        </p:nvSpPr>
        <p:spPr>
          <a:xfrm>
            <a:off x="2245871" y="604704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5" name="object 1185"/>
          <p:cNvSpPr/>
          <p:nvPr/>
        </p:nvSpPr>
        <p:spPr>
          <a:xfrm>
            <a:off x="2245871" y="600670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6" name="object 1186"/>
          <p:cNvSpPr/>
          <p:nvPr/>
        </p:nvSpPr>
        <p:spPr>
          <a:xfrm>
            <a:off x="2245871" y="596635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7" name="object 1187"/>
          <p:cNvSpPr/>
          <p:nvPr/>
        </p:nvSpPr>
        <p:spPr>
          <a:xfrm>
            <a:off x="2245871" y="592601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8" name="object 1188"/>
          <p:cNvSpPr/>
          <p:nvPr/>
        </p:nvSpPr>
        <p:spPr>
          <a:xfrm>
            <a:off x="2245871" y="584533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89" name="object 1189"/>
          <p:cNvSpPr/>
          <p:nvPr/>
        </p:nvSpPr>
        <p:spPr>
          <a:xfrm>
            <a:off x="2245871" y="58049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0" name="object 1190"/>
          <p:cNvSpPr/>
          <p:nvPr/>
        </p:nvSpPr>
        <p:spPr>
          <a:xfrm>
            <a:off x="2245871" y="576465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1" name="object 1191"/>
          <p:cNvSpPr/>
          <p:nvPr/>
        </p:nvSpPr>
        <p:spPr>
          <a:xfrm>
            <a:off x="2245871" y="57243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2" name="object 1192"/>
          <p:cNvSpPr/>
          <p:nvPr/>
        </p:nvSpPr>
        <p:spPr>
          <a:xfrm>
            <a:off x="2245871" y="568397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3" name="object 1193"/>
          <p:cNvSpPr/>
          <p:nvPr/>
        </p:nvSpPr>
        <p:spPr>
          <a:xfrm>
            <a:off x="2245871" y="56436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4" name="object 1194"/>
          <p:cNvSpPr/>
          <p:nvPr/>
        </p:nvSpPr>
        <p:spPr>
          <a:xfrm>
            <a:off x="2245871" y="560328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5" name="object 1195"/>
          <p:cNvSpPr/>
          <p:nvPr/>
        </p:nvSpPr>
        <p:spPr>
          <a:xfrm>
            <a:off x="2245871" y="55629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6" name="object 1196"/>
          <p:cNvSpPr/>
          <p:nvPr/>
        </p:nvSpPr>
        <p:spPr>
          <a:xfrm>
            <a:off x="2245871" y="55226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7" name="object 1197"/>
          <p:cNvSpPr/>
          <p:nvPr/>
        </p:nvSpPr>
        <p:spPr>
          <a:xfrm>
            <a:off x="2245871" y="54419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198" name="object 1198"/>
          <p:cNvSpPr/>
          <p:nvPr/>
        </p:nvSpPr>
        <p:spPr>
          <a:xfrm>
            <a:off x="2245871" y="540158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199" name="object 1199"/>
          <p:cNvSpPr/>
          <p:nvPr/>
        </p:nvSpPr>
        <p:spPr>
          <a:xfrm>
            <a:off x="2245871" y="536124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0" name="object 1200"/>
          <p:cNvSpPr/>
          <p:nvPr/>
        </p:nvSpPr>
        <p:spPr>
          <a:xfrm>
            <a:off x="2245871" y="532090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1" name="object 1201"/>
          <p:cNvSpPr/>
          <p:nvPr/>
        </p:nvSpPr>
        <p:spPr>
          <a:xfrm>
            <a:off x="2245871" y="528055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2" name="object 1202"/>
          <p:cNvSpPr/>
          <p:nvPr/>
        </p:nvSpPr>
        <p:spPr>
          <a:xfrm>
            <a:off x="2245871" y="52402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3" name="object 1203"/>
          <p:cNvSpPr/>
          <p:nvPr/>
        </p:nvSpPr>
        <p:spPr>
          <a:xfrm>
            <a:off x="2245871" y="519987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4" name="object 1204"/>
          <p:cNvSpPr/>
          <p:nvPr/>
        </p:nvSpPr>
        <p:spPr>
          <a:xfrm>
            <a:off x="2245871" y="51595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5" name="object 1205"/>
          <p:cNvSpPr/>
          <p:nvPr/>
        </p:nvSpPr>
        <p:spPr>
          <a:xfrm>
            <a:off x="2245871" y="511919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6" name="object 1206"/>
          <p:cNvSpPr/>
          <p:nvPr/>
        </p:nvSpPr>
        <p:spPr>
          <a:xfrm>
            <a:off x="2245871" y="50385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7" name="object 1207"/>
          <p:cNvSpPr/>
          <p:nvPr/>
        </p:nvSpPr>
        <p:spPr>
          <a:xfrm>
            <a:off x="2245871" y="49981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8" name="object 1208"/>
          <p:cNvSpPr/>
          <p:nvPr/>
        </p:nvSpPr>
        <p:spPr>
          <a:xfrm>
            <a:off x="2245871" y="49578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09" name="object 1209"/>
          <p:cNvSpPr/>
          <p:nvPr/>
        </p:nvSpPr>
        <p:spPr>
          <a:xfrm>
            <a:off x="2245871" y="491748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10" name="object 1210"/>
          <p:cNvSpPr/>
          <p:nvPr/>
        </p:nvSpPr>
        <p:spPr>
          <a:xfrm>
            <a:off x="2245871" y="487714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11" name="object 1211"/>
          <p:cNvSpPr/>
          <p:nvPr/>
        </p:nvSpPr>
        <p:spPr>
          <a:xfrm>
            <a:off x="2245871" y="483680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12" name="object 1212"/>
          <p:cNvSpPr/>
          <p:nvPr/>
        </p:nvSpPr>
        <p:spPr>
          <a:xfrm>
            <a:off x="400654" y="4834901"/>
            <a:ext cx="0" cy="1714500"/>
          </a:xfrm>
          <a:custGeom>
            <a:avLst/>
            <a:gdLst/>
            <a:ahLst/>
            <a:cxnLst/>
            <a:rect l="l" t="t" r="r" b="b"/>
            <a:pathLst>
              <a:path h="1943100">
                <a:moveTo>
                  <a:pt x="0" y="1942922"/>
                </a:moveTo>
                <a:lnTo>
                  <a:pt x="0" y="0"/>
                </a:lnTo>
              </a:path>
            </a:pathLst>
          </a:custGeom>
          <a:ln w="3175">
            <a:solidFill>
              <a:srgbClr val="000000"/>
            </a:solidFill>
          </a:ln>
        </p:spPr>
        <p:txBody>
          <a:bodyPr wrap="square" lIns="0" tIns="0" rIns="0" bIns="0" rtlCol="0"/>
          <a:lstStyle/>
          <a:p>
            <a:endParaRPr sz="1588"/>
          </a:p>
        </p:txBody>
      </p:sp>
      <p:sp>
        <p:nvSpPr>
          <p:cNvPr id="1213" name="object 1213"/>
          <p:cNvSpPr/>
          <p:nvPr/>
        </p:nvSpPr>
        <p:spPr>
          <a:xfrm>
            <a:off x="400654" y="647682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4" name="object 1214"/>
          <p:cNvSpPr/>
          <p:nvPr/>
        </p:nvSpPr>
        <p:spPr>
          <a:xfrm>
            <a:off x="400654" y="6351672"/>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5" name="object 1215"/>
          <p:cNvSpPr/>
          <p:nvPr/>
        </p:nvSpPr>
        <p:spPr>
          <a:xfrm>
            <a:off x="400654" y="622651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6" name="object 1216"/>
          <p:cNvSpPr/>
          <p:nvPr/>
        </p:nvSpPr>
        <p:spPr>
          <a:xfrm>
            <a:off x="400654" y="611374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7" name="object 1217"/>
          <p:cNvSpPr/>
          <p:nvPr/>
        </p:nvSpPr>
        <p:spPr>
          <a:xfrm>
            <a:off x="400654" y="598860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8" name="object 1218"/>
          <p:cNvSpPr/>
          <p:nvPr/>
        </p:nvSpPr>
        <p:spPr>
          <a:xfrm>
            <a:off x="400654" y="586757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19" name="object 1219"/>
          <p:cNvSpPr/>
          <p:nvPr/>
        </p:nvSpPr>
        <p:spPr>
          <a:xfrm>
            <a:off x="400654" y="57424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0" name="object 1220"/>
          <p:cNvSpPr/>
          <p:nvPr/>
        </p:nvSpPr>
        <p:spPr>
          <a:xfrm>
            <a:off x="400654" y="562139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1" name="object 1221"/>
          <p:cNvSpPr/>
          <p:nvPr/>
        </p:nvSpPr>
        <p:spPr>
          <a:xfrm>
            <a:off x="400654" y="549656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2" name="object 1222"/>
          <p:cNvSpPr/>
          <p:nvPr/>
        </p:nvSpPr>
        <p:spPr>
          <a:xfrm>
            <a:off x="400654" y="5371405"/>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3" name="object 1223"/>
          <p:cNvSpPr/>
          <p:nvPr/>
        </p:nvSpPr>
        <p:spPr>
          <a:xfrm>
            <a:off x="400654" y="525038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4" name="object 1224"/>
          <p:cNvSpPr/>
          <p:nvPr/>
        </p:nvSpPr>
        <p:spPr>
          <a:xfrm>
            <a:off x="400654" y="512523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5" name="object 1225"/>
          <p:cNvSpPr/>
          <p:nvPr/>
        </p:nvSpPr>
        <p:spPr>
          <a:xfrm>
            <a:off x="400654" y="500421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6" name="object 1226"/>
          <p:cNvSpPr/>
          <p:nvPr/>
        </p:nvSpPr>
        <p:spPr>
          <a:xfrm>
            <a:off x="400654" y="487937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227" name="object 1227"/>
          <p:cNvSpPr txBox="1"/>
          <p:nvPr/>
        </p:nvSpPr>
        <p:spPr>
          <a:xfrm>
            <a:off x="187185" y="4792970"/>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1228" name="object 1228"/>
          <p:cNvSpPr/>
          <p:nvPr/>
        </p:nvSpPr>
        <p:spPr>
          <a:xfrm>
            <a:off x="2592750" y="4834588"/>
            <a:ext cx="1863952" cy="1714656"/>
          </a:xfrm>
          <a:prstGeom prst="rect">
            <a:avLst/>
          </a:prstGeom>
          <a:blipFill>
            <a:blip r:embed="rId11" cstate="print"/>
            <a:stretch>
              <a:fillRect/>
            </a:stretch>
          </a:blipFill>
        </p:spPr>
        <p:txBody>
          <a:bodyPr wrap="square" lIns="0" tIns="0" rIns="0" bIns="0" rtlCol="0"/>
          <a:lstStyle/>
          <a:p>
            <a:endParaRPr sz="1588"/>
          </a:p>
        </p:txBody>
      </p:sp>
      <p:sp>
        <p:nvSpPr>
          <p:cNvPr id="1229" name="object 1229"/>
          <p:cNvSpPr txBox="1"/>
          <p:nvPr/>
        </p:nvSpPr>
        <p:spPr>
          <a:xfrm>
            <a:off x="2929772" y="4469731"/>
            <a:ext cx="1190065" cy="336442"/>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728"/>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a:p>
            <a:pPr algn="ctr">
              <a:lnSpc>
                <a:spcPts val="1015"/>
              </a:lnSpc>
            </a:pPr>
            <a:r>
              <a:rPr sz="927" dirty="0">
                <a:latin typeface="Arial"/>
                <a:cs typeface="Arial"/>
              </a:rPr>
              <a:t>Band </a:t>
            </a:r>
            <a:r>
              <a:rPr sz="927" spc="-4" dirty="0">
                <a:latin typeface="Arial"/>
                <a:cs typeface="Arial"/>
              </a:rPr>
              <a:t>16</a:t>
            </a:r>
            <a:r>
              <a:rPr sz="927" spc="-35" dirty="0">
                <a:latin typeface="Arial"/>
                <a:cs typeface="Arial"/>
              </a:rPr>
              <a:t> </a:t>
            </a:r>
            <a:r>
              <a:rPr sz="927" dirty="0">
                <a:latin typeface="Arial"/>
                <a:cs typeface="Arial"/>
              </a:rPr>
              <a:t>(13.3um)</a:t>
            </a:r>
            <a:endParaRPr sz="927">
              <a:latin typeface="Arial"/>
              <a:cs typeface="Arial"/>
            </a:endParaRPr>
          </a:p>
        </p:txBody>
      </p:sp>
      <p:sp>
        <p:nvSpPr>
          <p:cNvPr id="1230" name="object 1230"/>
          <p:cNvSpPr/>
          <p:nvPr/>
        </p:nvSpPr>
        <p:spPr>
          <a:xfrm>
            <a:off x="2592749" y="6549244"/>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231" name="object 1231"/>
          <p:cNvSpPr/>
          <p:nvPr/>
        </p:nvSpPr>
        <p:spPr>
          <a:xfrm>
            <a:off x="2592749"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232" name="object 1232"/>
          <p:cNvSpPr txBox="1"/>
          <p:nvPr/>
        </p:nvSpPr>
        <p:spPr>
          <a:xfrm>
            <a:off x="2135653" y="6561441"/>
            <a:ext cx="586068"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r>
              <a:rPr sz="706" spc="40" dirty="0">
                <a:latin typeface="Arial"/>
                <a:cs typeface="Arial"/>
              </a:rPr>
              <a:t> </a:t>
            </a:r>
            <a:r>
              <a:rPr sz="706" spc="13" dirty="0">
                <a:latin typeface="Arial"/>
                <a:cs typeface="Arial"/>
              </a:rPr>
              <a:t>00:00</a:t>
            </a:r>
            <a:endParaRPr sz="706">
              <a:latin typeface="Arial"/>
              <a:cs typeface="Arial"/>
            </a:endParaRPr>
          </a:p>
        </p:txBody>
      </p:sp>
      <p:sp>
        <p:nvSpPr>
          <p:cNvPr id="1233" name="object 1233"/>
          <p:cNvSpPr/>
          <p:nvPr/>
        </p:nvSpPr>
        <p:spPr>
          <a:xfrm>
            <a:off x="3058735"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234" name="object 1234"/>
          <p:cNvSpPr/>
          <p:nvPr/>
        </p:nvSpPr>
        <p:spPr>
          <a:xfrm>
            <a:off x="3524720"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235" name="object 1235"/>
          <p:cNvSpPr/>
          <p:nvPr/>
        </p:nvSpPr>
        <p:spPr>
          <a:xfrm>
            <a:off x="3990717"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236" name="object 1236"/>
          <p:cNvSpPr/>
          <p:nvPr/>
        </p:nvSpPr>
        <p:spPr>
          <a:xfrm>
            <a:off x="4456702" y="6515257"/>
            <a:ext cx="0" cy="34178"/>
          </a:xfrm>
          <a:custGeom>
            <a:avLst/>
            <a:gdLst/>
            <a:ahLst/>
            <a:cxnLst/>
            <a:rect l="l" t="t" r="r" b="b"/>
            <a:pathLst>
              <a:path h="38734">
                <a:moveTo>
                  <a:pt x="0" y="38519"/>
                </a:moveTo>
                <a:lnTo>
                  <a:pt x="0" y="0"/>
                </a:lnTo>
              </a:path>
            </a:pathLst>
          </a:custGeom>
          <a:ln w="10795">
            <a:solidFill>
              <a:srgbClr val="000000"/>
            </a:solidFill>
          </a:ln>
        </p:spPr>
        <p:txBody>
          <a:bodyPr wrap="square" lIns="0" tIns="0" rIns="0" bIns="0" rtlCol="0"/>
          <a:lstStyle/>
          <a:p>
            <a:endParaRPr sz="1588"/>
          </a:p>
        </p:txBody>
      </p:sp>
      <p:sp>
        <p:nvSpPr>
          <p:cNvPr id="1237" name="object 1237"/>
          <p:cNvSpPr txBox="1"/>
          <p:nvPr/>
        </p:nvSpPr>
        <p:spPr>
          <a:xfrm>
            <a:off x="4327738" y="6561441"/>
            <a:ext cx="258296" cy="124461"/>
          </a:xfrm>
          <a:prstGeom prst="rect">
            <a:avLst/>
          </a:prstGeom>
        </p:spPr>
        <p:txBody>
          <a:bodyPr vert="horz" wrap="square" lIns="0" tIns="15688" rIns="0" bIns="0" rtlCol="0">
            <a:spAutoFit/>
          </a:bodyPr>
          <a:lstStyle/>
          <a:p>
            <a:pPr marL="11206">
              <a:spcBef>
                <a:spcPts val="124"/>
              </a:spcBef>
            </a:pPr>
            <a:r>
              <a:rPr sz="706" spc="13" dirty="0">
                <a:latin typeface="Arial"/>
                <a:cs typeface="Arial"/>
              </a:rPr>
              <a:t>00:00</a:t>
            </a:r>
            <a:endParaRPr sz="706">
              <a:latin typeface="Arial"/>
              <a:cs typeface="Arial"/>
            </a:endParaRPr>
          </a:p>
        </p:txBody>
      </p:sp>
      <p:sp>
        <p:nvSpPr>
          <p:cNvPr id="1238" name="object 1238"/>
          <p:cNvSpPr/>
          <p:nvPr/>
        </p:nvSpPr>
        <p:spPr>
          <a:xfrm>
            <a:off x="2748074"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39" name="object 1239"/>
          <p:cNvSpPr/>
          <p:nvPr/>
        </p:nvSpPr>
        <p:spPr>
          <a:xfrm>
            <a:off x="2903399"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0" name="object 1240"/>
          <p:cNvSpPr/>
          <p:nvPr/>
        </p:nvSpPr>
        <p:spPr>
          <a:xfrm>
            <a:off x="3214060"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1" name="object 1241"/>
          <p:cNvSpPr/>
          <p:nvPr/>
        </p:nvSpPr>
        <p:spPr>
          <a:xfrm>
            <a:off x="3369384"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2" name="object 1242"/>
          <p:cNvSpPr/>
          <p:nvPr/>
        </p:nvSpPr>
        <p:spPr>
          <a:xfrm>
            <a:off x="3680045"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3" name="object 1243"/>
          <p:cNvSpPr/>
          <p:nvPr/>
        </p:nvSpPr>
        <p:spPr>
          <a:xfrm>
            <a:off x="3835369"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4" name="object 1244"/>
          <p:cNvSpPr/>
          <p:nvPr/>
        </p:nvSpPr>
        <p:spPr>
          <a:xfrm>
            <a:off x="4146030"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5" name="object 1245"/>
          <p:cNvSpPr/>
          <p:nvPr/>
        </p:nvSpPr>
        <p:spPr>
          <a:xfrm>
            <a:off x="4301355" y="6532088"/>
            <a:ext cx="0" cy="17369"/>
          </a:xfrm>
          <a:custGeom>
            <a:avLst/>
            <a:gdLst/>
            <a:ahLst/>
            <a:cxnLst/>
            <a:rect l="l" t="t" r="r" b="b"/>
            <a:pathLst>
              <a:path h="19684">
                <a:moveTo>
                  <a:pt x="-5397" y="9721"/>
                </a:moveTo>
                <a:lnTo>
                  <a:pt x="5397" y="9721"/>
                </a:lnTo>
              </a:path>
            </a:pathLst>
          </a:custGeom>
          <a:ln w="19443">
            <a:solidFill>
              <a:srgbClr val="000000"/>
            </a:solidFill>
          </a:ln>
        </p:spPr>
        <p:txBody>
          <a:bodyPr wrap="square" lIns="0" tIns="0" rIns="0" bIns="0" rtlCol="0"/>
          <a:lstStyle/>
          <a:p>
            <a:endParaRPr sz="1588"/>
          </a:p>
        </p:txBody>
      </p:sp>
      <p:sp>
        <p:nvSpPr>
          <p:cNvPr id="1246" name="object 1246"/>
          <p:cNvSpPr txBox="1"/>
          <p:nvPr/>
        </p:nvSpPr>
        <p:spPr>
          <a:xfrm>
            <a:off x="2929772" y="6561441"/>
            <a:ext cx="1190065" cy="221026"/>
          </a:xfrm>
          <a:prstGeom prst="rect">
            <a:avLst/>
          </a:prstGeom>
        </p:spPr>
        <p:txBody>
          <a:bodyPr vert="horz" wrap="square" lIns="0" tIns="15688" rIns="0" bIns="0" rtlCol="0">
            <a:spAutoFit/>
          </a:bodyPr>
          <a:lstStyle/>
          <a:p>
            <a:pPr algn="ctr">
              <a:lnSpc>
                <a:spcPts val="825"/>
              </a:lnSpc>
              <a:spcBef>
                <a:spcPts val="124"/>
              </a:spcBef>
              <a:tabLst>
                <a:tab pos="465629" algn="l"/>
                <a:tab pos="931819" algn="l"/>
              </a:tabLst>
            </a:pPr>
            <a:r>
              <a:rPr sz="706" spc="9" dirty="0">
                <a:latin typeface="Arial"/>
                <a:cs typeface="Arial"/>
              </a:rPr>
              <a:t>06:0</a:t>
            </a:r>
            <a:r>
              <a:rPr sz="706" spc="18" dirty="0">
                <a:latin typeface="Arial"/>
                <a:cs typeface="Arial"/>
              </a:rPr>
              <a:t>0</a:t>
            </a:r>
            <a:r>
              <a:rPr sz="706" dirty="0">
                <a:latin typeface="Arial"/>
                <a:cs typeface="Arial"/>
              </a:rPr>
              <a:t>	</a:t>
            </a:r>
            <a:r>
              <a:rPr sz="706" spc="9" dirty="0">
                <a:latin typeface="Arial"/>
                <a:cs typeface="Arial"/>
              </a:rPr>
              <a:t>12:0</a:t>
            </a:r>
            <a:r>
              <a:rPr sz="706" spc="18" dirty="0">
                <a:latin typeface="Arial"/>
                <a:cs typeface="Arial"/>
              </a:rPr>
              <a:t>0</a:t>
            </a:r>
            <a:r>
              <a:rPr sz="706" dirty="0">
                <a:latin typeface="Arial"/>
                <a:cs typeface="Arial"/>
              </a:rPr>
              <a:t>	</a:t>
            </a:r>
            <a:r>
              <a:rPr sz="706" spc="13" dirty="0">
                <a:latin typeface="Arial"/>
                <a:cs typeface="Arial"/>
              </a:rPr>
              <a:t>18:00</a:t>
            </a:r>
            <a:endParaRPr sz="706">
              <a:latin typeface="Arial"/>
              <a:cs typeface="Arial"/>
            </a:endParaRPr>
          </a:p>
          <a:p>
            <a:pPr algn="ctr">
              <a:lnSpc>
                <a:spcPts val="825"/>
              </a:lnSpc>
            </a:pPr>
            <a:r>
              <a:rPr sz="706" spc="18" dirty="0">
                <a:latin typeface="Arial"/>
                <a:cs typeface="Arial"/>
              </a:rPr>
              <a:t>Time</a:t>
            </a:r>
            <a:r>
              <a:rPr sz="706" dirty="0">
                <a:latin typeface="Arial"/>
                <a:cs typeface="Arial"/>
              </a:rPr>
              <a:t> </a:t>
            </a:r>
            <a:r>
              <a:rPr sz="706" spc="18" dirty="0">
                <a:latin typeface="Arial"/>
                <a:cs typeface="Arial"/>
              </a:rPr>
              <a:t>(UTC)</a:t>
            </a:r>
            <a:endParaRPr sz="706">
              <a:latin typeface="Arial"/>
              <a:cs typeface="Arial"/>
            </a:endParaRPr>
          </a:p>
        </p:txBody>
      </p:sp>
      <p:sp>
        <p:nvSpPr>
          <p:cNvPr id="1247" name="object 1247"/>
          <p:cNvSpPr/>
          <p:nvPr/>
        </p:nvSpPr>
        <p:spPr>
          <a:xfrm>
            <a:off x="2592749" y="4834901"/>
            <a:ext cx="1864099" cy="0"/>
          </a:xfrm>
          <a:custGeom>
            <a:avLst/>
            <a:gdLst/>
            <a:ahLst/>
            <a:cxnLst/>
            <a:rect l="l" t="t" r="r" b="b"/>
            <a:pathLst>
              <a:path w="2112645">
                <a:moveTo>
                  <a:pt x="0" y="0"/>
                </a:moveTo>
                <a:lnTo>
                  <a:pt x="2112479" y="0"/>
                </a:lnTo>
              </a:path>
            </a:pathLst>
          </a:custGeom>
          <a:ln w="10795">
            <a:solidFill>
              <a:srgbClr val="000000"/>
            </a:solidFill>
          </a:ln>
        </p:spPr>
        <p:txBody>
          <a:bodyPr wrap="square" lIns="0" tIns="0" rIns="0" bIns="0" rtlCol="0"/>
          <a:lstStyle/>
          <a:p>
            <a:endParaRPr sz="1588"/>
          </a:p>
        </p:txBody>
      </p:sp>
      <p:sp>
        <p:nvSpPr>
          <p:cNvPr id="1248" name="object 1248"/>
          <p:cNvSpPr/>
          <p:nvPr/>
        </p:nvSpPr>
        <p:spPr>
          <a:xfrm>
            <a:off x="2592749"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249" name="object 1249"/>
          <p:cNvSpPr/>
          <p:nvPr/>
        </p:nvSpPr>
        <p:spPr>
          <a:xfrm>
            <a:off x="3058735"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250" name="object 1250"/>
          <p:cNvSpPr/>
          <p:nvPr/>
        </p:nvSpPr>
        <p:spPr>
          <a:xfrm>
            <a:off x="3524720"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251" name="object 1251"/>
          <p:cNvSpPr/>
          <p:nvPr/>
        </p:nvSpPr>
        <p:spPr>
          <a:xfrm>
            <a:off x="3990706"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252" name="object 1252"/>
          <p:cNvSpPr/>
          <p:nvPr/>
        </p:nvSpPr>
        <p:spPr>
          <a:xfrm>
            <a:off x="4456691" y="4834901"/>
            <a:ext cx="0" cy="34738"/>
          </a:xfrm>
          <a:custGeom>
            <a:avLst/>
            <a:gdLst/>
            <a:ahLst/>
            <a:cxnLst/>
            <a:rect l="l" t="t" r="r" b="b"/>
            <a:pathLst>
              <a:path h="39370">
                <a:moveTo>
                  <a:pt x="0" y="0"/>
                </a:moveTo>
                <a:lnTo>
                  <a:pt x="0" y="38874"/>
                </a:lnTo>
              </a:path>
            </a:pathLst>
          </a:custGeom>
          <a:ln w="10795">
            <a:solidFill>
              <a:srgbClr val="000000"/>
            </a:solidFill>
          </a:ln>
        </p:spPr>
        <p:txBody>
          <a:bodyPr wrap="square" lIns="0" tIns="0" rIns="0" bIns="0" rtlCol="0"/>
          <a:lstStyle/>
          <a:p>
            <a:endParaRPr sz="1588"/>
          </a:p>
        </p:txBody>
      </p:sp>
      <p:sp>
        <p:nvSpPr>
          <p:cNvPr id="1253" name="object 1253"/>
          <p:cNvSpPr/>
          <p:nvPr/>
        </p:nvSpPr>
        <p:spPr>
          <a:xfrm>
            <a:off x="2748063"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4" name="object 1254"/>
          <p:cNvSpPr/>
          <p:nvPr/>
        </p:nvSpPr>
        <p:spPr>
          <a:xfrm>
            <a:off x="2903388"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5" name="object 1255"/>
          <p:cNvSpPr/>
          <p:nvPr/>
        </p:nvSpPr>
        <p:spPr>
          <a:xfrm>
            <a:off x="3214048"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6" name="object 1256"/>
          <p:cNvSpPr/>
          <p:nvPr/>
        </p:nvSpPr>
        <p:spPr>
          <a:xfrm>
            <a:off x="3369373"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7" name="object 1257"/>
          <p:cNvSpPr/>
          <p:nvPr/>
        </p:nvSpPr>
        <p:spPr>
          <a:xfrm>
            <a:off x="3680034"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8" name="object 1258"/>
          <p:cNvSpPr/>
          <p:nvPr/>
        </p:nvSpPr>
        <p:spPr>
          <a:xfrm>
            <a:off x="3835359"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59" name="object 1259"/>
          <p:cNvSpPr/>
          <p:nvPr/>
        </p:nvSpPr>
        <p:spPr>
          <a:xfrm>
            <a:off x="4146019"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60" name="object 1260"/>
          <p:cNvSpPr/>
          <p:nvPr/>
        </p:nvSpPr>
        <p:spPr>
          <a:xfrm>
            <a:off x="4301344" y="4834901"/>
            <a:ext cx="0" cy="17369"/>
          </a:xfrm>
          <a:custGeom>
            <a:avLst/>
            <a:gdLst/>
            <a:ahLst/>
            <a:cxnLst/>
            <a:rect l="l" t="t" r="r" b="b"/>
            <a:pathLst>
              <a:path h="19685">
                <a:moveTo>
                  <a:pt x="-5397" y="9721"/>
                </a:moveTo>
                <a:lnTo>
                  <a:pt x="5397" y="9721"/>
                </a:lnTo>
              </a:path>
            </a:pathLst>
          </a:custGeom>
          <a:ln w="19443">
            <a:solidFill>
              <a:srgbClr val="000000"/>
            </a:solidFill>
          </a:ln>
        </p:spPr>
        <p:txBody>
          <a:bodyPr wrap="square" lIns="0" tIns="0" rIns="0" bIns="0" rtlCol="0"/>
          <a:lstStyle/>
          <a:p>
            <a:endParaRPr sz="1588"/>
          </a:p>
        </p:txBody>
      </p:sp>
      <p:sp>
        <p:nvSpPr>
          <p:cNvPr id="1261" name="object 1261"/>
          <p:cNvSpPr/>
          <p:nvPr/>
        </p:nvSpPr>
        <p:spPr>
          <a:xfrm>
            <a:off x="2592716" y="4834901"/>
            <a:ext cx="0" cy="1714500"/>
          </a:xfrm>
          <a:custGeom>
            <a:avLst/>
            <a:gdLst/>
            <a:ahLst/>
            <a:cxnLst/>
            <a:rect l="l" t="t" r="r" b="b"/>
            <a:pathLst>
              <a:path h="1943100">
                <a:moveTo>
                  <a:pt x="0" y="1942922"/>
                </a:moveTo>
                <a:lnTo>
                  <a:pt x="0" y="0"/>
                </a:lnTo>
              </a:path>
            </a:pathLst>
          </a:custGeom>
          <a:ln w="10795">
            <a:solidFill>
              <a:srgbClr val="000000"/>
            </a:solidFill>
          </a:ln>
        </p:spPr>
        <p:txBody>
          <a:bodyPr wrap="square" lIns="0" tIns="0" rIns="0" bIns="0" rtlCol="0"/>
          <a:lstStyle/>
          <a:p>
            <a:endParaRPr sz="1588"/>
          </a:p>
        </p:txBody>
      </p:sp>
      <p:sp>
        <p:nvSpPr>
          <p:cNvPr id="1262" name="object 1262"/>
          <p:cNvSpPr/>
          <p:nvPr/>
        </p:nvSpPr>
        <p:spPr>
          <a:xfrm>
            <a:off x="2592716" y="6289088"/>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263" name="object 1263"/>
          <p:cNvSpPr/>
          <p:nvPr/>
        </p:nvSpPr>
        <p:spPr>
          <a:xfrm>
            <a:off x="2592749" y="5885676"/>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264" name="object 1264"/>
          <p:cNvSpPr/>
          <p:nvPr/>
        </p:nvSpPr>
        <p:spPr>
          <a:xfrm>
            <a:off x="2592749" y="5482264"/>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265" name="object 1265"/>
          <p:cNvSpPr/>
          <p:nvPr/>
        </p:nvSpPr>
        <p:spPr>
          <a:xfrm>
            <a:off x="2592749" y="5078853"/>
            <a:ext cx="37540" cy="0"/>
          </a:xfrm>
          <a:custGeom>
            <a:avLst/>
            <a:gdLst/>
            <a:ahLst/>
            <a:cxnLst/>
            <a:rect l="l" t="t" r="r" b="b"/>
            <a:pathLst>
              <a:path w="42544">
                <a:moveTo>
                  <a:pt x="0" y="0"/>
                </a:moveTo>
                <a:lnTo>
                  <a:pt x="42481" y="0"/>
                </a:lnTo>
              </a:path>
            </a:pathLst>
          </a:custGeom>
          <a:ln w="10795">
            <a:solidFill>
              <a:srgbClr val="000000"/>
            </a:solidFill>
          </a:ln>
        </p:spPr>
        <p:txBody>
          <a:bodyPr wrap="square" lIns="0" tIns="0" rIns="0" bIns="0" rtlCol="0"/>
          <a:lstStyle/>
          <a:p>
            <a:endParaRPr sz="1588"/>
          </a:p>
        </p:txBody>
      </p:sp>
      <p:sp>
        <p:nvSpPr>
          <p:cNvPr id="1266" name="object 1266"/>
          <p:cNvSpPr/>
          <p:nvPr/>
        </p:nvSpPr>
        <p:spPr>
          <a:xfrm>
            <a:off x="2592749" y="65311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67" name="object 1267"/>
          <p:cNvSpPr/>
          <p:nvPr/>
        </p:nvSpPr>
        <p:spPr>
          <a:xfrm>
            <a:off x="2592749" y="64907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68" name="object 1268"/>
          <p:cNvSpPr/>
          <p:nvPr/>
        </p:nvSpPr>
        <p:spPr>
          <a:xfrm>
            <a:off x="2592749" y="645045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69" name="object 1269"/>
          <p:cNvSpPr/>
          <p:nvPr/>
        </p:nvSpPr>
        <p:spPr>
          <a:xfrm>
            <a:off x="2592749" y="64101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0" name="object 1270"/>
          <p:cNvSpPr/>
          <p:nvPr/>
        </p:nvSpPr>
        <p:spPr>
          <a:xfrm>
            <a:off x="2592749" y="636977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1" name="object 1271"/>
          <p:cNvSpPr/>
          <p:nvPr/>
        </p:nvSpPr>
        <p:spPr>
          <a:xfrm>
            <a:off x="2592749" y="63294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2" name="object 1272"/>
          <p:cNvSpPr/>
          <p:nvPr/>
        </p:nvSpPr>
        <p:spPr>
          <a:xfrm>
            <a:off x="2592749" y="62487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3" name="object 1273"/>
          <p:cNvSpPr/>
          <p:nvPr/>
        </p:nvSpPr>
        <p:spPr>
          <a:xfrm>
            <a:off x="2592749" y="62084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4" name="object 1274"/>
          <p:cNvSpPr/>
          <p:nvPr/>
        </p:nvSpPr>
        <p:spPr>
          <a:xfrm>
            <a:off x="2592749" y="616806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5" name="object 1275"/>
          <p:cNvSpPr/>
          <p:nvPr/>
        </p:nvSpPr>
        <p:spPr>
          <a:xfrm>
            <a:off x="2592749" y="61277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6" name="object 1276"/>
          <p:cNvSpPr/>
          <p:nvPr/>
        </p:nvSpPr>
        <p:spPr>
          <a:xfrm>
            <a:off x="2592749" y="608738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7" name="object 1277"/>
          <p:cNvSpPr/>
          <p:nvPr/>
        </p:nvSpPr>
        <p:spPr>
          <a:xfrm>
            <a:off x="2592749" y="604704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8" name="object 1278"/>
          <p:cNvSpPr/>
          <p:nvPr/>
        </p:nvSpPr>
        <p:spPr>
          <a:xfrm>
            <a:off x="2592749" y="600670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79" name="object 1279"/>
          <p:cNvSpPr/>
          <p:nvPr/>
        </p:nvSpPr>
        <p:spPr>
          <a:xfrm>
            <a:off x="2592749" y="596635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0" name="object 1280"/>
          <p:cNvSpPr/>
          <p:nvPr/>
        </p:nvSpPr>
        <p:spPr>
          <a:xfrm>
            <a:off x="2592749" y="592601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1" name="object 1281"/>
          <p:cNvSpPr/>
          <p:nvPr/>
        </p:nvSpPr>
        <p:spPr>
          <a:xfrm>
            <a:off x="2592749" y="584533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2" name="object 1282"/>
          <p:cNvSpPr/>
          <p:nvPr/>
        </p:nvSpPr>
        <p:spPr>
          <a:xfrm>
            <a:off x="2592749" y="58049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3" name="object 1283"/>
          <p:cNvSpPr/>
          <p:nvPr/>
        </p:nvSpPr>
        <p:spPr>
          <a:xfrm>
            <a:off x="2592749" y="576465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4" name="object 1284"/>
          <p:cNvSpPr/>
          <p:nvPr/>
        </p:nvSpPr>
        <p:spPr>
          <a:xfrm>
            <a:off x="2592749" y="57243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5" name="object 1285"/>
          <p:cNvSpPr/>
          <p:nvPr/>
        </p:nvSpPr>
        <p:spPr>
          <a:xfrm>
            <a:off x="2592749" y="568397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6" name="object 1286"/>
          <p:cNvSpPr/>
          <p:nvPr/>
        </p:nvSpPr>
        <p:spPr>
          <a:xfrm>
            <a:off x="2592749" y="56436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7" name="object 1287"/>
          <p:cNvSpPr/>
          <p:nvPr/>
        </p:nvSpPr>
        <p:spPr>
          <a:xfrm>
            <a:off x="2592749" y="560328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8" name="object 1288"/>
          <p:cNvSpPr/>
          <p:nvPr/>
        </p:nvSpPr>
        <p:spPr>
          <a:xfrm>
            <a:off x="2592749" y="55629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89" name="object 1289"/>
          <p:cNvSpPr/>
          <p:nvPr/>
        </p:nvSpPr>
        <p:spPr>
          <a:xfrm>
            <a:off x="2592749" y="55226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90" name="object 1290"/>
          <p:cNvSpPr/>
          <p:nvPr/>
        </p:nvSpPr>
        <p:spPr>
          <a:xfrm>
            <a:off x="2592749" y="54419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291" name="object 1291"/>
          <p:cNvSpPr/>
          <p:nvPr/>
        </p:nvSpPr>
        <p:spPr>
          <a:xfrm>
            <a:off x="2592749" y="540158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2" name="object 1292"/>
          <p:cNvSpPr/>
          <p:nvPr/>
        </p:nvSpPr>
        <p:spPr>
          <a:xfrm>
            <a:off x="2592749" y="536124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3" name="object 1293"/>
          <p:cNvSpPr/>
          <p:nvPr/>
        </p:nvSpPr>
        <p:spPr>
          <a:xfrm>
            <a:off x="2592749" y="532090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4" name="object 1294"/>
          <p:cNvSpPr/>
          <p:nvPr/>
        </p:nvSpPr>
        <p:spPr>
          <a:xfrm>
            <a:off x="2592749" y="528055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5" name="object 1295"/>
          <p:cNvSpPr/>
          <p:nvPr/>
        </p:nvSpPr>
        <p:spPr>
          <a:xfrm>
            <a:off x="2592749" y="52402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6" name="object 1296"/>
          <p:cNvSpPr/>
          <p:nvPr/>
        </p:nvSpPr>
        <p:spPr>
          <a:xfrm>
            <a:off x="2592749" y="519987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7" name="object 1297"/>
          <p:cNvSpPr/>
          <p:nvPr/>
        </p:nvSpPr>
        <p:spPr>
          <a:xfrm>
            <a:off x="2592749" y="51595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8" name="object 1298"/>
          <p:cNvSpPr/>
          <p:nvPr/>
        </p:nvSpPr>
        <p:spPr>
          <a:xfrm>
            <a:off x="2592749" y="511919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299" name="object 1299"/>
          <p:cNvSpPr/>
          <p:nvPr/>
        </p:nvSpPr>
        <p:spPr>
          <a:xfrm>
            <a:off x="2592749" y="50385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0" name="object 1300"/>
          <p:cNvSpPr/>
          <p:nvPr/>
        </p:nvSpPr>
        <p:spPr>
          <a:xfrm>
            <a:off x="2592749" y="49981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1" name="object 1301"/>
          <p:cNvSpPr/>
          <p:nvPr/>
        </p:nvSpPr>
        <p:spPr>
          <a:xfrm>
            <a:off x="2592749" y="49578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2" name="object 1302"/>
          <p:cNvSpPr/>
          <p:nvPr/>
        </p:nvSpPr>
        <p:spPr>
          <a:xfrm>
            <a:off x="2592749" y="491748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3" name="object 1303"/>
          <p:cNvSpPr/>
          <p:nvPr/>
        </p:nvSpPr>
        <p:spPr>
          <a:xfrm>
            <a:off x="2592749" y="487714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4" name="object 1304"/>
          <p:cNvSpPr/>
          <p:nvPr/>
        </p:nvSpPr>
        <p:spPr>
          <a:xfrm>
            <a:off x="2592749" y="483680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05" name="object 1305"/>
          <p:cNvSpPr/>
          <p:nvPr/>
        </p:nvSpPr>
        <p:spPr>
          <a:xfrm>
            <a:off x="4456702" y="4834901"/>
            <a:ext cx="0" cy="1714500"/>
          </a:xfrm>
          <a:custGeom>
            <a:avLst/>
            <a:gdLst/>
            <a:ahLst/>
            <a:cxnLst/>
            <a:rect l="l" t="t" r="r" b="b"/>
            <a:pathLst>
              <a:path h="1943100">
                <a:moveTo>
                  <a:pt x="0" y="1942922"/>
                </a:moveTo>
                <a:lnTo>
                  <a:pt x="0" y="0"/>
                </a:lnTo>
              </a:path>
            </a:pathLst>
          </a:custGeom>
          <a:ln w="10795">
            <a:solidFill>
              <a:srgbClr val="000000"/>
            </a:solidFill>
          </a:ln>
        </p:spPr>
        <p:txBody>
          <a:bodyPr wrap="square" lIns="0" tIns="0" rIns="0" bIns="0" rtlCol="0"/>
          <a:lstStyle/>
          <a:p>
            <a:endParaRPr sz="1588"/>
          </a:p>
        </p:txBody>
      </p:sp>
      <p:sp>
        <p:nvSpPr>
          <p:cNvPr id="1306" name="object 1306"/>
          <p:cNvSpPr/>
          <p:nvPr/>
        </p:nvSpPr>
        <p:spPr>
          <a:xfrm>
            <a:off x="4419219" y="6289088"/>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1307" name="object 1307"/>
          <p:cNvSpPr/>
          <p:nvPr/>
        </p:nvSpPr>
        <p:spPr>
          <a:xfrm>
            <a:off x="4419219" y="5885676"/>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1308" name="object 1308"/>
          <p:cNvSpPr/>
          <p:nvPr/>
        </p:nvSpPr>
        <p:spPr>
          <a:xfrm>
            <a:off x="4419219" y="5482264"/>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1309" name="object 1309"/>
          <p:cNvSpPr/>
          <p:nvPr/>
        </p:nvSpPr>
        <p:spPr>
          <a:xfrm>
            <a:off x="4419219" y="5078853"/>
            <a:ext cx="37540" cy="0"/>
          </a:xfrm>
          <a:custGeom>
            <a:avLst/>
            <a:gdLst/>
            <a:ahLst/>
            <a:cxnLst/>
            <a:rect l="l" t="t" r="r" b="b"/>
            <a:pathLst>
              <a:path w="42545">
                <a:moveTo>
                  <a:pt x="42481" y="0"/>
                </a:moveTo>
                <a:lnTo>
                  <a:pt x="0" y="0"/>
                </a:lnTo>
              </a:path>
            </a:pathLst>
          </a:custGeom>
          <a:ln w="10795">
            <a:solidFill>
              <a:srgbClr val="000000"/>
            </a:solidFill>
          </a:ln>
        </p:spPr>
        <p:txBody>
          <a:bodyPr wrap="square" lIns="0" tIns="0" rIns="0" bIns="0" rtlCol="0"/>
          <a:lstStyle/>
          <a:p>
            <a:endParaRPr sz="1588"/>
          </a:p>
        </p:txBody>
      </p:sp>
      <p:sp>
        <p:nvSpPr>
          <p:cNvPr id="1310" name="object 1310"/>
          <p:cNvSpPr/>
          <p:nvPr/>
        </p:nvSpPr>
        <p:spPr>
          <a:xfrm>
            <a:off x="4437966" y="65311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11" name="object 1311"/>
          <p:cNvSpPr/>
          <p:nvPr/>
        </p:nvSpPr>
        <p:spPr>
          <a:xfrm>
            <a:off x="4437966" y="64907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2" name="object 1312"/>
          <p:cNvSpPr/>
          <p:nvPr/>
        </p:nvSpPr>
        <p:spPr>
          <a:xfrm>
            <a:off x="4437966" y="645045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3" name="object 1313"/>
          <p:cNvSpPr/>
          <p:nvPr/>
        </p:nvSpPr>
        <p:spPr>
          <a:xfrm>
            <a:off x="4437966" y="64101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4" name="object 1314"/>
          <p:cNvSpPr/>
          <p:nvPr/>
        </p:nvSpPr>
        <p:spPr>
          <a:xfrm>
            <a:off x="4437966" y="636977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5" name="object 1315"/>
          <p:cNvSpPr/>
          <p:nvPr/>
        </p:nvSpPr>
        <p:spPr>
          <a:xfrm>
            <a:off x="4437966" y="63294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6" name="object 1316"/>
          <p:cNvSpPr/>
          <p:nvPr/>
        </p:nvSpPr>
        <p:spPr>
          <a:xfrm>
            <a:off x="4437966" y="62487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7" name="object 1317"/>
          <p:cNvSpPr/>
          <p:nvPr/>
        </p:nvSpPr>
        <p:spPr>
          <a:xfrm>
            <a:off x="4437966" y="62084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8" name="object 1318"/>
          <p:cNvSpPr/>
          <p:nvPr/>
        </p:nvSpPr>
        <p:spPr>
          <a:xfrm>
            <a:off x="4437966" y="616806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19" name="object 1319"/>
          <p:cNvSpPr/>
          <p:nvPr/>
        </p:nvSpPr>
        <p:spPr>
          <a:xfrm>
            <a:off x="4437966" y="61277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0" name="object 1320"/>
          <p:cNvSpPr/>
          <p:nvPr/>
        </p:nvSpPr>
        <p:spPr>
          <a:xfrm>
            <a:off x="4437966" y="6087382"/>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1" name="object 1321"/>
          <p:cNvSpPr/>
          <p:nvPr/>
        </p:nvSpPr>
        <p:spPr>
          <a:xfrm>
            <a:off x="4437966" y="604704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2" name="object 1322"/>
          <p:cNvSpPr/>
          <p:nvPr/>
        </p:nvSpPr>
        <p:spPr>
          <a:xfrm>
            <a:off x="4437966" y="600670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3" name="object 1323"/>
          <p:cNvSpPr/>
          <p:nvPr/>
        </p:nvSpPr>
        <p:spPr>
          <a:xfrm>
            <a:off x="4437966" y="596635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4" name="object 1324"/>
          <p:cNvSpPr/>
          <p:nvPr/>
        </p:nvSpPr>
        <p:spPr>
          <a:xfrm>
            <a:off x="4437966" y="592601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5" name="object 1325"/>
          <p:cNvSpPr/>
          <p:nvPr/>
        </p:nvSpPr>
        <p:spPr>
          <a:xfrm>
            <a:off x="4437966" y="5845335"/>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6" name="object 1326"/>
          <p:cNvSpPr/>
          <p:nvPr/>
        </p:nvSpPr>
        <p:spPr>
          <a:xfrm>
            <a:off x="4437966" y="580499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7" name="object 1327"/>
          <p:cNvSpPr/>
          <p:nvPr/>
        </p:nvSpPr>
        <p:spPr>
          <a:xfrm>
            <a:off x="4437966" y="5764654"/>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8" name="object 1328"/>
          <p:cNvSpPr/>
          <p:nvPr/>
        </p:nvSpPr>
        <p:spPr>
          <a:xfrm>
            <a:off x="4437966" y="5724311"/>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29" name="object 1329"/>
          <p:cNvSpPr/>
          <p:nvPr/>
        </p:nvSpPr>
        <p:spPr>
          <a:xfrm>
            <a:off x="4437966" y="5683970"/>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0" name="object 1330"/>
          <p:cNvSpPr/>
          <p:nvPr/>
        </p:nvSpPr>
        <p:spPr>
          <a:xfrm>
            <a:off x="4437966" y="5643629"/>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1" name="object 1331"/>
          <p:cNvSpPr/>
          <p:nvPr/>
        </p:nvSpPr>
        <p:spPr>
          <a:xfrm>
            <a:off x="4437966" y="5603288"/>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2" name="object 1332"/>
          <p:cNvSpPr/>
          <p:nvPr/>
        </p:nvSpPr>
        <p:spPr>
          <a:xfrm>
            <a:off x="4437966" y="5562947"/>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3" name="object 1333"/>
          <p:cNvSpPr/>
          <p:nvPr/>
        </p:nvSpPr>
        <p:spPr>
          <a:xfrm>
            <a:off x="4437966" y="5522606"/>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4" name="object 1334"/>
          <p:cNvSpPr/>
          <p:nvPr/>
        </p:nvSpPr>
        <p:spPr>
          <a:xfrm>
            <a:off x="4437966" y="5441923"/>
            <a:ext cx="19050" cy="0"/>
          </a:xfrm>
          <a:custGeom>
            <a:avLst/>
            <a:gdLst/>
            <a:ahLst/>
            <a:cxnLst/>
            <a:rect l="l" t="t" r="r" b="b"/>
            <a:pathLst>
              <a:path w="21589">
                <a:moveTo>
                  <a:pt x="0" y="0"/>
                </a:moveTo>
                <a:lnTo>
                  <a:pt x="21234" y="0"/>
                </a:lnTo>
              </a:path>
            </a:pathLst>
          </a:custGeom>
          <a:ln w="10794">
            <a:solidFill>
              <a:srgbClr val="000000"/>
            </a:solidFill>
          </a:ln>
        </p:spPr>
        <p:txBody>
          <a:bodyPr wrap="square" lIns="0" tIns="0" rIns="0" bIns="0" rtlCol="0"/>
          <a:lstStyle/>
          <a:p>
            <a:endParaRPr sz="1588"/>
          </a:p>
        </p:txBody>
      </p:sp>
      <p:sp>
        <p:nvSpPr>
          <p:cNvPr id="1335" name="object 1335"/>
          <p:cNvSpPr/>
          <p:nvPr/>
        </p:nvSpPr>
        <p:spPr>
          <a:xfrm>
            <a:off x="4437966" y="5401582"/>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36" name="object 1336"/>
          <p:cNvSpPr/>
          <p:nvPr/>
        </p:nvSpPr>
        <p:spPr>
          <a:xfrm>
            <a:off x="4437966" y="536124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37" name="object 1337"/>
          <p:cNvSpPr/>
          <p:nvPr/>
        </p:nvSpPr>
        <p:spPr>
          <a:xfrm>
            <a:off x="4437966" y="532090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38" name="object 1338"/>
          <p:cNvSpPr/>
          <p:nvPr/>
        </p:nvSpPr>
        <p:spPr>
          <a:xfrm>
            <a:off x="4437966" y="528055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39" name="object 1339"/>
          <p:cNvSpPr/>
          <p:nvPr/>
        </p:nvSpPr>
        <p:spPr>
          <a:xfrm>
            <a:off x="4437966" y="524021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0" name="object 1340"/>
          <p:cNvSpPr/>
          <p:nvPr/>
        </p:nvSpPr>
        <p:spPr>
          <a:xfrm>
            <a:off x="4437966" y="519987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1" name="object 1341"/>
          <p:cNvSpPr/>
          <p:nvPr/>
        </p:nvSpPr>
        <p:spPr>
          <a:xfrm>
            <a:off x="4437966" y="5159535"/>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2" name="object 1342"/>
          <p:cNvSpPr/>
          <p:nvPr/>
        </p:nvSpPr>
        <p:spPr>
          <a:xfrm>
            <a:off x="4437966" y="5119194"/>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3" name="object 1343"/>
          <p:cNvSpPr/>
          <p:nvPr/>
        </p:nvSpPr>
        <p:spPr>
          <a:xfrm>
            <a:off x="4437966" y="5038511"/>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4" name="object 1344"/>
          <p:cNvSpPr/>
          <p:nvPr/>
        </p:nvSpPr>
        <p:spPr>
          <a:xfrm>
            <a:off x="4437966" y="4998170"/>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5" name="object 1345"/>
          <p:cNvSpPr/>
          <p:nvPr/>
        </p:nvSpPr>
        <p:spPr>
          <a:xfrm>
            <a:off x="4437966" y="4957829"/>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6" name="object 1346"/>
          <p:cNvSpPr/>
          <p:nvPr/>
        </p:nvSpPr>
        <p:spPr>
          <a:xfrm>
            <a:off x="4437966" y="4917488"/>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7" name="object 1347"/>
          <p:cNvSpPr/>
          <p:nvPr/>
        </p:nvSpPr>
        <p:spPr>
          <a:xfrm>
            <a:off x="4437966" y="4877147"/>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8" name="object 1348"/>
          <p:cNvSpPr/>
          <p:nvPr/>
        </p:nvSpPr>
        <p:spPr>
          <a:xfrm>
            <a:off x="4437966" y="4836806"/>
            <a:ext cx="19050" cy="0"/>
          </a:xfrm>
          <a:custGeom>
            <a:avLst/>
            <a:gdLst/>
            <a:ahLst/>
            <a:cxnLst/>
            <a:rect l="l" t="t" r="r" b="b"/>
            <a:pathLst>
              <a:path w="21589">
                <a:moveTo>
                  <a:pt x="0" y="0"/>
                </a:moveTo>
                <a:lnTo>
                  <a:pt x="21234" y="0"/>
                </a:lnTo>
              </a:path>
            </a:pathLst>
          </a:custGeom>
          <a:ln w="10795">
            <a:solidFill>
              <a:srgbClr val="000000"/>
            </a:solidFill>
          </a:ln>
        </p:spPr>
        <p:txBody>
          <a:bodyPr wrap="square" lIns="0" tIns="0" rIns="0" bIns="0" rtlCol="0"/>
          <a:lstStyle/>
          <a:p>
            <a:endParaRPr sz="1588"/>
          </a:p>
        </p:txBody>
      </p:sp>
      <p:sp>
        <p:nvSpPr>
          <p:cNvPr id="1349" name="object 1349"/>
          <p:cNvSpPr/>
          <p:nvPr/>
        </p:nvSpPr>
        <p:spPr>
          <a:xfrm>
            <a:off x="2592749" y="4834901"/>
            <a:ext cx="0" cy="1714500"/>
          </a:xfrm>
          <a:custGeom>
            <a:avLst/>
            <a:gdLst/>
            <a:ahLst/>
            <a:cxnLst/>
            <a:rect l="l" t="t" r="r" b="b"/>
            <a:pathLst>
              <a:path h="1943100">
                <a:moveTo>
                  <a:pt x="0" y="1942922"/>
                </a:moveTo>
                <a:lnTo>
                  <a:pt x="0" y="0"/>
                </a:lnTo>
              </a:path>
            </a:pathLst>
          </a:custGeom>
          <a:ln w="3175">
            <a:solidFill>
              <a:srgbClr val="000000"/>
            </a:solidFill>
          </a:ln>
        </p:spPr>
        <p:txBody>
          <a:bodyPr wrap="square" lIns="0" tIns="0" rIns="0" bIns="0" rtlCol="0"/>
          <a:lstStyle/>
          <a:p>
            <a:endParaRPr sz="1588"/>
          </a:p>
        </p:txBody>
      </p:sp>
      <p:sp>
        <p:nvSpPr>
          <p:cNvPr id="1350" name="object 1350"/>
          <p:cNvSpPr/>
          <p:nvPr/>
        </p:nvSpPr>
        <p:spPr>
          <a:xfrm>
            <a:off x="2592749" y="6476820"/>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1" name="object 1351"/>
          <p:cNvSpPr/>
          <p:nvPr/>
        </p:nvSpPr>
        <p:spPr>
          <a:xfrm>
            <a:off x="2592749" y="6351672"/>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2" name="object 1352"/>
          <p:cNvSpPr/>
          <p:nvPr/>
        </p:nvSpPr>
        <p:spPr>
          <a:xfrm>
            <a:off x="2592749" y="622651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3" name="object 1353"/>
          <p:cNvSpPr/>
          <p:nvPr/>
        </p:nvSpPr>
        <p:spPr>
          <a:xfrm>
            <a:off x="2592749" y="611374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4" name="object 1354"/>
          <p:cNvSpPr/>
          <p:nvPr/>
        </p:nvSpPr>
        <p:spPr>
          <a:xfrm>
            <a:off x="2592749" y="598860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5" name="object 1355"/>
          <p:cNvSpPr/>
          <p:nvPr/>
        </p:nvSpPr>
        <p:spPr>
          <a:xfrm>
            <a:off x="2592749" y="5867579"/>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6" name="object 1356"/>
          <p:cNvSpPr/>
          <p:nvPr/>
        </p:nvSpPr>
        <p:spPr>
          <a:xfrm>
            <a:off x="2592749" y="574242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7" name="object 1357"/>
          <p:cNvSpPr/>
          <p:nvPr/>
        </p:nvSpPr>
        <p:spPr>
          <a:xfrm>
            <a:off x="2592749" y="562139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8" name="object 1358"/>
          <p:cNvSpPr/>
          <p:nvPr/>
        </p:nvSpPr>
        <p:spPr>
          <a:xfrm>
            <a:off x="2592749" y="5496563"/>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59" name="object 1359"/>
          <p:cNvSpPr/>
          <p:nvPr/>
        </p:nvSpPr>
        <p:spPr>
          <a:xfrm>
            <a:off x="2592749" y="5371405"/>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0" name="object 1360"/>
          <p:cNvSpPr/>
          <p:nvPr/>
        </p:nvSpPr>
        <p:spPr>
          <a:xfrm>
            <a:off x="2592749" y="525038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1" name="object 1361"/>
          <p:cNvSpPr/>
          <p:nvPr/>
        </p:nvSpPr>
        <p:spPr>
          <a:xfrm>
            <a:off x="2592749" y="5125234"/>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2" name="object 1362"/>
          <p:cNvSpPr/>
          <p:nvPr/>
        </p:nvSpPr>
        <p:spPr>
          <a:xfrm>
            <a:off x="2592749" y="5004211"/>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3" name="object 1363"/>
          <p:cNvSpPr/>
          <p:nvPr/>
        </p:nvSpPr>
        <p:spPr>
          <a:xfrm>
            <a:off x="2592749" y="4879376"/>
            <a:ext cx="19050" cy="0"/>
          </a:xfrm>
          <a:custGeom>
            <a:avLst/>
            <a:gdLst/>
            <a:ahLst/>
            <a:cxnLst/>
            <a:rect l="l" t="t" r="r" b="b"/>
            <a:pathLst>
              <a:path w="21589">
                <a:moveTo>
                  <a:pt x="0" y="0"/>
                </a:moveTo>
                <a:lnTo>
                  <a:pt x="21234" y="0"/>
                </a:lnTo>
              </a:path>
            </a:pathLst>
          </a:custGeom>
          <a:ln w="3175">
            <a:solidFill>
              <a:srgbClr val="000000"/>
            </a:solidFill>
          </a:ln>
        </p:spPr>
        <p:txBody>
          <a:bodyPr wrap="square" lIns="0" tIns="0" rIns="0" bIns="0" rtlCol="0"/>
          <a:lstStyle/>
          <a:p>
            <a:endParaRPr sz="1588"/>
          </a:p>
        </p:txBody>
      </p:sp>
      <p:sp>
        <p:nvSpPr>
          <p:cNvPr id="1364" name="object 1364"/>
          <p:cNvSpPr txBox="1"/>
          <p:nvPr/>
        </p:nvSpPr>
        <p:spPr>
          <a:xfrm>
            <a:off x="2379269" y="4792970"/>
            <a:ext cx="200584" cy="1745870"/>
          </a:xfrm>
          <a:prstGeom prst="rect">
            <a:avLst/>
          </a:prstGeom>
        </p:spPr>
        <p:txBody>
          <a:bodyPr vert="horz" wrap="square" lIns="0" tIns="12326" rIns="0" bIns="0" rtlCol="0">
            <a:spAutoFit/>
          </a:bodyPr>
          <a:lstStyle/>
          <a:p>
            <a:pPr marL="11206" marR="4483" indent="25774" algn="just">
              <a:lnSpc>
                <a:spcPct val="114199"/>
              </a:lnSpc>
              <a:spcBef>
                <a:spcPts val="97"/>
              </a:spcBef>
            </a:pPr>
            <a:r>
              <a:rPr sz="706" spc="13" dirty="0">
                <a:latin typeface="Arial"/>
                <a:cs typeface="Arial"/>
              </a:rPr>
              <a:t>Jan  </a:t>
            </a:r>
            <a:r>
              <a:rPr sz="706" spc="9" dirty="0">
                <a:latin typeface="Arial"/>
                <a:cs typeface="Arial"/>
              </a:rPr>
              <a:t>Dec  Nov  </a:t>
            </a:r>
            <a:r>
              <a:rPr sz="706" spc="18" dirty="0">
                <a:latin typeface="Arial"/>
                <a:cs typeface="Arial"/>
              </a:rPr>
              <a:t>Oct  </a:t>
            </a:r>
            <a:r>
              <a:rPr sz="706" spc="13" dirty="0">
                <a:latin typeface="Arial"/>
                <a:cs typeface="Arial"/>
              </a:rPr>
              <a:t>Sep  Aug  Jul  </a:t>
            </a:r>
            <a:r>
              <a:rPr sz="706" spc="18" dirty="0">
                <a:latin typeface="Arial"/>
                <a:cs typeface="Arial"/>
              </a:rPr>
              <a:t>Jun  </a:t>
            </a:r>
            <a:r>
              <a:rPr sz="706" spc="13" dirty="0">
                <a:latin typeface="Arial"/>
                <a:cs typeface="Arial"/>
              </a:rPr>
              <a:t>May  </a:t>
            </a:r>
            <a:r>
              <a:rPr sz="706" spc="18" dirty="0">
                <a:latin typeface="Arial"/>
                <a:cs typeface="Arial"/>
              </a:rPr>
              <a:t>Apr  Mar  Feb  Jan  </a:t>
            </a:r>
            <a:r>
              <a:rPr sz="706" spc="13" dirty="0">
                <a:latin typeface="Arial"/>
                <a:cs typeface="Arial"/>
              </a:rPr>
              <a:t>Dec</a:t>
            </a:r>
            <a:endParaRPr sz="706">
              <a:latin typeface="Arial"/>
              <a:cs typeface="Arial"/>
            </a:endParaRPr>
          </a:p>
        </p:txBody>
      </p:sp>
      <p:sp>
        <p:nvSpPr>
          <p:cNvPr id="1366" name="object 1366"/>
          <p:cNvSpPr/>
          <p:nvPr/>
        </p:nvSpPr>
        <p:spPr>
          <a:xfrm>
            <a:off x="5338902" y="5109030"/>
            <a:ext cx="3017654" cy="205841"/>
          </a:xfrm>
          <a:prstGeom prst="rect">
            <a:avLst/>
          </a:prstGeom>
          <a:blipFill>
            <a:blip r:embed="rId12" cstate="print"/>
            <a:stretch>
              <a:fillRect/>
            </a:stretch>
          </a:blipFill>
        </p:spPr>
        <p:txBody>
          <a:bodyPr wrap="square" lIns="0" tIns="0" rIns="0" bIns="0" rtlCol="0"/>
          <a:lstStyle/>
          <a:p>
            <a:endParaRPr sz="1588"/>
          </a:p>
        </p:txBody>
      </p:sp>
      <p:sp>
        <p:nvSpPr>
          <p:cNvPr id="1367" name="object 1367"/>
          <p:cNvSpPr/>
          <p:nvPr/>
        </p:nvSpPr>
        <p:spPr>
          <a:xfrm>
            <a:off x="5338902" y="5314871"/>
            <a:ext cx="3017744" cy="0"/>
          </a:xfrm>
          <a:custGeom>
            <a:avLst/>
            <a:gdLst/>
            <a:ahLst/>
            <a:cxnLst/>
            <a:rect l="l" t="t" r="r" b="b"/>
            <a:pathLst>
              <a:path w="3420109">
                <a:moveTo>
                  <a:pt x="0" y="0"/>
                </a:moveTo>
                <a:lnTo>
                  <a:pt x="3420008" y="0"/>
                </a:lnTo>
              </a:path>
            </a:pathLst>
          </a:custGeom>
          <a:ln w="10795">
            <a:solidFill>
              <a:srgbClr val="000000"/>
            </a:solidFill>
          </a:ln>
        </p:spPr>
        <p:txBody>
          <a:bodyPr wrap="square" lIns="0" tIns="0" rIns="0" bIns="0" rtlCol="0"/>
          <a:lstStyle/>
          <a:p>
            <a:endParaRPr sz="1588"/>
          </a:p>
        </p:txBody>
      </p:sp>
      <p:sp>
        <p:nvSpPr>
          <p:cNvPr id="1368" name="object 1368"/>
          <p:cNvSpPr/>
          <p:nvPr/>
        </p:nvSpPr>
        <p:spPr>
          <a:xfrm>
            <a:off x="5338902" y="5314871"/>
            <a:ext cx="3017744" cy="0"/>
          </a:xfrm>
          <a:custGeom>
            <a:avLst/>
            <a:gdLst/>
            <a:ahLst/>
            <a:cxnLst/>
            <a:rect l="l" t="t" r="r" b="b"/>
            <a:pathLst>
              <a:path w="3420109">
                <a:moveTo>
                  <a:pt x="0" y="0"/>
                </a:moveTo>
                <a:lnTo>
                  <a:pt x="3420008" y="0"/>
                </a:lnTo>
              </a:path>
            </a:pathLst>
          </a:custGeom>
          <a:ln w="10795">
            <a:solidFill>
              <a:srgbClr val="000000"/>
            </a:solidFill>
          </a:ln>
        </p:spPr>
        <p:txBody>
          <a:bodyPr wrap="square" lIns="0" tIns="0" rIns="0" bIns="0" rtlCol="0"/>
          <a:lstStyle/>
          <a:p>
            <a:endParaRPr sz="1588"/>
          </a:p>
        </p:txBody>
      </p:sp>
      <p:sp>
        <p:nvSpPr>
          <p:cNvPr id="1369" name="object 1369"/>
          <p:cNvSpPr/>
          <p:nvPr/>
        </p:nvSpPr>
        <p:spPr>
          <a:xfrm>
            <a:off x="5338902"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0" name="object 1370"/>
          <p:cNvSpPr/>
          <p:nvPr/>
        </p:nvSpPr>
        <p:spPr>
          <a:xfrm>
            <a:off x="5810613"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1" name="object 1371"/>
          <p:cNvSpPr/>
          <p:nvPr/>
        </p:nvSpPr>
        <p:spPr>
          <a:xfrm>
            <a:off x="6282000"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2" name="object 1372"/>
          <p:cNvSpPr/>
          <p:nvPr/>
        </p:nvSpPr>
        <p:spPr>
          <a:xfrm>
            <a:off x="6753387"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3" name="object 1373"/>
          <p:cNvSpPr/>
          <p:nvPr/>
        </p:nvSpPr>
        <p:spPr>
          <a:xfrm>
            <a:off x="7225099"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4" name="object 1374"/>
          <p:cNvSpPr/>
          <p:nvPr/>
        </p:nvSpPr>
        <p:spPr>
          <a:xfrm>
            <a:off x="7696485"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5" name="object 1375"/>
          <p:cNvSpPr/>
          <p:nvPr/>
        </p:nvSpPr>
        <p:spPr>
          <a:xfrm>
            <a:off x="8167871"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6" name="object 1376"/>
          <p:cNvSpPr/>
          <p:nvPr/>
        </p:nvSpPr>
        <p:spPr>
          <a:xfrm>
            <a:off x="5574920"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7" name="object 1377"/>
          <p:cNvSpPr/>
          <p:nvPr/>
        </p:nvSpPr>
        <p:spPr>
          <a:xfrm>
            <a:off x="6046306"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8" name="object 1378"/>
          <p:cNvSpPr/>
          <p:nvPr/>
        </p:nvSpPr>
        <p:spPr>
          <a:xfrm>
            <a:off x="6517693"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79" name="object 1379"/>
          <p:cNvSpPr/>
          <p:nvPr/>
        </p:nvSpPr>
        <p:spPr>
          <a:xfrm>
            <a:off x="6989080"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80" name="object 1380"/>
          <p:cNvSpPr/>
          <p:nvPr/>
        </p:nvSpPr>
        <p:spPr>
          <a:xfrm>
            <a:off x="7460791"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81" name="object 1381"/>
          <p:cNvSpPr/>
          <p:nvPr/>
        </p:nvSpPr>
        <p:spPr>
          <a:xfrm>
            <a:off x="7932179" y="5314871"/>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82" name="object 1382"/>
          <p:cNvSpPr/>
          <p:nvPr/>
        </p:nvSpPr>
        <p:spPr>
          <a:xfrm>
            <a:off x="5338902" y="5109356"/>
            <a:ext cx="0" cy="205628"/>
          </a:xfrm>
          <a:custGeom>
            <a:avLst/>
            <a:gdLst/>
            <a:ahLst/>
            <a:cxnLst/>
            <a:rect l="l" t="t" r="r" b="b"/>
            <a:pathLst>
              <a:path h="233045">
                <a:moveTo>
                  <a:pt x="0" y="232918"/>
                </a:moveTo>
                <a:lnTo>
                  <a:pt x="0" y="0"/>
                </a:lnTo>
              </a:path>
            </a:pathLst>
          </a:custGeom>
          <a:ln w="10795">
            <a:solidFill>
              <a:srgbClr val="000000"/>
            </a:solidFill>
          </a:ln>
        </p:spPr>
        <p:txBody>
          <a:bodyPr wrap="square" lIns="0" tIns="0" rIns="0" bIns="0" rtlCol="0"/>
          <a:lstStyle/>
          <a:p>
            <a:endParaRPr sz="1588"/>
          </a:p>
        </p:txBody>
      </p:sp>
      <p:sp>
        <p:nvSpPr>
          <p:cNvPr id="1383" name="object 1383"/>
          <p:cNvSpPr/>
          <p:nvPr/>
        </p:nvSpPr>
        <p:spPr>
          <a:xfrm>
            <a:off x="5338902" y="5314871"/>
            <a:ext cx="60512" cy="0"/>
          </a:xfrm>
          <a:custGeom>
            <a:avLst/>
            <a:gdLst/>
            <a:ahLst/>
            <a:cxnLst/>
            <a:rect l="l" t="t" r="r" b="b"/>
            <a:pathLst>
              <a:path w="68579">
                <a:moveTo>
                  <a:pt x="0" y="0"/>
                </a:moveTo>
                <a:lnTo>
                  <a:pt x="68402" y="0"/>
                </a:lnTo>
              </a:path>
            </a:pathLst>
          </a:custGeom>
          <a:ln w="10795">
            <a:solidFill>
              <a:srgbClr val="000000"/>
            </a:solidFill>
          </a:ln>
        </p:spPr>
        <p:txBody>
          <a:bodyPr wrap="square" lIns="0" tIns="0" rIns="0" bIns="0" rtlCol="0"/>
          <a:lstStyle/>
          <a:p>
            <a:endParaRPr sz="1588"/>
          </a:p>
        </p:txBody>
      </p:sp>
      <p:sp>
        <p:nvSpPr>
          <p:cNvPr id="1384" name="object 1384"/>
          <p:cNvSpPr/>
          <p:nvPr/>
        </p:nvSpPr>
        <p:spPr>
          <a:xfrm>
            <a:off x="5338902" y="5109356"/>
            <a:ext cx="60512" cy="0"/>
          </a:xfrm>
          <a:custGeom>
            <a:avLst/>
            <a:gdLst/>
            <a:ahLst/>
            <a:cxnLst/>
            <a:rect l="l" t="t" r="r" b="b"/>
            <a:pathLst>
              <a:path w="68579">
                <a:moveTo>
                  <a:pt x="0" y="0"/>
                </a:moveTo>
                <a:lnTo>
                  <a:pt x="68402" y="0"/>
                </a:lnTo>
              </a:path>
            </a:pathLst>
          </a:custGeom>
          <a:ln w="10795">
            <a:solidFill>
              <a:srgbClr val="000000"/>
            </a:solidFill>
          </a:ln>
        </p:spPr>
        <p:txBody>
          <a:bodyPr wrap="square" lIns="0" tIns="0" rIns="0" bIns="0" rtlCol="0"/>
          <a:lstStyle/>
          <a:p>
            <a:endParaRPr sz="1588"/>
          </a:p>
        </p:txBody>
      </p:sp>
      <p:sp>
        <p:nvSpPr>
          <p:cNvPr id="1385" name="object 1385"/>
          <p:cNvSpPr/>
          <p:nvPr/>
        </p:nvSpPr>
        <p:spPr>
          <a:xfrm>
            <a:off x="8356556" y="5109356"/>
            <a:ext cx="0" cy="205628"/>
          </a:xfrm>
          <a:custGeom>
            <a:avLst/>
            <a:gdLst/>
            <a:ahLst/>
            <a:cxnLst/>
            <a:rect l="l" t="t" r="r" b="b"/>
            <a:pathLst>
              <a:path h="233045">
                <a:moveTo>
                  <a:pt x="0" y="232918"/>
                </a:moveTo>
                <a:lnTo>
                  <a:pt x="0" y="0"/>
                </a:lnTo>
              </a:path>
            </a:pathLst>
          </a:custGeom>
          <a:ln w="10795">
            <a:solidFill>
              <a:srgbClr val="000000"/>
            </a:solidFill>
          </a:ln>
        </p:spPr>
        <p:txBody>
          <a:bodyPr wrap="square" lIns="0" tIns="0" rIns="0" bIns="0" rtlCol="0"/>
          <a:lstStyle/>
          <a:p>
            <a:endParaRPr sz="1588"/>
          </a:p>
        </p:txBody>
      </p:sp>
      <p:sp>
        <p:nvSpPr>
          <p:cNvPr id="1386" name="object 1386"/>
          <p:cNvSpPr/>
          <p:nvPr/>
        </p:nvSpPr>
        <p:spPr>
          <a:xfrm>
            <a:off x="8296201" y="5314871"/>
            <a:ext cx="60512" cy="0"/>
          </a:xfrm>
          <a:custGeom>
            <a:avLst/>
            <a:gdLst/>
            <a:ahLst/>
            <a:cxnLst/>
            <a:rect l="l" t="t" r="r" b="b"/>
            <a:pathLst>
              <a:path w="68579">
                <a:moveTo>
                  <a:pt x="68402" y="0"/>
                </a:moveTo>
                <a:lnTo>
                  <a:pt x="0" y="0"/>
                </a:lnTo>
              </a:path>
            </a:pathLst>
          </a:custGeom>
          <a:ln w="10795">
            <a:solidFill>
              <a:srgbClr val="000000"/>
            </a:solidFill>
          </a:ln>
        </p:spPr>
        <p:txBody>
          <a:bodyPr wrap="square" lIns="0" tIns="0" rIns="0" bIns="0" rtlCol="0"/>
          <a:lstStyle/>
          <a:p>
            <a:endParaRPr sz="1588"/>
          </a:p>
        </p:txBody>
      </p:sp>
      <p:sp>
        <p:nvSpPr>
          <p:cNvPr id="1387" name="object 1387"/>
          <p:cNvSpPr/>
          <p:nvPr/>
        </p:nvSpPr>
        <p:spPr>
          <a:xfrm>
            <a:off x="8296201" y="5109356"/>
            <a:ext cx="60512" cy="0"/>
          </a:xfrm>
          <a:custGeom>
            <a:avLst/>
            <a:gdLst/>
            <a:ahLst/>
            <a:cxnLst/>
            <a:rect l="l" t="t" r="r" b="b"/>
            <a:pathLst>
              <a:path w="68579">
                <a:moveTo>
                  <a:pt x="68402" y="0"/>
                </a:moveTo>
                <a:lnTo>
                  <a:pt x="0" y="0"/>
                </a:lnTo>
              </a:path>
            </a:pathLst>
          </a:custGeom>
          <a:ln w="10795">
            <a:solidFill>
              <a:srgbClr val="000000"/>
            </a:solidFill>
          </a:ln>
        </p:spPr>
        <p:txBody>
          <a:bodyPr wrap="square" lIns="0" tIns="0" rIns="0" bIns="0" rtlCol="0"/>
          <a:lstStyle/>
          <a:p>
            <a:endParaRPr sz="1588"/>
          </a:p>
        </p:txBody>
      </p:sp>
      <p:sp>
        <p:nvSpPr>
          <p:cNvPr id="1388" name="object 1388"/>
          <p:cNvSpPr/>
          <p:nvPr/>
        </p:nvSpPr>
        <p:spPr>
          <a:xfrm>
            <a:off x="5338902" y="5109356"/>
            <a:ext cx="3017744" cy="0"/>
          </a:xfrm>
          <a:custGeom>
            <a:avLst/>
            <a:gdLst/>
            <a:ahLst/>
            <a:cxnLst/>
            <a:rect l="l" t="t" r="r" b="b"/>
            <a:pathLst>
              <a:path w="3420109">
                <a:moveTo>
                  <a:pt x="0" y="0"/>
                </a:moveTo>
                <a:lnTo>
                  <a:pt x="3420008" y="0"/>
                </a:lnTo>
              </a:path>
            </a:pathLst>
          </a:custGeom>
          <a:ln w="10795">
            <a:solidFill>
              <a:srgbClr val="000000"/>
            </a:solidFill>
          </a:ln>
        </p:spPr>
        <p:txBody>
          <a:bodyPr wrap="square" lIns="0" tIns="0" rIns="0" bIns="0" rtlCol="0"/>
          <a:lstStyle/>
          <a:p>
            <a:endParaRPr sz="1588"/>
          </a:p>
        </p:txBody>
      </p:sp>
      <p:sp>
        <p:nvSpPr>
          <p:cNvPr id="1389" name="object 1389"/>
          <p:cNvSpPr/>
          <p:nvPr/>
        </p:nvSpPr>
        <p:spPr>
          <a:xfrm>
            <a:off x="5338902"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0" name="object 1390"/>
          <p:cNvSpPr/>
          <p:nvPr/>
        </p:nvSpPr>
        <p:spPr>
          <a:xfrm>
            <a:off x="5810613"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1" name="object 1391"/>
          <p:cNvSpPr/>
          <p:nvPr/>
        </p:nvSpPr>
        <p:spPr>
          <a:xfrm>
            <a:off x="6282000"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2" name="object 1392"/>
          <p:cNvSpPr/>
          <p:nvPr/>
        </p:nvSpPr>
        <p:spPr>
          <a:xfrm>
            <a:off x="6753387"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3" name="object 1393"/>
          <p:cNvSpPr/>
          <p:nvPr/>
        </p:nvSpPr>
        <p:spPr>
          <a:xfrm>
            <a:off x="7225099"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4" name="object 1394"/>
          <p:cNvSpPr/>
          <p:nvPr/>
        </p:nvSpPr>
        <p:spPr>
          <a:xfrm>
            <a:off x="7696485"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5" name="object 1395"/>
          <p:cNvSpPr/>
          <p:nvPr/>
        </p:nvSpPr>
        <p:spPr>
          <a:xfrm>
            <a:off x="8167871"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6" name="object 1396"/>
          <p:cNvSpPr/>
          <p:nvPr/>
        </p:nvSpPr>
        <p:spPr>
          <a:xfrm>
            <a:off x="5574909"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7" name="object 1397"/>
          <p:cNvSpPr/>
          <p:nvPr/>
        </p:nvSpPr>
        <p:spPr>
          <a:xfrm>
            <a:off x="6046296"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8" name="object 1398"/>
          <p:cNvSpPr/>
          <p:nvPr/>
        </p:nvSpPr>
        <p:spPr>
          <a:xfrm>
            <a:off x="6517682"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399" name="object 1399"/>
          <p:cNvSpPr/>
          <p:nvPr/>
        </p:nvSpPr>
        <p:spPr>
          <a:xfrm>
            <a:off x="6989069"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400" name="object 1400"/>
          <p:cNvSpPr/>
          <p:nvPr/>
        </p:nvSpPr>
        <p:spPr>
          <a:xfrm>
            <a:off x="7460781"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401" name="object 1401"/>
          <p:cNvSpPr/>
          <p:nvPr/>
        </p:nvSpPr>
        <p:spPr>
          <a:xfrm>
            <a:off x="7932167" y="5109356"/>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402" name="Title 1401"/>
          <p:cNvSpPr>
            <a:spLocks noGrp="1"/>
          </p:cNvSpPr>
          <p:nvPr>
            <p:ph type="title"/>
          </p:nvPr>
        </p:nvSpPr>
        <p:spPr>
          <a:xfrm>
            <a:off x="1002905" y="120951"/>
            <a:ext cx="7331825" cy="464142"/>
          </a:xfrm>
        </p:spPr>
        <p:txBody>
          <a:bodyPr>
            <a:normAutofit fontScale="90000"/>
          </a:bodyPr>
          <a:lstStyle/>
          <a:p>
            <a:r>
              <a:rPr lang="en-US" dirty="0" smtClean="0"/>
              <a:t>G17 ABI IR Channel </a:t>
            </a:r>
            <a:r>
              <a:rPr lang="en-US" dirty="0" err="1" smtClean="0"/>
              <a:t>NEdT</a:t>
            </a:r>
            <a:endParaRPr lang="en-US" dirty="0"/>
          </a:p>
        </p:txBody>
      </p:sp>
      <p:sp>
        <p:nvSpPr>
          <p:cNvPr id="1403" name="TextBox 1402"/>
          <p:cNvSpPr txBox="1"/>
          <p:nvPr/>
        </p:nvSpPr>
        <p:spPr>
          <a:xfrm>
            <a:off x="5041587" y="5067300"/>
            <a:ext cx="310661" cy="369332"/>
          </a:xfrm>
          <a:prstGeom prst="rect">
            <a:avLst/>
          </a:prstGeom>
          <a:noFill/>
        </p:spPr>
        <p:txBody>
          <a:bodyPr wrap="square" rtlCol="0">
            <a:spAutoFit/>
          </a:bodyPr>
          <a:lstStyle/>
          <a:p>
            <a:r>
              <a:rPr lang="en-US" dirty="0" smtClean="0"/>
              <a:t>1</a:t>
            </a:r>
            <a:endParaRPr lang="en-US" dirty="0"/>
          </a:p>
        </p:txBody>
      </p:sp>
      <p:sp>
        <p:nvSpPr>
          <p:cNvPr id="1404" name="TextBox 1403"/>
          <p:cNvSpPr txBox="1"/>
          <p:nvPr/>
        </p:nvSpPr>
        <p:spPr>
          <a:xfrm>
            <a:off x="8350760" y="5067300"/>
            <a:ext cx="310661" cy="369332"/>
          </a:xfrm>
          <a:prstGeom prst="rect">
            <a:avLst/>
          </a:prstGeom>
          <a:noFill/>
        </p:spPr>
        <p:txBody>
          <a:bodyPr wrap="square" rtlCol="0">
            <a:spAutoFit/>
          </a:bodyPr>
          <a:lstStyle/>
          <a:p>
            <a:r>
              <a:rPr lang="en-US" dirty="0" smtClean="0"/>
              <a:t>5</a:t>
            </a:r>
            <a:endParaRPr lang="en-US" dirty="0"/>
          </a:p>
        </p:txBody>
      </p:sp>
      <p:sp>
        <p:nvSpPr>
          <p:cNvPr id="1405" name="TextBox 1404"/>
          <p:cNvSpPr txBox="1"/>
          <p:nvPr/>
        </p:nvSpPr>
        <p:spPr>
          <a:xfrm>
            <a:off x="5507573" y="4762500"/>
            <a:ext cx="2674267" cy="369332"/>
          </a:xfrm>
          <a:prstGeom prst="rect">
            <a:avLst/>
          </a:prstGeom>
          <a:noFill/>
        </p:spPr>
        <p:txBody>
          <a:bodyPr wrap="square" rtlCol="0">
            <a:spAutoFit/>
          </a:bodyPr>
          <a:lstStyle/>
          <a:p>
            <a:pPr algn="ctr"/>
            <a:r>
              <a:rPr lang="en-US" b="1" dirty="0" smtClean="0">
                <a:solidFill>
                  <a:srgbClr val="008000"/>
                </a:solidFill>
              </a:rPr>
              <a:t>G17_NEdT/G16_NEdT</a:t>
            </a:r>
            <a:endParaRPr lang="en-US" b="1" dirty="0">
              <a:solidFill>
                <a:srgbClr val="008000"/>
              </a:solidFill>
            </a:endParaRPr>
          </a:p>
        </p:txBody>
      </p:sp>
      <p:sp>
        <p:nvSpPr>
          <p:cNvPr id="1406" name="TextBox 1405"/>
          <p:cNvSpPr txBox="1"/>
          <p:nvPr/>
        </p:nvSpPr>
        <p:spPr>
          <a:xfrm>
            <a:off x="4771939" y="5448300"/>
            <a:ext cx="4068919" cy="1200329"/>
          </a:xfrm>
          <a:prstGeom prst="rect">
            <a:avLst/>
          </a:prstGeom>
          <a:noFill/>
        </p:spPr>
        <p:txBody>
          <a:bodyPr wrap="square" rtlCol="0">
            <a:spAutoFit/>
          </a:bodyPr>
          <a:lstStyle/>
          <a:p>
            <a:pPr algn="ctr"/>
            <a:r>
              <a:rPr lang="en-US" b="1" dirty="0" err="1" smtClean="0">
                <a:solidFill>
                  <a:srgbClr val="008000"/>
                </a:solidFill>
              </a:rPr>
              <a:t>NEdT</a:t>
            </a:r>
            <a:r>
              <a:rPr lang="en-US" b="1" dirty="0" smtClean="0">
                <a:solidFill>
                  <a:srgbClr val="008000"/>
                </a:solidFill>
              </a:rPr>
              <a:t> &lt; MRD: 67.54%</a:t>
            </a:r>
          </a:p>
          <a:p>
            <a:pPr algn="ctr"/>
            <a:r>
              <a:rPr lang="en-US" b="1" dirty="0" err="1" smtClean="0">
                <a:solidFill>
                  <a:srgbClr val="FF9900"/>
                </a:solidFill>
              </a:rPr>
              <a:t>NEdT</a:t>
            </a:r>
            <a:r>
              <a:rPr lang="en-US" b="1" dirty="0" smtClean="0">
                <a:solidFill>
                  <a:srgbClr val="FF9900"/>
                </a:solidFill>
              </a:rPr>
              <a:t> &gt; MRD: 29.64%</a:t>
            </a:r>
          </a:p>
          <a:p>
            <a:pPr algn="ctr"/>
            <a:r>
              <a:rPr lang="en-US" dirty="0" smtClean="0">
                <a:solidFill>
                  <a:srgbClr val="FF0000"/>
                </a:solidFill>
              </a:rPr>
              <a:t>ICT Saturated: 2.82%</a:t>
            </a:r>
          </a:p>
          <a:p>
            <a:pPr algn="ctr"/>
            <a:r>
              <a:rPr lang="en-US" b="1" dirty="0" smtClean="0"/>
              <a:t>“Not Useful” &gt; 3% (TDQF)</a:t>
            </a:r>
            <a:endParaRPr lang="en-US" b="1" dirty="0"/>
          </a:p>
        </p:txBody>
      </p:sp>
      <p:sp>
        <p:nvSpPr>
          <p:cNvPr id="1365" name="Date Placeholder 1364"/>
          <p:cNvSpPr>
            <a:spLocks noGrp="1"/>
          </p:cNvSpPr>
          <p:nvPr>
            <p:ph type="dt" sz="half" idx="10"/>
          </p:nvPr>
        </p:nvSpPr>
        <p:spPr/>
        <p:txBody>
          <a:bodyPr/>
          <a:lstStyle/>
          <a:p>
            <a:r>
              <a:rPr lang="en-US" smtClean="0"/>
              <a:t>02/19/2020</a:t>
            </a:r>
            <a:endParaRPr lang="en-US" dirty="0"/>
          </a:p>
        </p:txBody>
      </p:sp>
      <p:sp>
        <p:nvSpPr>
          <p:cNvPr id="1407" name="Footer Placeholder 1406"/>
          <p:cNvSpPr>
            <a:spLocks noGrp="1"/>
          </p:cNvSpPr>
          <p:nvPr>
            <p:ph type="ftr" sz="quarter" idx="11"/>
          </p:nvPr>
        </p:nvSpPr>
        <p:spPr/>
        <p:txBody>
          <a:bodyPr/>
          <a:lstStyle/>
          <a:p>
            <a:r>
              <a:rPr lang="en-US" smtClean="0"/>
              <a:t>Full Validation PS-PVR for GOES-17 ABI L1b Products</a:t>
            </a:r>
            <a:endParaRPr lang="en-US" dirty="0"/>
          </a:p>
        </p:txBody>
      </p:sp>
      <p:sp>
        <p:nvSpPr>
          <p:cNvPr id="1408" name="Slide Number Placeholder 1407"/>
          <p:cNvSpPr>
            <a:spLocks noGrp="1"/>
          </p:cNvSpPr>
          <p:nvPr>
            <p:ph type="sldNum" sz="quarter" idx="12"/>
          </p:nvPr>
        </p:nvSpPr>
        <p:spPr/>
        <p:txBody>
          <a:bodyPr/>
          <a:lstStyle/>
          <a:p>
            <a:fld id="{F4187418-5481-4E5B-A2F4-9A93734A0716}" type="slidenum">
              <a:rPr lang="en-US" smtClean="0"/>
              <a:t>64</a:t>
            </a:fld>
            <a:endParaRPr lang="en-US" dirty="0"/>
          </a:p>
        </p:txBody>
      </p:sp>
    </p:spTree>
    <p:extLst>
      <p:ext uri="{BB962C8B-B14F-4D97-AF65-F5344CB8AC3E}">
        <p14:creationId xmlns:p14="http://schemas.microsoft.com/office/powerpoint/2010/main" val="30807151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3" name="object 3"/>
          <p:cNvSpPr txBox="1">
            <a:spLocks noGrp="1"/>
          </p:cNvSpPr>
          <p:nvPr>
            <p:ph type="title"/>
          </p:nvPr>
        </p:nvSpPr>
        <p:spPr>
          <a:xfrm>
            <a:off x="2518438" y="105829"/>
            <a:ext cx="4361890" cy="380647"/>
          </a:xfrm>
          <a:prstGeom prst="rect">
            <a:avLst/>
          </a:prstGeom>
        </p:spPr>
        <p:txBody>
          <a:bodyPr vert="horz" wrap="square" lIns="0" tIns="11206" rIns="0" bIns="0" rtlCol="0" anchor="ctr">
            <a:spAutoFit/>
          </a:bodyPr>
          <a:lstStyle/>
          <a:p>
            <a:pPr marL="11206">
              <a:lnSpc>
                <a:spcPct val="100000"/>
              </a:lnSpc>
              <a:spcBef>
                <a:spcPts val="88"/>
              </a:spcBef>
            </a:pPr>
            <a:r>
              <a:rPr sz="2400" dirty="0" smtClean="0"/>
              <a:t>Band </a:t>
            </a:r>
            <a:r>
              <a:rPr sz="2400" spc="-4" dirty="0"/>
              <a:t>07</a:t>
            </a:r>
            <a:r>
              <a:rPr sz="2400" spc="-88" dirty="0"/>
              <a:t> </a:t>
            </a:r>
            <a:r>
              <a:rPr sz="2400" dirty="0"/>
              <a:t>(</a:t>
            </a:r>
            <a:r>
              <a:rPr sz="2400" dirty="0" smtClean="0"/>
              <a:t>3.9</a:t>
            </a:r>
            <a:r>
              <a:rPr lang="en-US" sz="2400" dirty="0" smtClean="0"/>
              <a:t>0</a:t>
            </a:r>
            <a:r>
              <a:rPr sz="2400" dirty="0" smtClean="0"/>
              <a:t>um</a:t>
            </a:r>
            <a:r>
              <a:rPr sz="2400" dirty="0"/>
              <a:t>)</a:t>
            </a:r>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dirty="0">
              <a:latin typeface="Arial"/>
              <a:cs typeface="Arial"/>
            </a:endParaRPr>
          </a:p>
          <a:p>
            <a:pPr>
              <a:spcBef>
                <a:spcPts val="40"/>
              </a:spcBef>
            </a:pPr>
            <a:endParaRPr sz="1412" dirty="0">
              <a:latin typeface="Arial"/>
              <a:cs typeface="Arial"/>
            </a:endParaRPr>
          </a:p>
          <a:p>
            <a:pPr marL="67239" indent="35861"/>
            <a:r>
              <a:rPr sz="1235" spc="18" dirty="0">
                <a:latin typeface="Arial"/>
                <a:cs typeface="Arial"/>
              </a:rPr>
              <a:t>Oct</a:t>
            </a:r>
            <a:endParaRPr sz="1235" dirty="0">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dirty="0">
              <a:latin typeface="Arial"/>
              <a:cs typeface="Arial"/>
            </a:endParaRPr>
          </a:p>
          <a:p>
            <a:pPr marL="94134" marR="102539" indent="53791">
              <a:lnSpc>
                <a:spcPct val="205700"/>
              </a:lnSpc>
              <a:spcBef>
                <a:spcPts val="877"/>
              </a:spcBef>
            </a:pPr>
            <a:r>
              <a:rPr sz="1235" spc="13" dirty="0">
                <a:latin typeface="Arial"/>
                <a:cs typeface="Arial"/>
              </a:rPr>
              <a:t>Jul  Jun</a:t>
            </a:r>
            <a:endParaRPr sz="1235" dirty="0">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dirty="0">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09"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10"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200" name="Date Placeholder 199"/>
          <p:cNvSpPr>
            <a:spLocks noGrp="1"/>
          </p:cNvSpPr>
          <p:nvPr>
            <p:ph type="dt" sz="half" idx="10"/>
          </p:nvPr>
        </p:nvSpPr>
        <p:spPr/>
        <p:txBody>
          <a:bodyPr/>
          <a:lstStyle/>
          <a:p>
            <a:r>
              <a:rPr lang="en-US" smtClean="0"/>
              <a:t>02/19/2020</a:t>
            </a:r>
            <a:endParaRPr lang="en-US" dirty="0"/>
          </a:p>
        </p:txBody>
      </p:sp>
      <p:sp>
        <p:nvSpPr>
          <p:cNvPr id="201" name="Footer Placeholder 200"/>
          <p:cNvSpPr>
            <a:spLocks noGrp="1"/>
          </p:cNvSpPr>
          <p:nvPr>
            <p:ph type="ftr" sz="quarter" idx="11"/>
          </p:nvPr>
        </p:nvSpPr>
        <p:spPr/>
        <p:txBody>
          <a:bodyPr/>
          <a:lstStyle/>
          <a:p>
            <a:r>
              <a:rPr lang="en-US" smtClean="0"/>
              <a:t>Full Validation PS-PVR for GOES-17 ABI L1b Products</a:t>
            </a:r>
            <a:endParaRPr lang="en-US" dirty="0"/>
          </a:p>
        </p:txBody>
      </p:sp>
      <p:sp>
        <p:nvSpPr>
          <p:cNvPr id="211" name="Slide Number Placeholder 210"/>
          <p:cNvSpPr>
            <a:spLocks noGrp="1"/>
          </p:cNvSpPr>
          <p:nvPr>
            <p:ph type="sldNum" sz="quarter" idx="12"/>
          </p:nvPr>
        </p:nvSpPr>
        <p:spPr/>
        <p:txBody>
          <a:bodyPr/>
          <a:lstStyle/>
          <a:p>
            <a:fld id="{F4187418-5481-4E5B-A2F4-9A93734A0716}" type="slidenum">
              <a:rPr lang="en-US" smtClean="0"/>
              <a:t>65</a:t>
            </a:fld>
            <a:endParaRPr lang="en-US" dirty="0"/>
          </a:p>
        </p:txBody>
      </p:sp>
    </p:spTree>
    <p:extLst>
      <p:ext uri="{BB962C8B-B14F-4D97-AF65-F5344CB8AC3E}">
        <p14:creationId xmlns:p14="http://schemas.microsoft.com/office/powerpoint/2010/main" val="39998757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3" name="object 3"/>
          <p:cNvSpPr txBox="1">
            <a:spLocks noGrp="1"/>
          </p:cNvSpPr>
          <p:nvPr>
            <p:ph type="title"/>
          </p:nvPr>
        </p:nvSpPr>
        <p:spPr>
          <a:xfrm>
            <a:off x="2406291" y="105829"/>
            <a:ext cx="4586568" cy="380647"/>
          </a:xfrm>
          <a:prstGeom prst="rect">
            <a:avLst/>
          </a:prstGeom>
        </p:spPr>
        <p:txBody>
          <a:bodyPr vert="horz" wrap="square" lIns="0" tIns="11206" rIns="0" bIns="0" rtlCol="0" anchor="ctr">
            <a:spAutoFit/>
          </a:bodyPr>
          <a:lstStyle/>
          <a:p>
            <a:pPr marL="11206">
              <a:lnSpc>
                <a:spcPct val="100000"/>
              </a:lnSpc>
              <a:spcBef>
                <a:spcPts val="88"/>
              </a:spcBef>
            </a:pPr>
            <a:r>
              <a:rPr sz="2400" dirty="0" smtClean="0"/>
              <a:t>Band </a:t>
            </a:r>
            <a:r>
              <a:rPr sz="2400" spc="-4" dirty="0"/>
              <a:t>08</a:t>
            </a:r>
            <a:r>
              <a:rPr sz="2400" spc="-88" dirty="0"/>
              <a:t> </a:t>
            </a:r>
            <a:r>
              <a:rPr sz="2400" dirty="0"/>
              <a:t>(</a:t>
            </a:r>
            <a:r>
              <a:rPr sz="2400" dirty="0" smtClean="0"/>
              <a:t>6.1</a:t>
            </a:r>
            <a:r>
              <a:rPr lang="en-US" sz="2400" dirty="0" smtClean="0"/>
              <a:t>9</a:t>
            </a:r>
            <a:r>
              <a:rPr sz="2400" dirty="0" smtClean="0"/>
              <a:t>um</a:t>
            </a:r>
            <a:r>
              <a:rPr sz="2400" dirty="0"/>
              <a:t>)</a:t>
            </a:r>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09"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1"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2"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3"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4"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6"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17"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200" name="Date Placeholder 199"/>
          <p:cNvSpPr>
            <a:spLocks noGrp="1"/>
          </p:cNvSpPr>
          <p:nvPr>
            <p:ph type="dt" sz="half" idx="10"/>
          </p:nvPr>
        </p:nvSpPr>
        <p:spPr/>
        <p:txBody>
          <a:bodyPr/>
          <a:lstStyle/>
          <a:p>
            <a:r>
              <a:rPr lang="en-US" smtClean="0"/>
              <a:t>02/19/2020</a:t>
            </a:r>
            <a:endParaRPr lang="en-US" dirty="0"/>
          </a:p>
        </p:txBody>
      </p:sp>
      <p:sp>
        <p:nvSpPr>
          <p:cNvPr id="201" name="Footer Placeholder 200"/>
          <p:cNvSpPr>
            <a:spLocks noGrp="1"/>
          </p:cNvSpPr>
          <p:nvPr>
            <p:ph type="ftr" sz="quarter" idx="11"/>
          </p:nvPr>
        </p:nvSpPr>
        <p:spPr/>
        <p:txBody>
          <a:bodyPr/>
          <a:lstStyle/>
          <a:p>
            <a:r>
              <a:rPr lang="en-US" smtClean="0"/>
              <a:t>Full Validation PS-PVR for GOES-17 ABI L1b Products</a:t>
            </a:r>
            <a:endParaRPr lang="en-US" dirty="0"/>
          </a:p>
        </p:txBody>
      </p:sp>
      <p:sp>
        <p:nvSpPr>
          <p:cNvPr id="210" name="Slide Number Placeholder 209"/>
          <p:cNvSpPr>
            <a:spLocks noGrp="1"/>
          </p:cNvSpPr>
          <p:nvPr>
            <p:ph type="sldNum" sz="quarter" idx="12"/>
          </p:nvPr>
        </p:nvSpPr>
        <p:spPr/>
        <p:txBody>
          <a:bodyPr/>
          <a:lstStyle/>
          <a:p>
            <a:fld id="{F4187418-5481-4E5B-A2F4-9A93734A0716}" type="slidenum">
              <a:rPr lang="en-US" smtClean="0"/>
              <a:t>66</a:t>
            </a:fld>
            <a:endParaRPr lang="en-US" dirty="0"/>
          </a:p>
        </p:txBody>
      </p:sp>
    </p:spTree>
    <p:extLst>
      <p:ext uri="{BB962C8B-B14F-4D97-AF65-F5344CB8AC3E}">
        <p14:creationId xmlns:p14="http://schemas.microsoft.com/office/powerpoint/2010/main" val="42879715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0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09</a:t>
            </a:r>
            <a:r>
              <a:rPr lang="en-US" sz="2400" spc="-88" dirty="0"/>
              <a:t> </a:t>
            </a:r>
            <a:r>
              <a:rPr lang="en-US" sz="2400" dirty="0"/>
              <a:t>(6.95um</a:t>
            </a:r>
            <a:r>
              <a:rPr lang="en-US" sz="2400" dirty="0" smtClean="0"/>
              <a:t>)</a:t>
            </a:r>
            <a:endParaRPr lang="en-US" sz="2400" dirty="0"/>
          </a:p>
        </p:txBody>
      </p:sp>
      <p:sp>
        <p:nvSpPr>
          <p:cNvPr id="201"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0"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1"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2"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3"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4"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5"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16"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31" name="Footer Placeholder 30"/>
          <p:cNvSpPr>
            <a:spLocks noGrp="1"/>
          </p:cNvSpPr>
          <p:nvPr>
            <p:ph type="ftr" sz="quarter" idx="11"/>
          </p:nvPr>
        </p:nvSpPr>
        <p:spPr/>
        <p:txBody>
          <a:bodyPr/>
          <a:lstStyle/>
          <a:p>
            <a:r>
              <a:rPr lang="en-US" smtClean="0"/>
              <a:t>Full Validation PS-PVR for GOES-17 ABI L1b Products</a:t>
            </a:r>
            <a:endParaRPr lang="en-US" dirty="0"/>
          </a:p>
        </p:txBody>
      </p:sp>
      <p:sp>
        <p:nvSpPr>
          <p:cNvPr id="40" name="Slide Number Placeholder 39"/>
          <p:cNvSpPr>
            <a:spLocks noGrp="1"/>
          </p:cNvSpPr>
          <p:nvPr>
            <p:ph type="sldNum" sz="quarter" idx="12"/>
          </p:nvPr>
        </p:nvSpPr>
        <p:spPr/>
        <p:txBody>
          <a:bodyPr/>
          <a:lstStyle/>
          <a:p>
            <a:fld id="{F4187418-5481-4E5B-A2F4-9A93734A0716}" type="slidenum">
              <a:rPr lang="en-US" smtClean="0"/>
              <a:t>67</a:t>
            </a:fld>
            <a:endParaRPr lang="en-US" dirty="0"/>
          </a:p>
        </p:txBody>
      </p:sp>
    </p:spTree>
    <p:extLst>
      <p:ext uri="{BB962C8B-B14F-4D97-AF65-F5344CB8AC3E}">
        <p14:creationId xmlns:p14="http://schemas.microsoft.com/office/powerpoint/2010/main" val="26768759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10</a:t>
            </a:r>
            <a:r>
              <a:rPr lang="en-US" sz="2400" spc="-88" dirty="0"/>
              <a:t> </a:t>
            </a:r>
            <a:r>
              <a:rPr lang="en-US" sz="2400" dirty="0"/>
              <a:t>(7.34um</a:t>
            </a:r>
            <a:r>
              <a:rPr lang="en-US" sz="2400" dirty="0" smtClean="0"/>
              <a:t>)</a:t>
            </a:r>
            <a:endParaRPr lang="en-US" sz="2400" dirty="0"/>
          </a:p>
        </p:txBody>
      </p:sp>
      <p:sp>
        <p:nvSpPr>
          <p:cNvPr id="212"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3"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7"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8"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9"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20"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2"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3"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4"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5"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200" name="Footer Placeholder 199"/>
          <p:cNvSpPr>
            <a:spLocks noGrp="1"/>
          </p:cNvSpPr>
          <p:nvPr>
            <p:ph type="ftr" sz="quarter" idx="11"/>
          </p:nvPr>
        </p:nvSpPr>
        <p:spPr/>
        <p:txBody>
          <a:bodyPr/>
          <a:lstStyle/>
          <a:p>
            <a:r>
              <a:rPr lang="en-US" smtClean="0"/>
              <a:t>Full Validation PS-PVR for GOES-17 ABI L1b Products</a:t>
            </a:r>
            <a:endParaRPr lang="en-US" dirty="0"/>
          </a:p>
        </p:txBody>
      </p:sp>
      <p:sp>
        <p:nvSpPr>
          <p:cNvPr id="201" name="Slide Number Placeholder 200"/>
          <p:cNvSpPr>
            <a:spLocks noGrp="1"/>
          </p:cNvSpPr>
          <p:nvPr>
            <p:ph type="sldNum" sz="quarter" idx="12"/>
          </p:nvPr>
        </p:nvSpPr>
        <p:spPr/>
        <p:txBody>
          <a:bodyPr/>
          <a:lstStyle/>
          <a:p>
            <a:fld id="{F4187418-5481-4E5B-A2F4-9A93734A0716}" type="slidenum">
              <a:rPr lang="en-US" smtClean="0"/>
              <a:t>68</a:t>
            </a:fld>
            <a:endParaRPr lang="en-US" dirty="0"/>
          </a:p>
        </p:txBody>
      </p:sp>
    </p:spTree>
    <p:extLst>
      <p:ext uri="{BB962C8B-B14F-4D97-AF65-F5344CB8AC3E}">
        <p14:creationId xmlns:p14="http://schemas.microsoft.com/office/powerpoint/2010/main" val="141411216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3" name="object 3"/>
          <p:cNvSpPr txBox="1">
            <a:spLocks noGrp="1"/>
          </p:cNvSpPr>
          <p:nvPr>
            <p:ph type="title"/>
          </p:nvPr>
        </p:nvSpPr>
        <p:spPr>
          <a:xfrm>
            <a:off x="2518438" y="105829"/>
            <a:ext cx="4361890" cy="380647"/>
          </a:xfrm>
          <a:prstGeom prst="rect">
            <a:avLst/>
          </a:prstGeom>
        </p:spPr>
        <p:txBody>
          <a:bodyPr vert="horz" wrap="square" lIns="0" tIns="11206" rIns="0" bIns="0" rtlCol="0" anchor="ctr">
            <a:spAutoFit/>
          </a:bodyPr>
          <a:lstStyle/>
          <a:p>
            <a:pPr marL="11206">
              <a:lnSpc>
                <a:spcPct val="100000"/>
              </a:lnSpc>
              <a:spcBef>
                <a:spcPts val="88"/>
              </a:spcBef>
            </a:pPr>
            <a:r>
              <a:rPr sz="2400" dirty="0" smtClean="0"/>
              <a:t>Band </a:t>
            </a:r>
            <a:r>
              <a:rPr sz="2400" spc="-4" dirty="0"/>
              <a:t>11</a:t>
            </a:r>
            <a:r>
              <a:rPr sz="2400" spc="-88" dirty="0"/>
              <a:t> </a:t>
            </a:r>
            <a:r>
              <a:rPr sz="2400" dirty="0"/>
              <a:t>(</a:t>
            </a:r>
            <a:r>
              <a:rPr sz="2400" dirty="0" smtClean="0"/>
              <a:t>8.5</a:t>
            </a:r>
            <a:r>
              <a:rPr lang="en-US" sz="2400" dirty="0" smtClean="0"/>
              <a:t>0</a:t>
            </a:r>
            <a:r>
              <a:rPr sz="2400" dirty="0" smtClean="0"/>
              <a:t>um</a:t>
            </a:r>
            <a:r>
              <a:rPr sz="2400" dirty="0"/>
              <a:t>)</a:t>
            </a:r>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1"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2"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3"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4"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6"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7"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8"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9"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0"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2"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3"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200" name="Date Placeholder 199"/>
          <p:cNvSpPr>
            <a:spLocks noGrp="1"/>
          </p:cNvSpPr>
          <p:nvPr>
            <p:ph type="dt" sz="half" idx="10"/>
          </p:nvPr>
        </p:nvSpPr>
        <p:spPr/>
        <p:txBody>
          <a:bodyPr/>
          <a:lstStyle/>
          <a:p>
            <a:r>
              <a:rPr lang="en-US" smtClean="0"/>
              <a:t>02/19/2020</a:t>
            </a:r>
            <a:endParaRPr lang="en-US" dirty="0"/>
          </a:p>
        </p:txBody>
      </p:sp>
      <p:sp>
        <p:nvSpPr>
          <p:cNvPr id="201" name="Footer Placeholder 200"/>
          <p:cNvSpPr>
            <a:spLocks noGrp="1"/>
          </p:cNvSpPr>
          <p:nvPr>
            <p:ph type="ftr" sz="quarter" idx="11"/>
          </p:nvPr>
        </p:nvSpPr>
        <p:spPr/>
        <p:txBody>
          <a:bodyPr/>
          <a:lstStyle/>
          <a:p>
            <a:r>
              <a:rPr lang="en-US" smtClean="0"/>
              <a:t>Full Validation PS-PVR for GOES-17 ABI L1b Products</a:t>
            </a:r>
            <a:endParaRPr lang="en-US" dirty="0"/>
          </a:p>
        </p:txBody>
      </p:sp>
      <p:sp>
        <p:nvSpPr>
          <p:cNvPr id="209" name="Slide Number Placeholder 208"/>
          <p:cNvSpPr>
            <a:spLocks noGrp="1"/>
          </p:cNvSpPr>
          <p:nvPr>
            <p:ph type="sldNum" sz="quarter" idx="12"/>
          </p:nvPr>
        </p:nvSpPr>
        <p:spPr/>
        <p:txBody>
          <a:bodyPr/>
          <a:lstStyle/>
          <a:p>
            <a:fld id="{F4187418-5481-4E5B-A2F4-9A93734A0716}" type="slidenum">
              <a:rPr lang="en-US" smtClean="0"/>
              <a:t>69</a:t>
            </a:fld>
            <a:endParaRPr lang="en-US" dirty="0"/>
          </a:p>
        </p:txBody>
      </p:sp>
    </p:spTree>
    <p:extLst>
      <p:ext uri="{BB962C8B-B14F-4D97-AF65-F5344CB8AC3E}">
        <p14:creationId xmlns:p14="http://schemas.microsoft.com/office/powerpoint/2010/main" val="792549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Un</a:t>
            </a:r>
            <a:r>
              <a:rPr lang="en-US" dirty="0" smtClean="0"/>
              <a:t>stable FPM </a:t>
            </a:r>
            <a:r>
              <a:rPr lang="en-US" dirty="0"/>
              <a:t>Temperature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73077298"/>
              </p:ext>
            </p:extLst>
          </p:nvPr>
        </p:nvGraphicFramePr>
        <p:xfrm>
          <a:off x="457200" y="1371600"/>
          <a:ext cx="8229600" cy="4119880"/>
        </p:xfrm>
        <a:graphic>
          <a:graphicData uri="http://schemas.openxmlformats.org/drawingml/2006/table">
            <a:tbl>
              <a:tblPr firstRow="1" bandRow="1">
                <a:tableStyleId>{5C22544A-7EE6-4342-B048-85BDC9FD1C3A}</a:tableStyleId>
              </a:tblPr>
              <a:tblGrid>
                <a:gridCol w="1333500">
                  <a:extLst>
                    <a:ext uri="{9D8B030D-6E8A-4147-A177-3AD203B41FA5}">
                      <a16:colId xmlns:a16="http://schemas.microsoft.com/office/drawing/2014/main" val="4110822492"/>
                    </a:ext>
                  </a:extLst>
                </a:gridCol>
                <a:gridCol w="3467100">
                  <a:extLst>
                    <a:ext uri="{9D8B030D-6E8A-4147-A177-3AD203B41FA5}">
                      <a16:colId xmlns:a16="http://schemas.microsoft.com/office/drawing/2014/main" val="4266582734"/>
                    </a:ext>
                  </a:extLst>
                </a:gridCol>
                <a:gridCol w="3429000">
                  <a:extLst>
                    <a:ext uri="{9D8B030D-6E8A-4147-A177-3AD203B41FA5}">
                      <a16:colId xmlns:a16="http://schemas.microsoft.com/office/drawing/2014/main" val="2532628906"/>
                    </a:ext>
                  </a:extLst>
                </a:gridCol>
              </a:tblGrid>
              <a:tr h="370840">
                <a:tc>
                  <a:txBody>
                    <a:bodyPr/>
                    <a:lstStyle/>
                    <a:p>
                      <a:pPr algn="ctr"/>
                      <a:endParaRPr lang="en-US" dirty="0"/>
                    </a:p>
                  </a:txBody>
                  <a:tcPr anchor="ctr"/>
                </a:tc>
                <a:tc>
                  <a:txBody>
                    <a:bodyPr/>
                    <a:lstStyle/>
                    <a:p>
                      <a:pPr algn="ctr"/>
                      <a:r>
                        <a:rPr lang="en-US" dirty="0" smtClean="0"/>
                        <a:t>VNIR</a:t>
                      </a:r>
                      <a:endParaRPr lang="en-US" dirty="0"/>
                    </a:p>
                  </a:txBody>
                  <a:tcPr anchor="ctr"/>
                </a:tc>
                <a:tc>
                  <a:txBody>
                    <a:bodyPr/>
                    <a:lstStyle/>
                    <a:p>
                      <a:pPr algn="ctr"/>
                      <a:r>
                        <a:rPr lang="en-US" dirty="0" smtClean="0"/>
                        <a:t>IR</a:t>
                      </a:r>
                      <a:endParaRPr lang="en-US" dirty="0"/>
                    </a:p>
                  </a:txBody>
                  <a:tcPr anchor="ctr"/>
                </a:tc>
                <a:extLst>
                  <a:ext uri="{0D108BD9-81ED-4DB2-BD59-A6C34878D82A}">
                    <a16:rowId xmlns:a16="http://schemas.microsoft.com/office/drawing/2014/main" val="1568486727"/>
                  </a:ext>
                </a:extLst>
              </a:tr>
              <a:tr h="370840">
                <a:tc>
                  <a:txBody>
                    <a:bodyPr/>
                    <a:lstStyle/>
                    <a:p>
                      <a:pPr algn="ctr"/>
                      <a:r>
                        <a:rPr lang="en-US" b="1" dirty="0" smtClean="0"/>
                        <a:t>Noise</a:t>
                      </a:r>
                      <a:r>
                        <a:rPr lang="en-US" b="1" baseline="0" dirty="0" smtClean="0"/>
                        <a:t> </a:t>
                      </a:r>
                      <a:endParaRPr lang="en-US" b="1" dirty="0"/>
                    </a:p>
                  </a:txBody>
                  <a:tcPr anchor="ctr"/>
                </a:tc>
                <a:tc>
                  <a:txBody>
                    <a:bodyPr/>
                    <a:lstStyle/>
                    <a:p>
                      <a:pPr marL="285750" lvl="0" indent="-285750" algn="l">
                        <a:buFont typeface="Arial" panose="020B0604020202020204" pitchFamily="34" charset="0"/>
                        <a:buChar char="•"/>
                      </a:pPr>
                      <a:r>
                        <a:rPr lang="en-US" dirty="0" smtClean="0"/>
                        <a:t>Did not analyze separately.</a:t>
                      </a:r>
                      <a:endParaRPr lang="en-US" dirty="0"/>
                    </a:p>
                  </a:txBody>
                  <a:tcPr anchor="ctr"/>
                </a:tc>
                <a:tc>
                  <a:txBody>
                    <a:bodyPr/>
                    <a:lstStyle/>
                    <a:p>
                      <a:pPr marL="285750" indent="-285750" algn="l">
                        <a:buFont typeface="Arial" panose="020B0604020202020204" pitchFamily="34" charset="0"/>
                        <a:buChar char="•"/>
                      </a:pPr>
                      <a:r>
                        <a:rPr lang="en-US" dirty="0" smtClean="0">
                          <a:solidFill>
                            <a:srgbClr val="FF0000"/>
                          </a:solidFill>
                        </a:rPr>
                        <a:t>Waived</a:t>
                      </a:r>
                      <a:r>
                        <a:rPr lang="en-US" dirty="0" smtClean="0"/>
                        <a:t>.</a:t>
                      </a:r>
                    </a:p>
                    <a:p>
                      <a:pPr marL="285750" indent="-285750" algn="l">
                        <a:buFont typeface="Arial" panose="020B0604020202020204" pitchFamily="34" charset="0"/>
                        <a:buChar char="•"/>
                      </a:pPr>
                      <a:r>
                        <a:rPr lang="en-US" dirty="0" smtClean="0"/>
                        <a:t>Increased (doubled for some)</a:t>
                      </a:r>
                      <a:r>
                        <a:rPr lang="en-US" baseline="0" dirty="0" smtClean="0"/>
                        <a:t> with Gain Set III and 81K.</a:t>
                      </a:r>
                      <a:endParaRPr lang="en-US" dirty="0" smtClean="0"/>
                    </a:p>
                    <a:p>
                      <a:pPr marL="285750" indent="-285750" algn="l">
                        <a:buFont typeface="Arial" panose="020B0604020202020204" pitchFamily="34" charset="0"/>
                        <a:buChar char="•"/>
                      </a:pPr>
                      <a:r>
                        <a:rPr lang="en-US" dirty="0" smtClean="0"/>
                        <a:t>Increased</a:t>
                      </a:r>
                      <a:r>
                        <a:rPr lang="en-US" baseline="0" dirty="0" smtClean="0"/>
                        <a:t> further </a:t>
                      </a:r>
                      <a:r>
                        <a:rPr lang="en-US" dirty="0" smtClean="0"/>
                        <a:t>with rising FPM</a:t>
                      </a:r>
                      <a:r>
                        <a:rPr lang="en-US" baseline="0" dirty="0" smtClean="0"/>
                        <a:t> temperature, leading to saturation for some channels.</a:t>
                      </a:r>
                      <a:endParaRPr lang="en-US" dirty="0" smtClean="0"/>
                    </a:p>
                  </a:txBody>
                  <a:tcPr anchor="ctr"/>
                </a:tc>
                <a:extLst>
                  <a:ext uri="{0D108BD9-81ED-4DB2-BD59-A6C34878D82A}">
                    <a16:rowId xmlns:a16="http://schemas.microsoft.com/office/drawing/2014/main" val="2463852546"/>
                  </a:ext>
                </a:extLst>
              </a:tr>
              <a:tr h="370840">
                <a:tc>
                  <a:txBody>
                    <a:bodyPr/>
                    <a:lstStyle/>
                    <a:p>
                      <a:pPr algn="ctr"/>
                      <a:r>
                        <a:rPr lang="en-US" b="1" dirty="0" smtClean="0"/>
                        <a:t>Accuracy</a:t>
                      </a:r>
                      <a:endParaRPr lang="en-US" b="1" dirty="0"/>
                    </a:p>
                  </a:txBody>
                  <a:tcPr anchor="ctr"/>
                </a:tc>
                <a:tc>
                  <a:txBody>
                    <a:bodyPr/>
                    <a:lstStyle/>
                    <a:p>
                      <a:pPr marL="285750" indent="-285750" algn="l">
                        <a:buFont typeface="Arial" panose="020B0604020202020204" pitchFamily="34" charset="0"/>
                        <a:buChar char="•"/>
                      </a:pPr>
                      <a:r>
                        <a:rPr lang="en-US" dirty="0" smtClean="0"/>
                        <a:t>No significant impact.</a:t>
                      </a:r>
                    </a:p>
                    <a:p>
                      <a:pPr marL="742950" lvl="1" indent="-285750" algn="l">
                        <a:buFont typeface="Arial" panose="020B0604020202020204" pitchFamily="34" charset="0"/>
                        <a:buChar char="•"/>
                      </a:pPr>
                      <a:r>
                        <a:rPr lang="en-US" dirty="0" smtClean="0"/>
                        <a:t>Affects stability that will be addressed later.</a:t>
                      </a:r>
                      <a:endParaRPr lang="en-US" dirty="0"/>
                    </a:p>
                  </a:txBody>
                  <a:tcPr anchor="ctr"/>
                </a:tc>
                <a:tc>
                  <a:txBody>
                    <a:bodyPr/>
                    <a:lstStyle/>
                    <a:p>
                      <a:pPr marL="285750" indent="-285750" algn="l">
                        <a:buFont typeface="Arial" panose="020B0604020202020204" pitchFamily="34" charset="0"/>
                        <a:buChar char="•"/>
                      </a:pPr>
                      <a:r>
                        <a:rPr lang="en-US" dirty="0" smtClean="0"/>
                        <a:t>Some radiance become invalid when MRD is waived.</a:t>
                      </a:r>
                    </a:p>
                    <a:p>
                      <a:pPr marL="285750" indent="-285750" algn="l">
                        <a:buFont typeface="Arial" panose="020B0604020202020204" pitchFamily="34" charset="0"/>
                        <a:buChar char="•"/>
                      </a:pPr>
                      <a:r>
                        <a:rPr lang="en-US" dirty="0" smtClean="0">
                          <a:solidFill>
                            <a:srgbClr val="FF0000"/>
                          </a:solidFill>
                        </a:rPr>
                        <a:t>Most valid data meet the</a:t>
                      </a:r>
                      <a:r>
                        <a:rPr lang="en-US" baseline="0" dirty="0" smtClean="0">
                          <a:solidFill>
                            <a:srgbClr val="FF0000"/>
                          </a:solidFill>
                        </a:rPr>
                        <a:t> MRD</a:t>
                      </a:r>
                      <a:r>
                        <a:rPr lang="en-US" baseline="0" dirty="0" smtClean="0"/>
                        <a:t>.</a:t>
                      </a:r>
                    </a:p>
                    <a:p>
                      <a:pPr marL="285750" indent="-285750" algn="l">
                        <a:buFont typeface="Arial" panose="020B0604020202020204" pitchFamily="34" charset="0"/>
                        <a:buChar char="•"/>
                      </a:pPr>
                      <a:r>
                        <a:rPr lang="en-US" dirty="0" smtClean="0"/>
                        <a:t>Some valid data may have larger bias due to SRF change</a:t>
                      </a:r>
                      <a:r>
                        <a:rPr lang="en-US" baseline="0" dirty="0" smtClean="0"/>
                        <a:t> at higher FPM temperature (insufficient data to confirm).</a:t>
                      </a:r>
                      <a:endParaRPr lang="en-US" dirty="0"/>
                    </a:p>
                  </a:txBody>
                  <a:tcPr anchor="ctr"/>
                </a:tc>
                <a:extLst>
                  <a:ext uri="{0D108BD9-81ED-4DB2-BD59-A6C34878D82A}">
                    <a16:rowId xmlns:a16="http://schemas.microsoft.com/office/drawing/2014/main" val="2148999010"/>
                  </a:ext>
                </a:extLst>
              </a:tr>
            </a:tbl>
          </a:graphicData>
        </a:graphic>
      </p:graphicFrame>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7</a:t>
            </a:fld>
            <a:endParaRPr lang="en-US" dirty="0"/>
          </a:p>
        </p:txBody>
      </p:sp>
      <p:sp>
        <p:nvSpPr>
          <p:cNvPr id="3" name="TextBox 2"/>
          <p:cNvSpPr txBox="1"/>
          <p:nvPr/>
        </p:nvSpPr>
        <p:spPr>
          <a:xfrm>
            <a:off x="457199" y="5684723"/>
            <a:ext cx="8229601" cy="646331"/>
          </a:xfrm>
          <a:prstGeom prst="rect">
            <a:avLst/>
          </a:prstGeom>
          <a:noFill/>
        </p:spPr>
        <p:txBody>
          <a:bodyPr wrap="square" rtlCol="0">
            <a:spAutoFit/>
          </a:bodyPr>
          <a:lstStyle/>
          <a:p>
            <a:pPr algn="ctr"/>
            <a:r>
              <a:rPr lang="en-US" dirty="0" smtClean="0"/>
              <a:t>More details (repeatability, dynamic range, coherent noise, etc.) were provided separately and can be discussed at request.</a:t>
            </a:r>
            <a:endParaRPr lang="en-US" dirty="0"/>
          </a:p>
        </p:txBody>
      </p:sp>
    </p:spTree>
    <p:extLst>
      <p:ext uri="{BB962C8B-B14F-4D97-AF65-F5344CB8AC3E}">
        <p14:creationId xmlns:p14="http://schemas.microsoft.com/office/powerpoint/2010/main" val="37667745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12</a:t>
            </a:r>
            <a:r>
              <a:rPr lang="en-US" sz="2400" spc="-88" dirty="0"/>
              <a:t> </a:t>
            </a:r>
            <a:r>
              <a:rPr lang="en-US" sz="2400" dirty="0"/>
              <a:t>(9.61um</a:t>
            </a:r>
            <a:r>
              <a:rPr lang="en-US" sz="2400" dirty="0" smtClean="0"/>
              <a:t>)</a:t>
            </a:r>
            <a:endParaRPr lang="en-US" sz="2400" dirty="0"/>
          </a:p>
        </p:txBody>
      </p:sp>
      <p:sp>
        <p:nvSpPr>
          <p:cNvPr id="212"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3"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7"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8"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9"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20"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2"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3"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4"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5"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200" name="Footer Placeholder 199"/>
          <p:cNvSpPr>
            <a:spLocks noGrp="1"/>
          </p:cNvSpPr>
          <p:nvPr>
            <p:ph type="ftr" sz="quarter" idx="11"/>
          </p:nvPr>
        </p:nvSpPr>
        <p:spPr/>
        <p:txBody>
          <a:bodyPr/>
          <a:lstStyle/>
          <a:p>
            <a:r>
              <a:rPr lang="en-US" smtClean="0"/>
              <a:t>Full Validation PS-PVR for GOES-17 ABI L1b Products</a:t>
            </a:r>
            <a:endParaRPr lang="en-US" dirty="0"/>
          </a:p>
        </p:txBody>
      </p:sp>
      <p:sp>
        <p:nvSpPr>
          <p:cNvPr id="201" name="Slide Number Placeholder 200"/>
          <p:cNvSpPr>
            <a:spLocks noGrp="1"/>
          </p:cNvSpPr>
          <p:nvPr>
            <p:ph type="sldNum" sz="quarter" idx="12"/>
          </p:nvPr>
        </p:nvSpPr>
        <p:spPr/>
        <p:txBody>
          <a:bodyPr/>
          <a:lstStyle/>
          <a:p>
            <a:fld id="{F4187418-5481-4E5B-A2F4-9A93734A0716}" type="slidenum">
              <a:rPr lang="en-US" smtClean="0"/>
              <a:t>70</a:t>
            </a:fld>
            <a:endParaRPr lang="en-US" dirty="0"/>
          </a:p>
        </p:txBody>
      </p:sp>
    </p:spTree>
    <p:extLst>
      <p:ext uri="{BB962C8B-B14F-4D97-AF65-F5344CB8AC3E}">
        <p14:creationId xmlns:p14="http://schemas.microsoft.com/office/powerpoint/2010/main" val="33369573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3" name="object 3"/>
          <p:cNvSpPr txBox="1">
            <a:spLocks noGrp="1"/>
          </p:cNvSpPr>
          <p:nvPr>
            <p:ph type="title"/>
          </p:nvPr>
        </p:nvSpPr>
        <p:spPr>
          <a:xfrm>
            <a:off x="2406291" y="105829"/>
            <a:ext cx="4586568" cy="380647"/>
          </a:xfrm>
          <a:prstGeom prst="rect">
            <a:avLst/>
          </a:prstGeom>
        </p:spPr>
        <p:txBody>
          <a:bodyPr vert="horz" wrap="square" lIns="0" tIns="11206" rIns="0" bIns="0" rtlCol="0" anchor="ctr">
            <a:spAutoFit/>
          </a:bodyPr>
          <a:lstStyle/>
          <a:p>
            <a:pPr marL="11206">
              <a:lnSpc>
                <a:spcPct val="100000"/>
              </a:lnSpc>
              <a:spcBef>
                <a:spcPts val="88"/>
              </a:spcBef>
            </a:pPr>
            <a:r>
              <a:rPr sz="2400" dirty="0" smtClean="0"/>
              <a:t>Band </a:t>
            </a:r>
            <a:r>
              <a:rPr sz="2400" spc="-4" dirty="0"/>
              <a:t>13</a:t>
            </a:r>
            <a:r>
              <a:rPr sz="2400" spc="-88" dirty="0"/>
              <a:t> </a:t>
            </a:r>
            <a:r>
              <a:rPr sz="2400" dirty="0"/>
              <a:t>(</a:t>
            </a:r>
            <a:r>
              <a:rPr sz="2400" dirty="0" smtClean="0"/>
              <a:t>10.3um</a:t>
            </a:r>
            <a:r>
              <a:rPr sz="2400" dirty="0"/>
              <a:t>)</a:t>
            </a:r>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1"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2"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3"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4"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6"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7"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8"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9"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0"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2"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3"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200" name="Date Placeholder 199"/>
          <p:cNvSpPr>
            <a:spLocks noGrp="1"/>
          </p:cNvSpPr>
          <p:nvPr>
            <p:ph type="dt" sz="half" idx="10"/>
          </p:nvPr>
        </p:nvSpPr>
        <p:spPr/>
        <p:txBody>
          <a:bodyPr/>
          <a:lstStyle/>
          <a:p>
            <a:r>
              <a:rPr lang="en-US" smtClean="0"/>
              <a:t>02/19/2020</a:t>
            </a:r>
            <a:endParaRPr lang="en-US" dirty="0"/>
          </a:p>
        </p:txBody>
      </p:sp>
      <p:sp>
        <p:nvSpPr>
          <p:cNvPr id="201" name="Footer Placeholder 200"/>
          <p:cNvSpPr>
            <a:spLocks noGrp="1"/>
          </p:cNvSpPr>
          <p:nvPr>
            <p:ph type="ftr" sz="quarter" idx="11"/>
          </p:nvPr>
        </p:nvSpPr>
        <p:spPr/>
        <p:txBody>
          <a:bodyPr/>
          <a:lstStyle/>
          <a:p>
            <a:r>
              <a:rPr lang="en-US" smtClean="0"/>
              <a:t>Full Validation PS-PVR for GOES-17 ABI L1b Products</a:t>
            </a:r>
            <a:endParaRPr lang="en-US" dirty="0"/>
          </a:p>
        </p:txBody>
      </p:sp>
      <p:sp>
        <p:nvSpPr>
          <p:cNvPr id="209" name="Slide Number Placeholder 208"/>
          <p:cNvSpPr>
            <a:spLocks noGrp="1"/>
          </p:cNvSpPr>
          <p:nvPr>
            <p:ph type="sldNum" sz="quarter" idx="12"/>
          </p:nvPr>
        </p:nvSpPr>
        <p:spPr/>
        <p:txBody>
          <a:bodyPr/>
          <a:lstStyle/>
          <a:p>
            <a:fld id="{F4187418-5481-4E5B-A2F4-9A93734A0716}" type="slidenum">
              <a:rPr lang="en-US" smtClean="0"/>
              <a:t>71</a:t>
            </a:fld>
            <a:endParaRPr lang="en-US" dirty="0"/>
          </a:p>
        </p:txBody>
      </p:sp>
    </p:spTree>
    <p:extLst>
      <p:ext uri="{BB962C8B-B14F-4D97-AF65-F5344CB8AC3E}">
        <p14:creationId xmlns:p14="http://schemas.microsoft.com/office/powerpoint/2010/main" val="359429369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14</a:t>
            </a:r>
            <a:r>
              <a:rPr lang="en-US" sz="2400" spc="-88" dirty="0"/>
              <a:t> </a:t>
            </a:r>
            <a:r>
              <a:rPr lang="en-US" sz="2400" dirty="0"/>
              <a:t>(11.2um</a:t>
            </a:r>
            <a:r>
              <a:rPr lang="en-US" sz="2400" dirty="0" smtClean="0"/>
              <a:t>)</a:t>
            </a:r>
            <a:endParaRPr lang="en-US" sz="2400" dirty="0"/>
          </a:p>
        </p:txBody>
      </p:sp>
      <p:sp>
        <p:nvSpPr>
          <p:cNvPr id="212"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3"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7"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8"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9"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20"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2"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3"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4"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5"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200" name="Footer Placeholder 199"/>
          <p:cNvSpPr>
            <a:spLocks noGrp="1"/>
          </p:cNvSpPr>
          <p:nvPr>
            <p:ph type="ftr" sz="quarter" idx="11"/>
          </p:nvPr>
        </p:nvSpPr>
        <p:spPr/>
        <p:txBody>
          <a:bodyPr/>
          <a:lstStyle/>
          <a:p>
            <a:r>
              <a:rPr lang="en-US" smtClean="0"/>
              <a:t>Full Validation PS-PVR for GOES-17 ABI L1b Products</a:t>
            </a:r>
            <a:endParaRPr lang="en-US" dirty="0"/>
          </a:p>
        </p:txBody>
      </p:sp>
      <p:sp>
        <p:nvSpPr>
          <p:cNvPr id="201" name="Slide Number Placeholder 200"/>
          <p:cNvSpPr>
            <a:spLocks noGrp="1"/>
          </p:cNvSpPr>
          <p:nvPr>
            <p:ph type="sldNum" sz="quarter" idx="12"/>
          </p:nvPr>
        </p:nvSpPr>
        <p:spPr/>
        <p:txBody>
          <a:bodyPr/>
          <a:lstStyle/>
          <a:p>
            <a:fld id="{F4187418-5481-4E5B-A2F4-9A93734A0716}" type="slidenum">
              <a:rPr lang="en-US" smtClean="0"/>
              <a:t>72</a:t>
            </a:fld>
            <a:endParaRPr lang="en-US" dirty="0"/>
          </a:p>
        </p:txBody>
      </p:sp>
    </p:spTree>
    <p:extLst>
      <p:ext uri="{BB962C8B-B14F-4D97-AF65-F5344CB8AC3E}">
        <p14:creationId xmlns:p14="http://schemas.microsoft.com/office/powerpoint/2010/main" val="30479057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15</a:t>
            </a:r>
            <a:r>
              <a:rPr lang="en-US" sz="2400" spc="-88" dirty="0"/>
              <a:t> </a:t>
            </a:r>
            <a:r>
              <a:rPr lang="en-US" sz="2400" dirty="0"/>
              <a:t>(12.3um</a:t>
            </a:r>
            <a:r>
              <a:rPr lang="en-US" sz="2400" dirty="0" smtClean="0"/>
              <a:t>)</a:t>
            </a:r>
            <a:endParaRPr lang="en-US" sz="2400" dirty="0"/>
          </a:p>
        </p:txBody>
      </p:sp>
      <p:sp>
        <p:nvSpPr>
          <p:cNvPr id="212"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3"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7"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8"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9"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20"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2"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3"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4"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5"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200" name="Footer Placeholder 199"/>
          <p:cNvSpPr>
            <a:spLocks noGrp="1"/>
          </p:cNvSpPr>
          <p:nvPr>
            <p:ph type="ftr" sz="quarter" idx="11"/>
          </p:nvPr>
        </p:nvSpPr>
        <p:spPr/>
        <p:txBody>
          <a:bodyPr/>
          <a:lstStyle/>
          <a:p>
            <a:r>
              <a:rPr lang="en-US" smtClean="0"/>
              <a:t>Full Validation PS-PVR for GOES-17 ABI L1b Products</a:t>
            </a:r>
            <a:endParaRPr lang="en-US" dirty="0"/>
          </a:p>
        </p:txBody>
      </p:sp>
      <p:sp>
        <p:nvSpPr>
          <p:cNvPr id="201" name="Slide Number Placeholder 200"/>
          <p:cNvSpPr>
            <a:spLocks noGrp="1"/>
          </p:cNvSpPr>
          <p:nvPr>
            <p:ph type="sldNum" sz="quarter" idx="12"/>
          </p:nvPr>
        </p:nvSpPr>
        <p:spPr/>
        <p:txBody>
          <a:bodyPr/>
          <a:lstStyle/>
          <a:p>
            <a:fld id="{F4187418-5481-4E5B-A2F4-9A93734A0716}" type="slidenum">
              <a:rPr lang="en-US" smtClean="0"/>
              <a:t>73</a:t>
            </a:fld>
            <a:endParaRPr lang="en-US" dirty="0"/>
          </a:p>
        </p:txBody>
      </p:sp>
    </p:spTree>
    <p:extLst>
      <p:ext uri="{BB962C8B-B14F-4D97-AF65-F5344CB8AC3E}">
        <p14:creationId xmlns:p14="http://schemas.microsoft.com/office/powerpoint/2010/main" val="6834659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457200"/>
            <a:ext cx="7721379" cy="5486411"/>
          </a:xfrm>
          <a:prstGeom prst="rect">
            <a:avLst/>
          </a:prstGeom>
          <a:blipFill>
            <a:blip r:embed="rId2" cstate="print"/>
            <a:stretch>
              <a:fillRect/>
            </a:stretch>
          </a:blipFill>
        </p:spPr>
        <p:txBody>
          <a:bodyPr wrap="square" lIns="0" tIns="0" rIns="0" bIns="0" rtlCol="0"/>
          <a:lstStyle/>
          <a:p>
            <a:endParaRPr sz="1588"/>
          </a:p>
        </p:txBody>
      </p:sp>
      <p:sp>
        <p:nvSpPr>
          <p:cNvPr id="4" name="object 4"/>
          <p:cNvSpPr/>
          <p:nvPr/>
        </p:nvSpPr>
        <p:spPr>
          <a:xfrm>
            <a:off x="838201" y="5943611"/>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5"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6"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7" name="object 7"/>
          <p:cNvSpPr/>
          <p:nvPr/>
        </p:nvSpPr>
        <p:spPr>
          <a:xfrm>
            <a:off x="276854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8" name="object 8"/>
          <p:cNvSpPr/>
          <p:nvPr/>
        </p:nvSpPr>
        <p:spPr>
          <a:xfrm>
            <a:off x="3733879"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9" name="object 9"/>
          <p:cNvSpPr/>
          <p:nvPr/>
        </p:nvSpPr>
        <p:spPr>
          <a:xfrm>
            <a:off x="4698896"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0" name="object 10"/>
          <p:cNvSpPr/>
          <p:nvPr/>
        </p:nvSpPr>
        <p:spPr>
          <a:xfrm>
            <a:off x="5664227"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1" name="object 11"/>
          <p:cNvSpPr/>
          <p:nvPr/>
        </p:nvSpPr>
        <p:spPr>
          <a:xfrm>
            <a:off x="6629233"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2" name="object 12"/>
          <p:cNvSpPr/>
          <p:nvPr/>
        </p:nvSpPr>
        <p:spPr>
          <a:xfrm>
            <a:off x="7594574"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3" name="object 13"/>
          <p:cNvSpPr/>
          <p:nvPr/>
        </p:nvSpPr>
        <p:spPr>
          <a:xfrm>
            <a:off x="855958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7" name="object 17"/>
          <p:cNvSpPr/>
          <p:nvPr/>
        </p:nvSpPr>
        <p:spPr>
          <a:xfrm>
            <a:off x="244677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8" name="object 18"/>
          <p:cNvSpPr/>
          <p:nvPr/>
        </p:nvSpPr>
        <p:spPr>
          <a:xfrm>
            <a:off x="309032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19" name="object 19"/>
          <p:cNvSpPr/>
          <p:nvPr/>
        </p:nvSpPr>
        <p:spPr>
          <a:xfrm>
            <a:off x="341210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0" name="object 20"/>
          <p:cNvSpPr/>
          <p:nvPr/>
        </p:nvSpPr>
        <p:spPr>
          <a:xfrm>
            <a:off x="405534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 name="object 21"/>
          <p:cNvSpPr/>
          <p:nvPr/>
        </p:nvSpPr>
        <p:spPr>
          <a:xfrm>
            <a:off x="4377119"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 name="object 22"/>
          <p:cNvSpPr/>
          <p:nvPr/>
        </p:nvSpPr>
        <p:spPr>
          <a:xfrm>
            <a:off x="5020672"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3" name="object 23"/>
          <p:cNvSpPr/>
          <p:nvPr/>
        </p:nvSpPr>
        <p:spPr>
          <a:xfrm>
            <a:off x="534245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4" name="object 24"/>
          <p:cNvSpPr/>
          <p:nvPr/>
        </p:nvSpPr>
        <p:spPr>
          <a:xfrm>
            <a:off x="5985690"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5" name="object 25"/>
          <p:cNvSpPr/>
          <p:nvPr/>
        </p:nvSpPr>
        <p:spPr>
          <a:xfrm>
            <a:off x="6307467"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6" name="object 26"/>
          <p:cNvSpPr/>
          <p:nvPr/>
        </p:nvSpPr>
        <p:spPr>
          <a:xfrm>
            <a:off x="6951021"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7" name="object 27"/>
          <p:cNvSpPr/>
          <p:nvPr/>
        </p:nvSpPr>
        <p:spPr>
          <a:xfrm>
            <a:off x="727279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8" name="object 28"/>
          <p:cNvSpPr/>
          <p:nvPr/>
        </p:nvSpPr>
        <p:spPr>
          <a:xfrm>
            <a:off x="791603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9" name="object 29"/>
          <p:cNvSpPr/>
          <p:nvPr/>
        </p:nvSpPr>
        <p:spPr>
          <a:xfrm>
            <a:off x="8237815"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30" name="object 30"/>
          <p:cNvSpPr/>
          <p:nvPr/>
        </p:nvSpPr>
        <p:spPr>
          <a:xfrm>
            <a:off x="838201" y="457200"/>
            <a:ext cx="7721413" cy="0"/>
          </a:xfrm>
          <a:custGeom>
            <a:avLst/>
            <a:gdLst/>
            <a:ahLst/>
            <a:cxnLst/>
            <a:rect l="l" t="t" r="r" b="b"/>
            <a:pathLst>
              <a:path w="8750935">
                <a:moveTo>
                  <a:pt x="0" y="0"/>
                </a:moveTo>
                <a:lnTo>
                  <a:pt x="8750896" y="0"/>
                </a:lnTo>
              </a:path>
            </a:pathLst>
          </a:custGeom>
          <a:ln w="3175">
            <a:solidFill>
              <a:srgbClr val="000000"/>
            </a:solidFill>
          </a:ln>
        </p:spPr>
        <p:txBody>
          <a:bodyPr wrap="square" lIns="0" tIns="0" rIns="0" bIns="0" rtlCol="0"/>
          <a:lstStyle/>
          <a:p>
            <a:endParaRPr sz="1588"/>
          </a:p>
        </p:txBody>
      </p:sp>
      <p:sp>
        <p:nvSpPr>
          <p:cNvPr id="31" name="object 31"/>
          <p:cNvSpPr/>
          <p:nvPr/>
        </p:nvSpPr>
        <p:spPr>
          <a:xfrm>
            <a:off x="838200"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2" name="object 32"/>
          <p:cNvSpPr/>
          <p:nvPr/>
        </p:nvSpPr>
        <p:spPr>
          <a:xfrm>
            <a:off x="180353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3" name="object 33"/>
          <p:cNvSpPr/>
          <p:nvPr/>
        </p:nvSpPr>
        <p:spPr>
          <a:xfrm>
            <a:off x="276854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4" name="object 34"/>
          <p:cNvSpPr/>
          <p:nvPr/>
        </p:nvSpPr>
        <p:spPr>
          <a:xfrm>
            <a:off x="3733879"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5" name="object 35"/>
          <p:cNvSpPr/>
          <p:nvPr/>
        </p:nvSpPr>
        <p:spPr>
          <a:xfrm>
            <a:off x="4698896"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6" name="object 36"/>
          <p:cNvSpPr/>
          <p:nvPr/>
        </p:nvSpPr>
        <p:spPr>
          <a:xfrm>
            <a:off x="5664227"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7" name="object 37"/>
          <p:cNvSpPr/>
          <p:nvPr/>
        </p:nvSpPr>
        <p:spPr>
          <a:xfrm>
            <a:off x="662924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8" name="object 38"/>
          <p:cNvSpPr/>
          <p:nvPr/>
        </p:nvSpPr>
        <p:spPr>
          <a:xfrm>
            <a:off x="7594574"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39" name="object 39"/>
          <p:cNvSpPr/>
          <p:nvPr/>
        </p:nvSpPr>
        <p:spPr>
          <a:xfrm>
            <a:off x="8559592" y="457201"/>
            <a:ext cx="0" cy="55469"/>
          </a:xfrm>
          <a:custGeom>
            <a:avLst/>
            <a:gdLst/>
            <a:ahLst/>
            <a:cxnLst/>
            <a:rect l="l" t="t" r="r" b="b"/>
            <a:pathLst>
              <a:path h="62865">
                <a:moveTo>
                  <a:pt x="0" y="0"/>
                </a:moveTo>
                <a:lnTo>
                  <a:pt x="0" y="62280"/>
                </a:lnTo>
              </a:path>
            </a:pathLst>
          </a:custGeom>
          <a:ln w="3175">
            <a:solidFill>
              <a:srgbClr val="000000"/>
            </a:solidFill>
          </a:ln>
        </p:spPr>
        <p:txBody>
          <a:bodyPr wrap="square" lIns="0" tIns="0" rIns="0" bIns="0" rtlCol="0"/>
          <a:lstStyle/>
          <a:p>
            <a:endParaRPr sz="1588"/>
          </a:p>
        </p:txBody>
      </p:sp>
      <p:sp>
        <p:nvSpPr>
          <p:cNvPr id="40" name="object 40"/>
          <p:cNvSpPr/>
          <p:nvPr/>
        </p:nvSpPr>
        <p:spPr>
          <a:xfrm>
            <a:off x="115998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1" name="object 41"/>
          <p:cNvSpPr/>
          <p:nvPr/>
        </p:nvSpPr>
        <p:spPr>
          <a:xfrm>
            <a:off x="148176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2" name="object 42"/>
          <p:cNvSpPr/>
          <p:nvPr/>
        </p:nvSpPr>
        <p:spPr>
          <a:xfrm>
            <a:off x="212531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3" name="object 43"/>
          <p:cNvSpPr/>
          <p:nvPr/>
        </p:nvSpPr>
        <p:spPr>
          <a:xfrm>
            <a:off x="244678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4" name="object 44"/>
          <p:cNvSpPr/>
          <p:nvPr/>
        </p:nvSpPr>
        <p:spPr>
          <a:xfrm>
            <a:off x="3090337"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5" name="object 45"/>
          <p:cNvSpPr/>
          <p:nvPr/>
        </p:nvSpPr>
        <p:spPr>
          <a:xfrm>
            <a:off x="3412113"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6" name="object 46"/>
          <p:cNvSpPr/>
          <p:nvPr/>
        </p:nvSpPr>
        <p:spPr>
          <a:xfrm>
            <a:off x="405535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7" name="object 47"/>
          <p:cNvSpPr/>
          <p:nvPr/>
        </p:nvSpPr>
        <p:spPr>
          <a:xfrm>
            <a:off x="4377130"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8" name="object 48"/>
          <p:cNvSpPr/>
          <p:nvPr/>
        </p:nvSpPr>
        <p:spPr>
          <a:xfrm>
            <a:off x="5020684"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49" name="object 49"/>
          <p:cNvSpPr/>
          <p:nvPr/>
        </p:nvSpPr>
        <p:spPr>
          <a:xfrm>
            <a:off x="534246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0" name="object 50"/>
          <p:cNvSpPr/>
          <p:nvPr/>
        </p:nvSpPr>
        <p:spPr>
          <a:xfrm>
            <a:off x="5985701"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1" name="object 51"/>
          <p:cNvSpPr/>
          <p:nvPr/>
        </p:nvSpPr>
        <p:spPr>
          <a:xfrm>
            <a:off x="6307478"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2" name="object 52"/>
          <p:cNvSpPr/>
          <p:nvPr/>
        </p:nvSpPr>
        <p:spPr>
          <a:xfrm>
            <a:off x="6951032"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3" name="object 53"/>
          <p:cNvSpPr/>
          <p:nvPr/>
        </p:nvSpPr>
        <p:spPr>
          <a:xfrm>
            <a:off x="727280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4" name="object 54"/>
          <p:cNvSpPr/>
          <p:nvPr/>
        </p:nvSpPr>
        <p:spPr>
          <a:xfrm>
            <a:off x="7916049"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5" name="object 55"/>
          <p:cNvSpPr/>
          <p:nvPr/>
        </p:nvSpPr>
        <p:spPr>
          <a:xfrm>
            <a:off x="8237826" y="457200"/>
            <a:ext cx="0" cy="28015"/>
          </a:xfrm>
          <a:custGeom>
            <a:avLst/>
            <a:gdLst/>
            <a:ahLst/>
            <a:cxnLst/>
            <a:rect l="l" t="t" r="r" b="b"/>
            <a:pathLst>
              <a:path h="31750">
                <a:moveTo>
                  <a:pt x="0" y="0"/>
                </a:moveTo>
                <a:lnTo>
                  <a:pt x="0" y="31318"/>
                </a:lnTo>
              </a:path>
            </a:pathLst>
          </a:custGeom>
          <a:ln w="3175">
            <a:solidFill>
              <a:srgbClr val="000000"/>
            </a:solidFill>
          </a:ln>
        </p:spPr>
        <p:txBody>
          <a:bodyPr wrap="square" lIns="0" tIns="0" rIns="0" bIns="0" rtlCol="0"/>
          <a:lstStyle/>
          <a:p>
            <a:endParaRPr sz="1588"/>
          </a:p>
        </p:txBody>
      </p:sp>
      <p:sp>
        <p:nvSpPr>
          <p:cNvPr id="56" name="object 56"/>
          <p:cNvSpPr/>
          <p:nvPr/>
        </p:nvSpPr>
        <p:spPr>
          <a:xfrm>
            <a:off x="838223" y="45720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57" name="object 57"/>
          <p:cNvSpPr/>
          <p:nvPr/>
        </p:nvSpPr>
        <p:spPr>
          <a:xfrm>
            <a:off x="838224" y="5111060"/>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8" name="object 58"/>
          <p:cNvSpPr/>
          <p:nvPr/>
        </p:nvSpPr>
        <p:spPr>
          <a:xfrm>
            <a:off x="838201" y="3820131"/>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59" name="object 59"/>
          <p:cNvSpPr/>
          <p:nvPr/>
        </p:nvSpPr>
        <p:spPr>
          <a:xfrm>
            <a:off x="838201" y="2529213"/>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0" name="object 60"/>
          <p:cNvSpPr/>
          <p:nvPr/>
        </p:nvSpPr>
        <p:spPr>
          <a:xfrm>
            <a:off x="838201" y="1238295"/>
            <a:ext cx="8404" cy="0"/>
          </a:xfrm>
          <a:custGeom>
            <a:avLst/>
            <a:gdLst/>
            <a:ahLst/>
            <a:cxnLst/>
            <a:rect l="l" t="t" r="r" b="b"/>
            <a:pathLst>
              <a:path w="9525">
                <a:moveTo>
                  <a:pt x="0" y="0"/>
                </a:moveTo>
                <a:lnTo>
                  <a:pt x="9004" y="0"/>
                </a:lnTo>
              </a:path>
            </a:pathLst>
          </a:custGeom>
          <a:ln w="3175">
            <a:solidFill>
              <a:srgbClr val="000000"/>
            </a:solidFill>
          </a:ln>
        </p:spPr>
        <p:txBody>
          <a:bodyPr wrap="square" lIns="0" tIns="0" rIns="0" bIns="0" rtlCol="0"/>
          <a:lstStyle/>
          <a:p>
            <a:endParaRPr sz="1588"/>
          </a:p>
        </p:txBody>
      </p:sp>
      <p:sp>
        <p:nvSpPr>
          <p:cNvPr id="61" name="object 61"/>
          <p:cNvSpPr txBox="1"/>
          <p:nvPr/>
        </p:nvSpPr>
        <p:spPr>
          <a:xfrm>
            <a:off x="826206" y="1226928"/>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2.458810</a:t>
            </a:r>
            <a:endParaRPr sz="100">
              <a:latin typeface="Arial"/>
              <a:cs typeface="Arial"/>
            </a:endParaRPr>
          </a:p>
        </p:txBody>
      </p:sp>
      <p:sp>
        <p:nvSpPr>
          <p:cNvPr id="62"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3" name="object 63"/>
          <p:cNvSpPr/>
          <p:nvPr/>
        </p:nvSpPr>
        <p:spPr>
          <a:xfrm>
            <a:off x="838201" y="57565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4" name="object 64"/>
          <p:cNvSpPr/>
          <p:nvPr/>
        </p:nvSpPr>
        <p:spPr>
          <a:xfrm>
            <a:off x="838201" y="56275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5" name="object 65"/>
          <p:cNvSpPr/>
          <p:nvPr/>
        </p:nvSpPr>
        <p:spPr>
          <a:xfrm>
            <a:off x="838201" y="549826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6" name="object 66"/>
          <p:cNvSpPr/>
          <p:nvPr/>
        </p:nvSpPr>
        <p:spPr>
          <a:xfrm>
            <a:off x="838201" y="536929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7" name="object 67"/>
          <p:cNvSpPr/>
          <p:nvPr/>
        </p:nvSpPr>
        <p:spPr>
          <a:xfrm>
            <a:off x="838201" y="5240331"/>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8" name="object 68"/>
          <p:cNvSpPr/>
          <p:nvPr/>
        </p:nvSpPr>
        <p:spPr>
          <a:xfrm>
            <a:off x="838201" y="49820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69" name="object 69"/>
          <p:cNvSpPr/>
          <p:nvPr/>
        </p:nvSpPr>
        <p:spPr>
          <a:xfrm>
            <a:off x="838201" y="485279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0" name="object 70"/>
          <p:cNvSpPr/>
          <p:nvPr/>
        </p:nvSpPr>
        <p:spPr>
          <a:xfrm>
            <a:off x="838201" y="472382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1" name="object 71"/>
          <p:cNvSpPr/>
          <p:nvPr/>
        </p:nvSpPr>
        <p:spPr>
          <a:xfrm>
            <a:off x="838201" y="459486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2" name="object 72"/>
          <p:cNvSpPr/>
          <p:nvPr/>
        </p:nvSpPr>
        <p:spPr>
          <a:xfrm>
            <a:off x="838201" y="446557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3" name="object 73"/>
          <p:cNvSpPr/>
          <p:nvPr/>
        </p:nvSpPr>
        <p:spPr>
          <a:xfrm>
            <a:off x="838201" y="43366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4" name="object 74"/>
          <p:cNvSpPr/>
          <p:nvPr/>
        </p:nvSpPr>
        <p:spPr>
          <a:xfrm>
            <a:off x="838201" y="420732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5" name="object 75"/>
          <p:cNvSpPr/>
          <p:nvPr/>
        </p:nvSpPr>
        <p:spPr>
          <a:xfrm>
            <a:off x="838201" y="40783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6" name="object 76"/>
          <p:cNvSpPr/>
          <p:nvPr/>
        </p:nvSpPr>
        <p:spPr>
          <a:xfrm>
            <a:off x="838201" y="39493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7" name="object 77"/>
          <p:cNvSpPr/>
          <p:nvPr/>
        </p:nvSpPr>
        <p:spPr>
          <a:xfrm>
            <a:off x="838201" y="36911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8" name="object 78"/>
          <p:cNvSpPr/>
          <p:nvPr/>
        </p:nvSpPr>
        <p:spPr>
          <a:xfrm>
            <a:off x="838201" y="356185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79" name="object 79"/>
          <p:cNvSpPr/>
          <p:nvPr/>
        </p:nvSpPr>
        <p:spPr>
          <a:xfrm>
            <a:off x="838201" y="343288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0" name="object 80"/>
          <p:cNvSpPr/>
          <p:nvPr/>
        </p:nvSpPr>
        <p:spPr>
          <a:xfrm>
            <a:off x="838201" y="330392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1" name="object 81"/>
          <p:cNvSpPr/>
          <p:nvPr/>
        </p:nvSpPr>
        <p:spPr>
          <a:xfrm>
            <a:off x="838201" y="317463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2" name="object 82"/>
          <p:cNvSpPr/>
          <p:nvPr/>
        </p:nvSpPr>
        <p:spPr>
          <a:xfrm>
            <a:off x="838201" y="304566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3" name="object 83"/>
          <p:cNvSpPr/>
          <p:nvPr/>
        </p:nvSpPr>
        <p:spPr>
          <a:xfrm>
            <a:off x="838201" y="291638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4" name="object 84"/>
          <p:cNvSpPr/>
          <p:nvPr/>
        </p:nvSpPr>
        <p:spPr>
          <a:xfrm>
            <a:off x="838201" y="278741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5" name="object 85"/>
          <p:cNvSpPr/>
          <p:nvPr/>
        </p:nvSpPr>
        <p:spPr>
          <a:xfrm>
            <a:off x="838201" y="265845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6" name="object 86"/>
          <p:cNvSpPr/>
          <p:nvPr/>
        </p:nvSpPr>
        <p:spPr>
          <a:xfrm>
            <a:off x="838201" y="24002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7" name="object 87"/>
          <p:cNvSpPr/>
          <p:nvPr/>
        </p:nvSpPr>
        <p:spPr>
          <a:xfrm>
            <a:off x="838201" y="227091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8" name="object 88"/>
          <p:cNvSpPr/>
          <p:nvPr/>
        </p:nvSpPr>
        <p:spPr>
          <a:xfrm>
            <a:off x="838201" y="214194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89" name="object 89"/>
          <p:cNvSpPr/>
          <p:nvPr/>
        </p:nvSpPr>
        <p:spPr>
          <a:xfrm>
            <a:off x="838201" y="201298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0" name="object 90"/>
          <p:cNvSpPr/>
          <p:nvPr/>
        </p:nvSpPr>
        <p:spPr>
          <a:xfrm>
            <a:off x="838201" y="188369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1" name="object 91"/>
          <p:cNvSpPr/>
          <p:nvPr/>
        </p:nvSpPr>
        <p:spPr>
          <a:xfrm>
            <a:off x="838201" y="175473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2" name="object 92"/>
          <p:cNvSpPr/>
          <p:nvPr/>
        </p:nvSpPr>
        <p:spPr>
          <a:xfrm>
            <a:off x="838201" y="162544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3" name="object 93"/>
          <p:cNvSpPr/>
          <p:nvPr/>
        </p:nvSpPr>
        <p:spPr>
          <a:xfrm>
            <a:off x="838201" y="149647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4" name="object 94"/>
          <p:cNvSpPr/>
          <p:nvPr/>
        </p:nvSpPr>
        <p:spPr>
          <a:xfrm>
            <a:off x="838201" y="136751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5" name="object 95"/>
          <p:cNvSpPr/>
          <p:nvPr/>
        </p:nvSpPr>
        <p:spPr>
          <a:xfrm>
            <a:off x="838201" y="110925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6" name="object 96"/>
          <p:cNvSpPr/>
          <p:nvPr/>
        </p:nvSpPr>
        <p:spPr>
          <a:xfrm>
            <a:off x="838201" y="979977"/>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7" name="object 97"/>
          <p:cNvSpPr/>
          <p:nvPr/>
        </p:nvSpPr>
        <p:spPr>
          <a:xfrm>
            <a:off x="838201" y="851009"/>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8" name="object 98"/>
          <p:cNvSpPr/>
          <p:nvPr/>
        </p:nvSpPr>
        <p:spPr>
          <a:xfrm>
            <a:off x="838201" y="72204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99" name="object 99"/>
          <p:cNvSpPr/>
          <p:nvPr/>
        </p:nvSpPr>
        <p:spPr>
          <a:xfrm>
            <a:off x="838201" y="592758"/>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0" name="object 100"/>
          <p:cNvSpPr/>
          <p:nvPr/>
        </p:nvSpPr>
        <p:spPr>
          <a:xfrm>
            <a:off x="838201" y="46379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101" name="object 101"/>
          <p:cNvSpPr/>
          <p:nvPr/>
        </p:nvSpPr>
        <p:spPr>
          <a:xfrm>
            <a:off x="8559580" y="457111"/>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02" name="object 102"/>
          <p:cNvSpPr/>
          <p:nvPr/>
        </p:nvSpPr>
        <p:spPr>
          <a:xfrm>
            <a:off x="8551960" y="5110970"/>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3" name="object 103"/>
          <p:cNvSpPr/>
          <p:nvPr/>
        </p:nvSpPr>
        <p:spPr>
          <a:xfrm>
            <a:off x="8551960" y="3820052"/>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4" name="object 104"/>
          <p:cNvSpPr/>
          <p:nvPr/>
        </p:nvSpPr>
        <p:spPr>
          <a:xfrm>
            <a:off x="8551960" y="2529135"/>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5" name="object 105"/>
          <p:cNvSpPr/>
          <p:nvPr/>
        </p:nvSpPr>
        <p:spPr>
          <a:xfrm>
            <a:off x="8551960" y="1238217"/>
            <a:ext cx="7844" cy="0"/>
          </a:xfrm>
          <a:custGeom>
            <a:avLst/>
            <a:gdLst/>
            <a:ahLst/>
            <a:cxnLst/>
            <a:rect l="l" t="t" r="r" b="b"/>
            <a:pathLst>
              <a:path w="8890">
                <a:moveTo>
                  <a:pt x="8635" y="0"/>
                </a:moveTo>
                <a:lnTo>
                  <a:pt x="0" y="0"/>
                </a:lnTo>
              </a:path>
            </a:pathLst>
          </a:custGeom>
          <a:ln w="3175">
            <a:solidFill>
              <a:srgbClr val="000000"/>
            </a:solidFill>
          </a:ln>
        </p:spPr>
        <p:txBody>
          <a:bodyPr wrap="square" lIns="0" tIns="0" rIns="0" bIns="0" rtlCol="0"/>
          <a:lstStyle/>
          <a:p>
            <a:endParaRPr sz="1588"/>
          </a:p>
        </p:txBody>
      </p:sp>
      <p:sp>
        <p:nvSpPr>
          <p:cNvPr id="106" name="object 106"/>
          <p:cNvSpPr/>
          <p:nvPr/>
        </p:nvSpPr>
        <p:spPr>
          <a:xfrm>
            <a:off x="8555771" y="588572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7" name="object 107"/>
          <p:cNvSpPr/>
          <p:nvPr/>
        </p:nvSpPr>
        <p:spPr>
          <a:xfrm>
            <a:off x="8555771" y="57564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8" name="object 108"/>
          <p:cNvSpPr/>
          <p:nvPr/>
        </p:nvSpPr>
        <p:spPr>
          <a:xfrm>
            <a:off x="8555771" y="56274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09" name="object 109"/>
          <p:cNvSpPr/>
          <p:nvPr/>
        </p:nvSpPr>
        <p:spPr>
          <a:xfrm>
            <a:off x="8555771" y="549819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0" name="object 110"/>
          <p:cNvSpPr/>
          <p:nvPr/>
        </p:nvSpPr>
        <p:spPr>
          <a:xfrm>
            <a:off x="8555771" y="536922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1" name="object 111"/>
          <p:cNvSpPr/>
          <p:nvPr/>
        </p:nvSpPr>
        <p:spPr>
          <a:xfrm>
            <a:off x="8555771" y="524025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2" name="object 112"/>
          <p:cNvSpPr/>
          <p:nvPr/>
        </p:nvSpPr>
        <p:spPr>
          <a:xfrm>
            <a:off x="8555771" y="498200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3" name="object 113"/>
          <p:cNvSpPr/>
          <p:nvPr/>
        </p:nvSpPr>
        <p:spPr>
          <a:xfrm>
            <a:off x="8555771" y="48527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4" name="object 114"/>
          <p:cNvSpPr/>
          <p:nvPr/>
        </p:nvSpPr>
        <p:spPr>
          <a:xfrm>
            <a:off x="8555771" y="472375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5" name="object 115"/>
          <p:cNvSpPr/>
          <p:nvPr/>
        </p:nvSpPr>
        <p:spPr>
          <a:xfrm>
            <a:off x="8555771" y="459478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6" name="object 116"/>
          <p:cNvSpPr/>
          <p:nvPr/>
        </p:nvSpPr>
        <p:spPr>
          <a:xfrm>
            <a:off x="8555771" y="44655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7" name="object 117"/>
          <p:cNvSpPr/>
          <p:nvPr/>
        </p:nvSpPr>
        <p:spPr>
          <a:xfrm>
            <a:off x="8555771" y="433653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8" name="object 118"/>
          <p:cNvSpPr/>
          <p:nvPr/>
        </p:nvSpPr>
        <p:spPr>
          <a:xfrm>
            <a:off x="8555771" y="420724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19" name="object 119"/>
          <p:cNvSpPr/>
          <p:nvPr/>
        </p:nvSpPr>
        <p:spPr>
          <a:xfrm>
            <a:off x="8555771" y="40782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0" name="object 120"/>
          <p:cNvSpPr/>
          <p:nvPr/>
        </p:nvSpPr>
        <p:spPr>
          <a:xfrm>
            <a:off x="8555771" y="3949313"/>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1" name="object 121"/>
          <p:cNvSpPr/>
          <p:nvPr/>
        </p:nvSpPr>
        <p:spPr>
          <a:xfrm>
            <a:off x="8555771" y="369106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2" name="object 122"/>
          <p:cNvSpPr/>
          <p:nvPr/>
        </p:nvSpPr>
        <p:spPr>
          <a:xfrm>
            <a:off x="8555771" y="356177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3" name="object 123"/>
          <p:cNvSpPr/>
          <p:nvPr/>
        </p:nvSpPr>
        <p:spPr>
          <a:xfrm>
            <a:off x="8555771" y="343281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4" name="object 124"/>
          <p:cNvSpPr/>
          <p:nvPr/>
        </p:nvSpPr>
        <p:spPr>
          <a:xfrm>
            <a:off x="8555771" y="330384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5" name="object 125"/>
          <p:cNvSpPr/>
          <p:nvPr/>
        </p:nvSpPr>
        <p:spPr>
          <a:xfrm>
            <a:off x="8555771" y="317456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6" name="object 126"/>
          <p:cNvSpPr/>
          <p:nvPr/>
        </p:nvSpPr>
        <p:spPr>
          <a:xfrm>
            <a:off x="8555771" y="304559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7" name="object 127"/>
          <p:cNvSpPr/>
          <p:nvPr/>
        </p:nvSpPr>
        <p:spPr>
          <a:xfrm>
            <a:off x="8555771" y="291630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8" name="object 128"/>
          <p:cNvSpPr/>
          <p:nvPr/>
        </p:nvSpPr>
        <p:spPr>
          <a:xfrm>
            <a:off x="8555771" y="278734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29" name="object 129"/>
          <p:cNvSpPr/>
          <p:nvPr/>
        </p:nvSpPr>
        <p:spPr>
          <a:xfrm>
            <a:off x="8555771" y="265837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0" name="object 130"/>
          <p:cNvSpPr/>
          <p:nvPr/>
        </p:nvSpPr>
        <p:spPr>
          <a:xfrm>
            <a:off x="8555771" y="240012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1" name="object 131"/>
          <p:cNvSpPr/>
          <p:nvPr/>
        </p:nvSpPr>
        <p:spPr>
          <a:xfrm>
            <a:off x="8555771" y="227083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2" name="object 132"/>
          <p:cNvSpPr/>
          <p:nvPr/>
        </p:nvSpPr>
        <p:spPr>
          <a:xfrm>
            <a:off x="8555771" y="214187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3" name="object 133"/>
          <p:cNvSpPr/>
          <p:nvPr/>
        </p:nvSpPr>
        <p:spPr>
          <a:xfrm>
            <a:off x="8555771" y="201290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4" name="object 134"/>
          <p:cNvSpPr/>
          <p:nvPr/>
        </p:nvSpPr>
        <p:spPr>
          <a:xfrm>
            <a:off x="8555771" y="188361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5" name="object 135"/>
          <p:cNvSpPr/>
          <p:nvPr/>
        </p:nvSpPr>
        <p:spPr>
          <a:xfrm>
            <a:off x="8555771" y="175465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6" name="object 136"/>
          <p:cNvSpPr/>
          <p:nvPr/>
        </p:nvSpPr>
        <p:spPr>
          <a:xfrm>
            <a:off x="8555771" y="162536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7" name="object 137"/>
          <p:cNvSpPr/>
          <p:nvPr/>
        </p:nvSpPr>
        <p:spPr>
          <a:xfrm>
            <a:off x="8555771" y="149640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8" name="object 138"/>
          <p:cNvSpPr/>
          <p:nvPr/>
        </p:nvSpPr>
        <p:spPr>
          <a:xfrm>
            <a:off x="8555771" y="136743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39" name="object 139"/>
          <p:cNvSpPr/>
          <p:nvPr/>
        </p:nvSpPr>
        <p:spPr>
          <a:xfrm>
            <a:off x="8555771" y="110918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0" name="object 140"/>
          <p:cNvSpPr/>
          <p:nvPr/>
        </p:nvSpPr>
        <p:spPr>
          <a:xfrm>
            <a:off x="8555771" y="979899"/>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1" name="object 141"/>
          <p:cNvSpPr/>
          <p:nvPr/>
        </p:nvSpPr>
        <p:spPr>
          <a:xfrm>
            <a:off x="8555771" y="85093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2" name="object 142"/>
          <p:cNvSpPr/>
          <p:nvPr/>
        </p:nvSpPr>
        <p:spPr>
          <a:xfrm>
            <a:off x="8555771" y="721962"/>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3" name="object 143"/>
          <p:cNvSpPr/>
          <p:nvPr/>
        </p:nvSpPr>
        <p:spPr>
          <a:xfrm>
            <a:off x="8555771" y="592680"/>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4" name="object 144"/>
          <p:cNvSpPr/>
          <p:nvPr/>
        </p:nvSpPr>
        <p:spPr>
          <a:xfrm>
            <a:off x="8555771" y="463711"/>
            <a:ext cx="3922" cy="0"/>
          </a:xfrm>
          <a:custGeom>
            <a:avLst/>
            <a:gdLst/>
            <a:ahLst/>
            <a:cxnLst/>
            <a:rect l="l" t="t" r="r" b="b"/>
            <a:pathLst>
              <a:path w="4445">
                <a:moveTo>
                  <a:pt x="4318" y="0"/>
                </a:moveTo>
                <a:lnTo>
                  <a:pt x="0" y="0"/>
                </a:lnTo>
              </a:path>
            </a:pathLst>
          </a:custGeom>
          <a:ln w="3175">
            <a:solidFill>
              <a:srgbClr val="000000"/>
            </a:solidFill>
          </a:ln>
        </p:spPr>
        <p:txBody>
          <a:bodyPr wrap="square" lIns="0" tIns="0" rIns="0" bIns="0" rtlCol="0"/>
          <a:lstStyle/>
          <a:p>
            <a:endParaRPr sz="1588"/>
          </a:p>
        </p:txBody>
      </p:sp>
      <p:sp>
        <p:nvSpPr>
          <p:cNvPr id="145" name="object 145"/>
          <p:cNvSpPr/>
          <p:nvPr/>
        </p:nvSpPr>
        <p:spPr>
          <a:xfrm>
            <a:off x="838200" y="457033"/>
            <a:ext cx="0" cy="5486960"/>
          </a:xfrm>
          <a:custGeom>
            <a:avLst/>
            <a:gdLst/>
            <a:ahLst/>
            <a:cxnLst/>
            <a:rect l="l" t="t" r="r" b="b"/>
            <a:pathLst>
              <a:path h="6218555">
                <a:moveTo>
                  <a:pt x="0" y="6217932"/>
                </a:moveTo>
                <a:lnTo>
                  <a:pt x="0" y="0"/>
                </a:lnTo>
              </a:path>
            </a:pathLst>
          </a:custGeom>
          <a:ln w="3175">
            <a:solidFill>
              <a:srgbClr val="000000"/>
            </a:solidFill>
          </a:ln>
        </p:spPr>
        <p:txBody>
          <a:bodyPr wrap="square" lIns="0" tIns="0" rIns="0" bIns="0" rtlCol="0"/>
          <a:lstStyle/>
          <a:p>
            <a:endParaRPr sz="1588"/>
          </a:p>
        </p:txBody>
      </p:sp>
      <p:sp>
        <p:nvSpPr>
          <p:cNvPr id="146" name="object 146"/>
          <p:cNvSpPr/>
          <p:nvPr/>
        </p:nvSpPr>
        <p:spPr>
          <a:xfrm>
            <a:off x="838200" y="571124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7" name="object 147"/>
          <p:cNvSpPr/>
          <p:nvPr/>
        </p:nvSpPr>
        <p:spPr>
          <a:xfrm>
            <a:off x="838200" y="531117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8" name="object 148"/>
          <p:cNvSpPr/>
          <p:nvPr/>
        </p:nvSpPr>
        <p:spPr>
          <a:xfrm>
            <a:off x="838200" y="491093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49" name="object 149"/>
          <p:cNvSpPr/>
          <p:nvPr/>
        </p:nvSpPr>
        <p:spPr>
          <a:xfrm>
            <a:off x="838200" y="454945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0" name="object 150"/>
          <p:cNvSpPr/>
          <p:nvPr/>
        </p:nvSpPr>
        <p:spPr>
          <a:xfrm>
            <a:off x="838200" y="4149539"/>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1" name="object 151"/>
          <p:cNvSpPr txBox="1"/>
          <p:nvPr/>
        </p:nvSpPr>
        <p:spPr>
          <a:xfrm>
            <a:off x="506721" y="4030330"/>
            <a:ext cx="300878" cy="974180"/>
          </a:xfrm>
          <a:prstGeom prst="rect">
            <a:avLst/>
          </a:prstGeom>
        </p:spPr>
        <p:txBody>
          <a:bodyPr vert="horz" wrap="square" lIns="0" tIns="15688" rIns="0" bIns="0" rtlCol="0">
            <a:spAutoFit/>
          </a:bodyPr>
          <a:lstStyle/>
          <a:p>
            <a:pPr marL="38102">
              <a:spcBef>
                <a:spcPts val="124"/>
              </a:spcBef>
            </a:pPr>
            <a:r>
              <a:rPr sz="1235" spc="18" dirty="0">
                <a:latin typeface="Arial"/>
                <a:cs typeface="Arial"/>
              </a:rPr>
              <a:t>Apr</a:t>
            </a:r>
            <a:endParaRPr sz="1235">
              <a:latin typeface="Arial"/>
              <a:cs typeface="Arial"/>
            </a:endParaRPr>
          </a:p>
          <a:p>
            <a:pPr marL="11206" marR="4483">
              <a:lnSpc>
                <a:spcPct val="192000"/>
              </a:lnSpc>
              <a:spcBef>
                <a:spcPts val="304"/>
              </a:spcBef>
            </a:pPr>
            <a:r>
              <a:rPr sz="1235" spc="18" dirty="0">
                <a:latin typeface="Arial"/>
                <a:cs typeface="Arial"/>
              </a:rPr>
              <a:t>Mar  Feb</a:t>
            </a:r>
            <a:endParaRPr sz="1235">
              <a:latin typeface="Arial"/>
              <a:cs typeface="Arial"/>
            </a:endParaRPr>
          </a:p>
        </p:txBody>
      </p:sp>
      <p:sp>
        <p:nvSpPr>
          <p:cNvPr id="152" name="object 152"/>
          <p:cNvSpPr/>
          <p:nvPr/>
        </p:nvSpPr>
        <p:spPr>
          <a:xfrm>
            <a:off x="838200" y="376200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3" name="object 153"/>
          <p:cNvSpPr txBox="1"/>
          <p:nvPr/>
        </p:nvSpPr>
        <p:spPr>
          <a:xfrm>
            <a:off x="479934" y="3647565"/>
            <a:ext cx="369794" cy="221347"/>
          </a:xfrm>
          <a:prstGeom prst="rect">
            <a:avLst/>
          </a:prstGeom>
        </p:spPr>
        <p:txBody>
          <a:bodyPr vert="horz" wrap="square" lIns="0" tIns="15688" rIns="0" bIns="0" rtlCol="0">
            <a:spAutoFit/>
          </a:bodyPr>
          <a:lstStyle/>
          <a:p>
            <a:pPr marL="11206">
              <a:spcBef>
                <a:spcPts val="124"/>
              </a:spcBef>
            </a:pPr>
            <a:r>
              <a:rPr sz="1853" spc="33" baseline="1984" dirty="0">
                <a:latin typeface="Arial"/>
                <a:cs typeface="Arial"/>
              </a:rPr>
              <a:t>May</a:t>
            </a:r>
            <a:r>
              <a:rPr sz="1853" spc="-92" baseline="1984" dirty="0">
                <a:latin typeface="Arial"/>
                <a:cs typeface="Arial"/>
              </a:rPr>
              <a:t> </a:t>
            </a:r>
            <a:r>
              <a:rPr sz="100" spc="-26" dirty="0">
                <a:latin typeface="Arial"/>
                <a:cs typeface="Arial"/>
              </a:rPr>
              <a:t>2.458610</a:t>
            </a:r>
            <a:endParaRPr sz="100">
              <a:latin typeface="Arial"/>
              <a:cs typeface="Arial"/>
            </a:endParaRPr>
          </a:p>
        </p:txBody>
      </p:sp>
      <p:sp>
        <p:nvSpPr>
          <p:cNvPr id="154" name="object 154"/>
          <p:cNvSpPr/>
          <p:nvPr/>
        </p:nvSpPr>
        <p:spPr>
          <a:xfrm>
            <a:off x="838200" y="3361765"/>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5" name="object 155"/>
          <p:cNvSpPr/>
          <p:nvPr/>
        </p:nvSpPr>
        <p:spPr>
          <a:xfrm>
            <a:off x="838200" y="2974557"/>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6" name="object 156"/>
          <p:cNvSpPr/>
          <p:nvPr/>
        </p:nvSpPr>
        <p:spPr>
          <a:xfrm>
            <a:off x="838200" y="2574316"/>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7" name="object 157"/>
          <p:cNvSpPr/>
          <p:nvPr/>
        </p:nvSpPr>
        <p:spPr>
          <a:xfrm>
            <a:off x="838200" y="2174401"/>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8" name="object 158"/>
          <p:cNvSpPr/>
          <p:nvPr/>
        </p:nvSpPr>
        <p:spPr>
          <a:xfrm>
            <a:off x="838200" y="1786868"/>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59" name="object 159"/>
          <p:cNvSpPr/>
          <p:nvPr/>
        </p:nvSpPr>
        <p:spPr>
          <a:xfrm>
            <a:off x="838200" y="1386953"/>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0" name="object 160"/>
          <p:cNvSpPr txBox="1"/>
          <p:nvPr/>
        </p:nvSpPr>
        <p:spPr>
          <a:xfrm>
            <a:off x="441655" y="1268066"/>
            <a:ext cx="463924" cy="2234334"/>
          </a:xfrm>
          <a:prstGeom prst="rect">
            <a:avLst/>
          </a:prstGeom>
        </p:spPr>
        <p:txBody>
          <a:bodyPr vert="horz" wrap="square" lIns="0" tIns="15688" rIns="0" bIns="0" rtlCol="0">
            <a:spAutoFit/>
          </a:bodyPr>
          <a:lstStyle/>
          <a:p>
            <a:pPr marL="67239">
              <a:spcBef>
                <a:spcPts val="124"/>
              </a:spcBef>
            </a:pPr>
            <a:r>
              <a:rPr sz="1235" spc="13" dirty="0">
                <a:latin typeface="Arial"/>
                <a:cs typeface="Arial"/>
              </a:rPr>
              <a:t>Nov</a:t>
            </a:r>
            <a:endParaRPr sz="1235">
              <a:latin typeface="Arial"/>
              <a:cs typeface="Arial"/>
            </a:endParaRPr>
          </a:p>
          <a:p>
            <a:pPr>
              <a:spcBef>
                <a:spcPts val="40"/>
              </a:spcBef>
            </a:pPr>
            <a:endParaRPr sz="1412">
              <a:latin typeface="Arial"/>
              <a:cs typeface="Arial"/>
            </a:endParaRPr>
          </a:p>
          <a:p>
            <a:pPr marL="67239" indent="35861"/>
            <a:r>
              <a:rPr sz="1235" spc="18" dirty="0">
                <a:latin typeface="Arial"/>
                <a:cs typeface="Arial"/>
              </a:rPr>
              <a:t>Oct</a:t>
            </a:r>
            <a:endParaRPr sz="1235">
              <a:latin typeface="Arial"/>
              <a:cs typeface="Arial"/>
            </a:endParaRPr>
          </a:p>
          <a:p>
            <a:pPr marL="67239" marR="61075">
              <a:lnSpc>
                <a:spcPct val="160000"/>
              </a:lnSpc>
              <a:spcBef>
                <a:spcPts val="684"/>
              </a:spcBef>
            </a:pPr>
            <a:r>
              <a:rPr sz="1235" spc="18" dirty="0">
                <a:latin typeface="Arial"/>
                <a:cs typeface="Arial"/>
              </a:rPr>
              <a:t>Sep  </a:t>
            </a:r>
            <a:r>
              <a:rPr sz="1853" spc="26" baseline="-35714" dirty="0">
                <a:latin typeface="Arial"/>
                <a:cs typeface="Arial"/>
              </a:rPr>
              <a:t>Aug</a:t>
            </a:r>
            <a:r>
              <a:rPr sz="1853" spc="-99" baseline="-35714" dirty="0">
                <a:latin typeface="Arial"/>
                <a:cs typeface="Arial"/>
              </a:rPr>
              <a:t> </a:t>
            </a:r>
            <a:r>
              <a:rPr sz="100" spc="-26" dirty="0">
                <a:latin typeface="Arial"/>
                <a:cs typeface="Arial"/>
              </a:rPr>
              <a:t>2.458710</a:t>
            </a:r>
            <a:endParaRPr sz="100">
              <a:latin typeface="Arial"/>
              <a:cs typeface="Arial"/>
            </a:endParaRPr>
          </a:p>
          <a:p>
            <a:pPr marL="94134" marR="102539" indent="53791">
              <a:lnSpc>
                <a:spcPct val="205700"/>
              </a:lnSpc>
              <a:spcBef>
                <a:spcPts val="877"/>
              </a:spcBef>
            </a:pPr>
            <a:r>
              <a:rPr sz="1235" spc="13" dirty="0">
                <a:latin typeface="Arial"/>
                <a:cs typeface="Arial"/>
              </a:rPr>
              <a:t>Jul  Jun</a:t>
            </a:r>
            <a:endParaRPr sz="1235">
              <a:latin typeface="Arial"/>
              <a:cs typeface="Arial"/>
            </a:endParaRPr>
          </a:p>
        </p:txBody>
      </p:sp>
      <p:sp>
        <p:nvSpPr>
          <p:cNvPr id="161" name="object 161"/>
          <p:cNvSpPr/>
          <p:nvPr/>
        </p:nvSpPr>
        <p:spPr>
          <a:xfrm>
            <a:off x="838200" y="999420"/>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2" name="object 162"/>
          <p:cNvSpPr/>
          <p:nvPr/>
        </p:nvSpPr>
        <p:spPr>
          <a:xfrm>
            <a:off x="838200" y="599504"/>
            <a:ext cx="77321" cy="0"/>
          </a:xfrm>
          <a:custGeom>
            <a:avLst/>
            <a:gdLst/>
            <a:ahLst/>
            <a:cxnLst/>
            <a:rect l="l" t="t" r="r" b="b"/>
            <a:pathLst>
              <a:path w="87630">
                <a:moveTo>
                  <a:pt x="0" y="0"/>
                </a:moveTo>
                <a:lnTo>
                  <a:pt x="87477" y="0"/>
                </a:lnTo>
              </a:path>
            </a:pathLst>
          </a:custGeom>
          <a:ln w="3175">
            <a:solidFill>
              <a:srgbClr val="000000"/>
            </a:solidFill>
          </a:ln>
        </p:spPr>
        <p:txBody>
          <a:bodyPr wrap="square" lIns="0" tIns="0" rIns="0" bIns="0" rtlCol="0"/>
          <a:lstStyle/>
          <a:p>
            <a:endParaRPr sz="1588"/>
          </a:p>
        </p:txBody>
      </p:sp>
      <p:sp>
        <p:nvSpPr>
          <p:cNvPr id="163" name="object 163"/>
          <p:cNvSpPr txBox="1"/>
          <p:nvPr/>
        </p:nvSpPr>
        <p:spPr>
          <a:xfrm>
            <a:off x="497845" y="480619"/>
            <a:ext cx="309843" cy="613249"/>
          </a:xfrm>
          <a:prstGeom prst="rect">
            <a:avLst/>
          </a:prstGeom>
        </p:spPr>
        <p:txBody>
          <a:bodyPr vert="horz" wrap="square" lIns="0" tIns="15688" rIns="0" bIns="0" rtlCol="0">
            <a:spAutoFit/>
          </a:bodyPr>
          <a:lstStyle/>
          <a:p>
            <a:pPr marL="37542">
              <a:spcBef>
                <a:spcPts val="124"/>
              </a:spcBef>
            </a:pPr>
            <a:r>
              <a:rPr sz="1235" spc="18" dirty="0">
                <a:latin typeface="Arial"/>
                <a:cs typeface="Arial"/>
              </a:rPr>
              <a:t>Jan</a:t>
            </a:r>
            <a:endParaRPr sz="1235">
              <a:latin typeface="Arial"/>
              <a:cs typeface="Arial"/>
            </a:endParaRPr>
          </a:p>
          <a:p>
            <a:pPr>
              <a:spcBef>
                <a:spcPts val="40"/>
              </a:spcBef>
            </a:pPr>
            <a:endParaRPr sz="1412">
              <a:latin typeface="Arial"/>
              <a:cs typeface="Arial"/>
            </a:endParaRPr>
          </a:p>
          <a:p>
            <a:pPr marL="11206"/>
            <a:r>
              <a:rPr sz="1235" spc="13" dirty="0">
                <a:latin typeface="Arial"/>
                <a:cs typeface="Arial"/>
              </a:rPr>
              <a:t>Dec</a:t>
            </a:r>
            <a:endParaRPr sz="1235">
              <a:latin typeface="Arial"/>
              <a:cs typeface="Arial"/>
            </a:endParaRPr>
          </a:p>
        </p:txBody>
      </p:sp>
      <p:sp>
        <p:nvSpPr>
          <p:cNvPr id="164" name="object 164"/>
          <p:cNvSpPr/>
          <p:nvPr/>
        </p:nvSpPr>
        <p:spPr>
          <a:xfrm>
            <a:off x="3500729" y="6458197"/>
            <a:ext cx="3283839" cy="267461"/>
          </a:xfrm>
          <a:prstGeom prst="rect">
            <a:avLst/>
          </a:prstGeom>
          <a:blipFill>
            <a:blip r:embed="rId3" cstate="print"/>
            <a:stretch>
              <a:fillRect/>
            </a:stretch>
          </a:blipFill>
        </p:spPr>
        <p:txBody>
          <a:bodyPr wrap="square" lIns="0" tIns="0" rIns="0" bIns="0" rtlCol="0"/>
          <a:lstStyle/>
          <a:p>
            <a:endParaRPr sz="1588"/>
          </a:p>
        </p:txBody>
      </p:sp>
      <p:sp>
        <p:nvSpPr>
          <p:cNvPr id="165" name="object 165"/>
          <p:cNvSpPr/>
          <p:nvPr/>
        </p:nvSpPr>
        <p:spPr>
          <a:xfrm>
            <a:off x="3500730" y="6725659"/>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66" name="object 166"/>
          <p:cNvSpPr/>
          <p:nvPr/>
        </p:nvSpPr>
        <p:spPr>
          <a:xfrm>
            <a:off x="401372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7" name="object 167"/>
          <p:cNvSpPr/>
          <p:nvPr/>
        </p:nvSpPr>
        <p:spPr>
          <a:xfrm>
            <a:off x="452704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8" name="object 168"/>
          <p:cNvSpPr/>
          <p:nvPr/>
        </p:nvSpPr>
        <p:spPr>
          <a:xfrm>
            <a:off x="504004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69" name="object 169"/>
          <p:cNvSpPr/>
          <p:nvPr/>
        </p:nvSpPr>
        <p:spPr>
          <a:xfrm>
            <a:off x="5553053"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0" name="object 170"/>
          <p:cNvSpPr/>
          <p:nvPr/>
        </p:nvSpPr>
        <p:spPr>
          <a:xfrm>
            <a:off x="6066361"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1" name="object 171"/>
          <p:cNvSpPr/>
          <p:nvPr/>
        </p:nvSpPr>
        <p:spPr>
          <a:xfrm>
            <a:off x="6579367"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2" name="object 172"/>
          <p:cNvSpPr/>
          <p:nvPr/>
        </p:nvSpPr>
        <p:spPr>
          <a:xfrm>
            <a:off x="375738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3" name="object 173"/>
          <p:cNvSpPr/>
          <p:nvPr/>
        </p:nvSpPr>
        <p:spPr>
          <a:xfrm>
            <a:off x="427039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4" name="object 174"/>
          <p:cNvSpPr/>
          <p:nvPr/>
        </p:nvSpPr>
        <p:spPr>
          <a:xfrm>
            <a:off x="4783400"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5" name="object 175"/>
          <p:cNvSpPr/>
          <p:nvPr/>
        </p:nvSpPr>
        <p:spPr>
          <a:xfrm>
            <a:off x="5296718"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6" name="object 176"/>
          <p:cNvSpPr/>
          <p:nvPr/>
        </p:nvSpPr>
        <p:spPr>
          <a:xfrm>
            <a:off x="5809724"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7" name="object 177"/>
          <p:cNvSpPr/>
          <p:nvPr/>
        </p:nvSpPr>
        <p:spPr>
          <a:xfrm>
            <a:off x="6322729" y="6725346"/>
            <a:ext cx="0" cy="560"/>
          </a:xfrm>
          <a:custGeom>
            <a:avLst/>
            <a:gdLst/>
            <a:ahLst/>
            <a:cxnLst/>
            <a:rect l="l" t="t" r="r" b="b"/>
            <a:pathLst>
              <a:path h="634">
                <a:moveTo>
                  <a:pt x="0" y="355"/>
                </a:moveTo>
                <a:lnTo>
                  <a:pt x="0" y="0"/>
                </a:lnTo>
              </a:path>
            </a:pathLst>
          </a:custGeom>
          <a:ln w="10795">
            <a:solidFill>
              <a:srgbClr val="000000"/>
            </a:solidFill>
          </a:ln>
        </p:spPr>
        <p:txBody>
          <a:bodyPr wrap="square" lIns="0" tIns="0" rIns="0" bIns="0" rtlCol="0"/>
          <a:lstStyle/>
          <a:p>
            <a:endParaRPr sz="1588"/>
          </a:p>
        </p:txBody>
      </p:sp>
      <p:sp>
        <p:nvSpPr>
          <p:cNvPr id="178" name="object 178"/>
          <p:cNvSpPr/>
          <p:nvPr/>
        </p:nvSpPr>
        <p:spPr>
          <a:xfrm>
            <a:off x="3500741" y="6458196"/>
            <a:ext cx="0" cy="267821"/>
          </a:xfrm>
          <a:custGeom>
            <a:avLst/>
            <a:gdLst/>
            <a:ahLst/>
            <a:cxnLst/>
            <a:rect l="l" t="t" r="r" b="b"/>
            <a:pathLst>
              <a:path h="303529">
                <a:moveTo>
                  <a:pt x="0" y="303123"/>
                </a:moveTo>
                <a:lnTo>
                  <a:pt x="0" y="0"/>
                </a:lnTo>
              </a:path>
            </a:pathLst>
          </a:custGeom>
          <a:ln w="10820">
            <a:solidFill>
              <a:srgbClr val="000000"/>
            </a:solidFill>
          </a:ln>
        </p:spPr>
        <p:txBody>
          <a:bodyPr wrap="square" lIns="0" tIns="0" rIns="0" bIns="0" rtlCol="0"/>
          <a:lstStyle/>
          <a:p>
            <a:endParaRPr sz="1588"/>
          </a:p>
        </p:txBody>
      </p:sp>
      <p:sp>
        <p:nvSpPr>
          <p:cNvPr id="179" name="object 179"/>
          <p:cNvSpPr/>
          <p:nvPr/>
        </p:nvSpPr>
        <p:spPr>
          <a:xfrm>
            <a:off x="3500751" y="6725659"/>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0" name="object 180"/>
          <p:cNvSpPr/>
          <p:nvPr/>
        </p:nvSpPr>
        <p:spPr>
          <a:xfrm>
            <a:off x="3500751" y="6458197"/>
            <a:ext cx="66115" cy="0"/>
          </a:xfrm>
          <a:custGeom>
            <a:avLst/>
            <a:gdLst/>
            <a:ahLst/>
            <a:cxnLst/>
            <a:rect l="l" t="t" r="r" b="b"/>
            <a:pathLst>
              <a:path w="74929">
                <a:moveTo>
                  <a:pt x="0" y="0"/>
                </a:moveTo>
                <a:lnTo>
                  <a:pt x="74523" y="0"/>
                </a:lnTo>
              </a:path>
            </a:pathLst>
          </a:custGeom>
          <a:ln w="10795">
            <a:solidFill>
              <a:srgbClr val="000000"/>
            </a:solidFill>
          </a:ln>
        </p:spPr>
        <p:txBody>
          <a:bodyPr wrap="square" lIns="0" tIns="0" rIns="0" bIns="0" rtlCol="0"/>
          <a:lstStyle/>
          <a:p>
            <a:endParaRPr sz="1588"/>
          </a:p>
        </p:txBody>
      </p:sp>
      <p:sp>
        <p:nvSpPr>
          <p:cNvPr id="181" name="object 181"/>
          <p:cNvSpPr/>
          <p:nvPr/>
        </p:nvSpPr>
        <p:spPr>
          <a:xfrm>
            <a:off x="6784590" y="6458196"/>
            <a:ext cx="0" cy="267821"/>
          </a:xfrm>
          <a:custGeom>
            <a:avLst/>
            <a:gdLst/>
            <a:ahLst/>
            <a:cxnLst/>
            <a:rect l="l" t="t" r="r" b="b"/>
            <a:pathLst>
              <a:path h="303529">
                <a:moveTo>
                  <a:pt x="0" y="303123"/>
                </a:moveTo>
                <a:lnTo>
                  <a:pt x="0" y="0"/>
                </a:lnTo>
              </a:path>
            </a:pathLst>
          </a:custGeom>
          <a:ln w="10795">
            <a:solidFill>
              <a:srgbClr val="000000"/>
            </a:solidFill>
          </a:ln>
        </p:spPr>
        <p:txBody>
          <a:bodyPr wrap="square" lIns="0" tIns="0" rIns="0" bIns="0" rtlCol="0"/>
          <a:lstStyle/>
          <a:p>
            <a:endParaRPr sz="1588"/>
          </a:p>
        </p:txBody>
      </p:sp>
      <p:sp>
        <p:nvSpPr>
          <p:cNvPr id="182" name="object 182"/>
          <p:cNvSpPr/>
          <p:nvPr/>
        </p:nvSpPr>
        <p:spPr>
          <a:xfrm>
            <a:off x="6718835" y="6725659"/>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3" name="object 183"/>
          <p:cNvSpPr/>
          <p:nvPr/>
        </p:nvSpPr>
        <p:spPr>
          <a:xfrm>
            <a:off x="6718835" y="6458197"/>
            <a:ext cx="66115" cy="0"/>
          </a:xfrm>
          <a:custGeom>
            <a:avLst/>
            <a:gdLst/>
            <a:ahLst/>
            <a:cxnLst/>
            <a:rect l="l" t="t" r="r" b="b"/>
            <a:pathLst>
              <a:path w="74929">
                <a:moveTo>
                  <a:pt x="74523" y="0"/>
                </a:moveTo>
                <a:lnTo>
                  <a:pt x="0" y="0"/>
                </a:lnTo>
              </a:path>
            </a:pathLst>
          </a:custGeom>
          <a:ln w="10795">
            <a:solidFill>
              <a:srgbClr val="000000"/>
            </a:solidFill>
          </a:ln>
        </p:spPr>
        <p:txBody>
          <a:bodyPr wrap="square" lIns="0" tIns="0" rIns="0" bIns="0" rtlCol="0"/>
          <a:lstStyle/>
          <a:p>
            <a:endParaRPr sz="1588"/>
          </a:p>
        </p:txBody>
      </p:sp>
      <p:sp>
        <p:nvSpPr>
          <p:cNvPr id="184" name="object 184"/>
          <p:cNvSpPr/>
          <p:nvPr/>
        </p:nvSpPr>
        <p:spPr>
          <a:xfrm>
            <a:off x="3500752" y="6458197"/>
            <a:ext cx="3283884" cy="0"/>
          </a:xfrm>
          <a:custGeom>
            <a:avLst/>
            <a:gdLst/>
            <a:ahLst/>
            <a:cxnLst/>
            <a:rect l="l" t="t" r="r" b="b"/>
            <a:pathLst>
              <a:path w="3721734">
                <a:moveTo>
                  <a:pt x="0" y="0"/>
                </a:moveTo>
                <a:lnTo>
                  <a:pt x="3721684" y="0"/>
                </a:lnTo>
              </a:path>
            </a:pathLst>
          </a:custGeom>
          <a:ln w="10795">
            <a:solidFill>
              <a:srgbClr val="000000"/>
            </a:solidFill>
          </a:ln>
        </p:spPr>
        <p:txBody>
          <a:bodyPr wrap="square" lIns="0" tIns="0" rIns="0" bIns="0" rtlCol="0"/>
          <a:lstStyle/>
          <a:p>
            <a:endParaRPr sz="1588"/>
          </a:p>
        </p:txBody>
      </p:sp>
      <p:sp>
        <p:nvSpPr>
          <p:cNvPr id="185" name="object 185"/>
          <p:cNvSpPr/>
          <p:nvPr/>
        </p:nvSpPr>
        <p:spPr>
          <a:xfrm>
            <a:off x="401375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6" name="object 186"/>
          <p:cNvSpPr/>
          <p:nvPr/>
        </p:nvSpPr>
        <p:spPr>
          <a:xfrm>
            <a:off x="452707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7" name="object 187"/>
          <p:cNvSpPr/>
          <p:nvPr/>
        </p:nvSpPr>
        <p:spPr>
          <a:xfrm>
            <a:off x="504008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8" name="object 188"/>
          <p:cNvSpPr/>
          <p:nvPr/>
        </p:nvSpPr>
        <p:spPr>
          <a:xfrm>
            <a:off x="5553087"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89" name="object 189"/>
          <p:cNvSpPr/>
          <p:nvPr/>
        </p:nvSpPr>
        <p:spPr>
          <a:xfrm>
            <a:off x="6066406"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0" name="object 190"/>
          <p:cNvSpPr/>
          <p:nvPr/>
        </p:nvSpPr>
        <p:spPr>
          <a:xfrm>
            <a:off x="6579412" y="6458197"/>
            <a:ext cx="0" cy="560"/>
          </a:xfrm>
          <a:custGeom>
            <a:avLst/>
            <a:gdLst/>
            <a:ahLst/>
            <a:cxnLst/>
            <a:rect l="l" t="t" r="r" b="b"/>
            <a:pathLst>
              <a:path h="634">
                <a:moveTo>
                  <a:pt x="0" y="0"/>
                </a:moveTo>
                <a:lnTo>
                  <a:pt x="0" y="355"/>
                </a:lnTo>
              </a:path>
            </a:pathLst>
          </a:custGeom>
          <a:ln w="10795">
            <a:solidFill>
              <a:srgbClr val="000000"/>
            </a:solidFill>
          </a:ln>
        </p:spPr>
        <p:txBody>
          <a:bodyPr wrap="square" lIns="0" tIns="0" rIns="0" bIns="0" rtlCol="0"/>
          <a:lstStyle/>
          <a:p>
            <a:endParaRPr sz="1588"/>
          </a:p>
        </p:txBody>
      </p:sp>
      <p:sp>
        <p:nvSpPr>
          <p:cNvPr id="191" name="object 191"/>
          <p:cNvSpPr/>
          <p:nvPr/>
        </p:nvSpPr>
        <p:spPr>
          <a:xfrm>
            <a:off x="375738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2" name="object 192"/>
          <p:cNvSpPr/>
          <p:nvPr/>
        </p:nvSpPr>
        <p:spPr>
          <a:xfrm>
            <a:off x="427039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3" name="object 193"/>
          <p:cNvSpPr/>
          <p:nvPr/>
        </p:nvSpPr>
        <p:spPr>
          <a:xfrm>
            <a:off x="4783400"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4" name="object 194"/>
          <p:cNvSpPr/>
          <p:nvPr/>
        </p:nvSpPr>
        <p:spPr>
          <a:xfrm>
            <a:off x="5296718"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5" name="object 195"/>
          <p:cNvSpPr/>
          <p:nvPr/>
        </p:nvSpPr>
        <p:spPr>
          <a:xfrm>
            <a:off x="5809724"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6" name="object 196"/>
          <p:cNvSpPr/>
          <p:nvPr/>
        </p:nvSpPr>
        <p:spPr>
          <a:xfrm>
            <a:off x="6322729" y="6458197"/>
            <a:ext cx="0" cy="0"/>
          </a:xfrm>
          <a:custGeom>
            <a:avLst/>
            <a:gdLst/>
            <a:ahLst/>
            <a:cxnLst/>
            <a:rect l="l" t="t" r="r" b="b"/>
            <a:pathLst>
              <a:path>
                <a:moveTo>
                  <a:pt x="0" y="0"/>
                </a:moveTo>
                <a:lnTo>
                  <a:pt x="0" y="0"/>
                </a:lnTo>
              </a:path>
            </a:pathLst>
          </a:custGeom>
          <a:ln w="7200">
            <a:solidFill>
              <a:srgbClr val="000000"/>
            </a:solidFill>
          </a:ln>
        </p:spPr>
        <p:txBody>
          <a:bodyPr wrap="square" lIns="0" tIns="0" rIns="0" bIns="0" rtlCol="0"/>
          <a:lstStyle/>
          <a:p>
            <a:endParaRPr sz="1588"/>
          </a:p>
        </p:txBody>
      </p:sp>
      <p:sp>
        <p:nvSpPr>
          <p:cNvPr id="197" name="object 197"/>
          <p:cNvSpPr txBox="1"/>
          <p:nvPr/>
        </p:nvSpPr>
        <p:spPr>
          <a:xfrm>
            <a:off x="826206" y="5099702"/>
            <a:ext cx="23532" cy="30778"/>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algn="ctr">
              <a:lnSpc>
                <a:spcPct val="100000"/>
              </a:lnSpc>
            </a:pPr>
            <a:r>
              <a:rPr sz="100" spc="-26" dirty="0">
                <a:latin typeface="Arial"/>
                <a:cs typeface="Arial"/>
              </a:rPr>
              <a:t>2.458510</a:t>
            </a:r>
            <a:endParaRPr sz="100">
              <a:latin typeface="Arial"/>
              <a:cs typeface="Arial"/>
            </a:endParaRPr>
          </a:p>
        </p:txBody>
      </p:sp>
      <p:sp>
        <p:nvSpPr>
          <p:cNvPr id="198" name="object 198"/>
          <p:cNvSpPr txBox="1"/>
          <p:nvPr/>
        </p:nvSpPr>
        <p:spPr>
          <a:xfrm>
            <a:off x="524633" y="5207570"/>
            <a:ext cx="282949" cy="190052"/>
          </a:xfrm>
          <a:prstGeom prst="rect">
            <a:avLst/>
          </a:prstGeom>
        </p:spPr>
        <p:txBody>
          <a:bodyPr vert="horz" wrap="square" lIns="0" tIns="0" rIns="0" bIns="0" rtlCol="0">
            <a:spAutoFit/>
          </a:bodyPr>
          <a:lstStyle/>
          <a:p>
            <a:pPr marL="11206"/>
            <a:r>
              <a:rPr sz="1235" spc="18" dirty="0">
                <a:latin typeface="Arial"/>
                <a:cs typeface="Arial"/>
              </a:rPr>
              <a:t>Jan</a:t>
            </a:r>
            <a:endParaRPr sz="1235">
              <a:latin typeface="Arial"/>
              <a:cs typeface="Arial"/>
            </a:endParaRPr>
          </a:p>
        </p:txBody>
      </p:sp>
      <p:sp>
        <p:nvSpPr>
          <p:cNvPr id="199" name="object 199"/>
          <p:cNvSpPr txBox="1"/>
          <p:nvPr/>
        </p:nvSpPr>
        <p:spPr>
          <a:xfrm>
            <a:off x="497845" y="5607806"/>
            <a:ext cx="309843" cy="190052"/>
          </a:xfrm>
          <a:prstGeom prst="rect">
            <a:avLst/>
          </a:prstGeom>
        </p:spPr>
        <p:txBody>
          <a:bodyPr vert="horz" wrap="square" lIns="0" tIns="0" rIns="0" bIns="0" rtlCol="0">
            <a:spAutoFit/>
          </a:bodyPr>
          <a:lstStyle/>
          <a:p>
            <a:pPr marL="11206"/>
            <a:r>
              <a:rPr sz="1235" spc="13" dirty="0">
                <a:latin typeface="Arial"/>
                <a:cs typeface="Arial"/>
              </a:rPr>
              <a:t>Dec</a:t>
            </a:r>
            <a:endParaRPr sz="1235">
              <a:latin typeface="Arial"/>
              <a:cs typeface="Arial"/>
            </a:endParaRPr>
          </a:p>
        </p:txBody>
      </p:sp>
      <p:sp>
        <p:nvSpPr>
          <p:cNvPr id="202" name="object 202"/>
          <p:cNvSpPr txBox="1"/>
          <p:nvPr/>
        </p:nvSpPr>
        <p:spPr>
          <a:xfrm>
            <a:off x="2555476" y="5987712"/>
            <a:ext cx="426383" cy="190052"/>
          </a:xfrm>
          <a:prstGeom prst="rect">
            <a:avLst/>
          </a:prstGeom>
        </p:spPr>
        <p:txBody>
          <a:bodyPr vert="horz" wrap="square" lIns="0" tIns="0" rIns="0" bIns="0" rtlCol="0">
            <a:spAutoFit/>
          </a:bodyPr>
          <a:lstStyle/>
          <a:p>
            <a:pPr marL="11206"/>
            <a:r>
              <a:rPr sz="1235" spc="13" dirty="0">
                <a:latin typeface="Arial"/>
                <a:cs typeface="Arial"/>
              </a:rPr>
              <a:t>06:00</a:t>
            </a:r>
            <a:endParaRPr sz="1235">
              <a:latin typeface="Arial"/>
              <a:cs typeface="Arial"/>
            </a:endParaRPr>
          </a:p>
        </p:txBody>
      </p:sp>
      <p:sp>
        <p:nvSpPr>
          <p:cNvPr id="203" name="object 203"/>
          <p:cNvSpPr txBox="1"/>
          <p:nvPr/>
        </p:nvSpPr>
        <p:spPr>
          <a:xfrm>
            <a:off x="3520807" y="5987712"/>
            <a:ext cx="426383" cy="190052"/>
          </a:xfrm>
          <a:prstGeom prst="rect">
            <a:avLst/>
          </a:prstGeom>
        </p:spPr>
        <p:txBody>
          <a:bodyPr vert="horz" wrap="square" lIns="0" tIns="0" rIns="0" bIns="0" rtlCol="0">
            <a:spAutoFit/>
          </a:bodyPr>
          <a:lstStyle/>
          <a:p>
            <a:pPr marL="11206"/>
            <a:r>
              <a:rPr sz="1235" spc="13" dirty="0">
                <a:latin typeface="Arial"/>
                <a:cs typeface="Arial"/>
              </a:rPr>
              <a:t>09:00</a:t>
            </a:r>
            <a:endParaRPr sz="1235">
              <a:latin typeface="Arial"/>
              <a:cs typeface="Arial"/>
            </a:endParaRPr>
          </a:p>
        </p:txBody>
      </p:sp>
      <p:sp>
        <p:nvSpPr>
          <p:cNvPr id="204" name="object 204"/>
          <p:cNvSpPr txBox="1"/>
          <p:nvPr/>
        </p:nvSpPr>
        <p:spPr>
          <a:xfrm>
            <a:off x="4266446" y="5987712"/>
            <a:ext cx="865654" cy="359073"/>
          </a:xfrm>
          <a:prstGeom prst="rect">
            <a:avLst/>
          </a:prstGeom>
        </p:spPr>
        <p:txBody>
          <a:bodyPr vert="horz" wrap="square" lIns="0" tIns="0" rIns="0" bIns="0" rtlCol="0">
            <a:spAutoFit/>
          </a:bodyPr>
          <a:lstStyle/>
          <a:p>
            <a:pPr algn="ctr">
              <a:lnSpc>
                <a:spcPts val="1429"/>
              </a:lnSpc>
            </a:pPr>
            <a:r>
              <a:rPr sz="1235" spc="13" dirty="0">
                <a:latin typeface="Arial"/>
                <a:cs typeface="Arial"/>
              </a:rPr>
              <a:t>12:00</a:t>
            </a:r>
            <a:endParaRPr sz="1235">
              <a:latin typeface="Arial"/>
              <a:cs typeface="Arial"/>
            </a:endParaRPr>
          </a:p>
          <a:p>
            <a:pPr algn="ctr">
              <a:lnSpc>
                <a:spcPts val="1429"/>
              </a:lnSpc>
            </a:pPr>
            <a:r>
              <a:rPr sz="1235" spc="18" dirty="0">
                <a:latin typeface="Arial"/>
                <a:cs typeface="Arial"/>
              </a:rPr>
              <a:t>Time</a:t>
            </a:r>
            <a:r>
              <a:rPr sz="1235" spc="-53" dirty="0">
                <a:latin typeface="Arial"/>
                <a:cs typeface="Arial"/>
              </a:rPr>
              <a:t> </a:t>
            </a:r>
            <a:r>
              <a:rPr sz="1235" spc="18" dirty="0">
                <a:latin typeface="Arial"/>
                <a:cs typeface="Arial"/>
              </a:rPr>
              <a:t>(UTC)</a:t>
            </a:r>
            <a:endParaRPr sz="1235">
              <a:latin typeface="Arial"/>
              <a:cs typeface="Arial"/>
            </a:endParaRPr>
          </a:p>
        </p:txBody>
      </p:sp>
      <p:sp>
        <p:nvSpPr>
          <p:cNvPr id="205" name="object 205"/>
          <p:cNvSpPr txBox="1"/>
          <p:nvPr/>
        </p:nvSpPr>
        <p:spPr>
          <a:xfrm>
            <a:off x="5451151" y="5987712"/>
            <a:ext cx="426383" cy="190052"/>
          </a:xfrm>
          <a:prstGeom prst="rect">
            <a:avLst/>
          </a:prstGeom>
        </p:spPr>
        <p:txBody>
          <a:bodyPr vert="horz" wrap="square" lIns="0" tIns="0" rIns="0" bIns="0" rtlCol="0">
            <a:spAutoFit/>
          </a:bodyPr>
          <a:lstStyle/>
          <a:p>
            <a:pPr marL="11206"/>
            <a:r>
              <a:rPr sz="1235" spc="13" dirty="0">
                <a:latin typeface="Arial"/>
                <a:cs typeface="Arial"/>
              </a:rPr>
              <a:t>15:00</a:t>
            </a:r>
            <a:endParaRPr sz="1235">
              <a:latin typeface="Arial"/>
              <a:cs typeface="Arial"/>
            </a:endParaRPr>
          </a:p>
        </p:txBody>
      </p:sp>
      <p:sp>
        <p:nvSpPr>
          <p:cNvPr id="206" name="object 206"/>
          <p:cNvSpPr txBox="1"/>
          <p:nvPr/>
        </p:nvSpPr>
        <p:spPr>
          <a:xfrm>
            <a:off x="6416164" y="5987712"/>
            <a:ext cx="426383" cy="190052"/>
          </a:xfrm>
          <a:prstGeom prst="rect">
            <a:avLst/>
          </a:prstGeom>
        </p:spPr>
        <p:txBody>
          <a:bodyPr vert="horz" wrap="square" lIns="0" tIns="0" rIns="0" bIns="0" rtlCol="0">
            <a:spAutoFit/>
          </a:bodyPr>
          <a:lstStyle/>
          <a:p>
            <a:pPr marL="11206"/>
            <a:r>
              <a:rPr sz="1235" spc="13" dirty="0">
                <a:latin typeface="Arial"/>
                <a:cs typeface="Arial"/>
              </a:rPr>
              <a:t>18:00</a:t>
            </a:r>
            <a:endParaRPr sz="1235">
              <a:latin typeface="Arial"/>
              <a:cs typeface="Arial"/>
            </a:endParaRPr>
          </a:p>
        </p:txBody>
      </p:sp>
      <p:sp>
        <p:nvSpPr>
          <p:cNvPr id="207" name="object 207"/>
          <p:cNvSpPr txBox="1"/>
          <p:nvPr/>
        </p:nvSpPr>
        <p:spPr>
          <a:xfrm>
            <a:off x="7381496" y="5987712"/>
            <a:ext cx="426383" cy="190052"/>
          </a:xfrm>
          <a:prstGeom prst="rect">
            <a:avLst/>
          </a:prstGeom>
        </p:spPr>
        <p:txBody>
          <a:bodyPr vert="horz" wrap="square" lIns="0" tIns="0" rIns="0" bIns="0" rtlCol="0">
            <a:spAutoFit/>
          </a:bodyPr>
          <a:lstStyle/>
          <a:p>
            <a:pPr marL="11206"/>
            <a:r>
              <a:rPr sz="1235" spc="13" dirty="0">
                <a:latin typeface="Arial"/>
                <a:cs typeface="Arial"/>
              </a:rPr>
              <a:t>21:00</a:t>
            </a:r>
            <a:endParaRPr sz="1235">
              <a:latin typeface="Arial"/>
              <a:cs typeface="Arial"/>
            </a:endParaRPr>
          </a:p>
        </p:txBody>
      </p:sp>
      <p:sp>
        <p:nvSpPr>
          <p:cNvPr id="208" name="object 208"/>
          <p:cNvSpPr txBox="1"/>
          <p:nvPr/>
        </p:nvSpPr>
        <p:spPr>
          <a:xfrm>
            <a:off x="8346509" y="5987712"/>
            <a:ext cx="426383" cy="190052"/>
          </a:xfrm>
          <a:prstGeom prst="rect">
            <a:avLst/>
          </a:prstGeom>
        </p:spPr>
        <p:txBody>
          <a:bodyPr vert="horz" wrap="square" lIns="0" tIns="0" rIns="0" bIns="0" rtlCol="0">
            <a:spAutoFit/>
          </a:bodyPr>
          <a:lstStyle/>
          <a:p>
            <a:pPr marL="11206"/>
            <a:r>
              <a:rPr sz="1235" spc="13" dirty="0">
                <a:latin typeface="Arial"/>
                <a:cs typeface="Arial"/>
              </a:rPr>
              <a:t>00:00</a:t>
            </a:r>
            <a:endParaRPr sz="1235">
              <a:latin typeface="Arial"/>
              <a:cs typeface="Arial"/>
            </a:endParaRPr>
          </a:p>
        </p:txBody>
      </p:sp>
      <p:sp>
        <p:nvSpPr>
          <p:cNvPr id="210" name="object 3"/>
          <p:cNvSpPr txBox="1">
            <a:spLocks/>
          </p:cNvSpPr>
          <p:nvPr/>
        </p:nvSpPr>
        <p:spPr>
          <a:xfrm>
            <a:off x="2406291" y="105829"/>
            <a:ext cx="4586568" cy="380647"/>
          </a:xfrm>
          <a:prstGeom prst="rect">
            <a:avLst/>
          </a:prstGeom>
        </p:spPr>
        <p:txBody>
          <a:bodyPr vert="horz" wrap="square" lIns="0" tIns="11206" rIns="0" bIns="0" rtlCol="0" anchor="ctr">
            <a:spAutoFit/>
          </a:bodyPr>
          <a:lstStyle>
            <a:lvl1pPr algn="ctr"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pPr marL="11206">
              <a:lnSpc>
                <a:spcPct val="100000"/>
              </a:lnSpc>
              <a:spcBef>
                <a:spcPts val="88"/>
              </a:spcBef>
            </a:pPr>
            <a:r>
              <a:rPr lang="en-US" sz="2400" dirty="0" smtClean="0"/>
              <a:t>Band </a:t>
            </a:r>
            <a:r>
              <a:rPr lang="en-US" sz="2400" spc="-4" dirty="0"/>
              <a:t>16</a:t>
            </a:r>
            <a:r>
              <a:rPr lang="en-US" sz="2400" spc="-88" dirty="0"/>
              <a:t> </a:t>
            </a:r>
            <a:r>
              <a:rPr lang="en-US" sz="2400" dirty="0"/>
              <a:t>(13.3um</a:t>
            </a:r>
            <a:r>
              <a:rPr lang="en-US" sz="2400" dirty="0" smtClean="0"/>
              <a:t>)</a:t>
            </a:r>
            <a:endParaRPr lang="en-US" sz="2400" dirty="0"/>
          </a:p>
        </p:txBody>
      </p:sp>
      <p:sp>
        <p:nvSpPr>
          <p:cNvPr id="212"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3"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4"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5"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6"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17"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18" name="object 5"/>
          <p:cNvSpPr/>
          <p:nvPr/>
        </p:nvSpPr>
        <p:spPr>
          <a:xfrm>
            <a:off x="838200"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19" name="object 6"/>
          <p:cNvSpPr/>
          <p:nvPr/>
        </p:nvSpPr>
        <p:spPr>
          <a:xfrm>
            <a:off x="1803532" y="5888971"/>
            <a:ext cx="0" cy="54909"/>
          </a:xfrm>
          <a:custGeom>
            <a:avLst/>
            <a:gdLst/>
            <a:ahLst/>
            <a:cxnLst/>
            <a:rect l="l" t="t" r="r" b="b"/>
            <a:pathLst>
              <a:path h="62229">
                <a:moveTo>
                  <a:pt x="0" y="61925"/>
                </a:moveTo>
                <a:lnTo>
                  <a:pt x="0" y="0"/>
                </a:lnTo>
              </a:path>
            </a:pathLst>
          </a:custGeom>
          <a:ln w="3175">
            <a:solidFill>
              <a:srgbClr val="000000"/>
            </a:solidFill>
          </a:ln>
        </p:spPr>
        <p:txBody>
          <a:bodyPr wrap="square" lIns="0" tIns="0" rIns="0" bIns="0" rtlCol="0"/>
          <a:lstStyle/>
          <a:p>
            <a:endParaRPr sz="1588"/>
          </a:p>
        </p:txBody>
      </p:sp>
      <p:sp>
        <p:nvSpPr>
          <p:cNvPr id="220" name="object 14"/>
          <p:cNvSpPr/>
          <p:nvPr/>
        </p:nvSpPr>
        <p:spPr>
          <a:xfrm>
            <a:off x="115997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1" name="object 15"/>
          <p:cNvSpPr/>
          <p:nvPr/>
        </p:nvSpPr>
        <p:spPr>
          <a:xfrm>
            <a:off x="1481754"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2" name="object 16"/>
          <p:cNvSpPr/>
          <p:nvPr/>
        </p:nvSpPr>
        <p:spPr>
          <a:xfrm>
            <a:off x="2125308" y="5916292"/>
            <a:ext cx="0" cy="27454"/>
          </a:xfrm>
          <a:custGeom>
            <a:avLst/>
            <a:gdLst/>
            <a:ahLst/>
            <a:cxnLst/>
            <a:rect l="l" t="t" r="r" b="b"/>
            <a:pathLst>
              <a:path h="31115">
                <a:moveTo>
                  <a:pt x="0" y="30962"/>
                </a:moveTo>
                <a:lnTo>
                  <a:pt x="0" y="0"/>
                </a:lnTo>
              </a:path>
            </a:pathLst>
          </a:custGeom>
          <a:ln w="3175">
            <a:solidFill>
              <a:srgbClr val="000000"/>
            </a:solidFill>
          </a:ln>
        </p:spPr>
        <p:txBody>
          <a:bodyPr wrap="square" lIns="0" tIns="0" rIns="0" bIns="0" rtlCol="0"/>
          <a:lstStyle/>
          <a:p>
            <a:endParaRPr sz="1588"/>
          </a:p>
        </p:txBody>
      </p:sp>
      <p:sp>
        <p:nvSpPr>
          <p:cNvPr id="223" name="object 62"/>
          <p:cNvSpPr/>
          <p:nvPr/>
        </p:nvSpPr>
        <p:spPr>
          <a:xfrm>
            <a:off x="838201" y="5885800"/>
            <a:ext cx="3922" cy="0"/>
          </a:xfrm>
          <a:custGeom>
            <a:avLst/>
            <a:gdLst/>
            <a:ahLst/>
            <a:cxnLst/>
            <a:rect l="l" t="t" r="r" b="b"/>
            <a:pathLst>
              <a:path w="4445">
                <a:moveTo>
                  <a:pt x="0" y="0"/>
                </a:moveTo>
                <a:lnTo>
                  <a:pt x="4318" y="0"/>
                </a:lnTo>
              </a:path>
            </a:pathLst>
          </a:custGeom>
          <a:ln w="3175">
            <a:solidFill>
              <a:srgbClr val="000000"/>
            </a:solidFill>
          </a:ln>
        </p:spPr>
        <p:txBody>
          <a:bodyPr wrap="square" lIns="0" tIns="0" rIns="0" bIns="0" rtlCol="0"/>
          <a:lstStyle/>
          <a:p>
            <a:endParaRPr sz="1588"/>
          </a:p>
        </p:txBody>
      </p:sp>
      <p:sp>
        <p:nvSpPr>
          <p:cNvPr id="224" name="object 202"/>
          <p:cNvSpPr txBox="1"/>
          <p:nvPr/>
        </p:nvSpPr>
        <p:spPr>
          <a:xfrm>
            <a:off x="1590340" y="5987712"/>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3</a:t>
            </a:r>
            <a:r>
              <a:rPr sz="1235" spc="13" dirty="0" smtClean="0">
                <a:latin typeface="Arial"/>
                <a:cs typeface="Arial"/>
              </a:rPr>
              <a:t>:00</a:t>
            </a:r>
            <a:endParaRPr sz="1235" dirty="0">
              <a:latin typeface="Arial"/>
              <a:cs typeface="Arial"/>
            </a:endParaRPr>
          </a:p>
        </p:txBody>
      </p:sp>
      <p:sp>
        <p:nvSpPr>
          <p:cNvPr id="225" name="object 202"/>
          <p:cNvSpPr txBox="1"/>
          <p:nvPr/>
        </p:nvSpPr>
        <p:spPr>
          <a:xfrm>
            <a:off x="650152" y="5990565"/>
            <a:ext cx="426383" cy="190052"/>
          </a:xfrm>
          <a:prstGeom prst="rect">
            <a:avLst/>
          </a:prstGeom>
        </p:spPr>
        <p:txBody>
          <a:bodyPr vert="horz" wrap="square" lIns="0" tIns="0" rIns="0" bIns="0" rtlCol="0">
            <a:spAutoFit/>
          </a:bodyPr>
          <a:lstStyle/>
          <a:p>
            <a:pPr marL="11206"/>
            <a:r>
              <a:rPr sz="1235" spc="13" dirty="0" smtClean="0">
                <a:latin typeface="Arial"/>
                <a:cs typeface="Arial"/>
              </a:rPr>
              <a:t>0</a:t>
            </a:r>
            <a:r>
              <a:rPr lang="en-US" sz="1235" spc="13" dirty="0" smtClean="0">
                <a:latin typeface="Arial"/>
                <a:cs typeface="Arial"/>
              </a:rPr>
              <a:t>0</a:t>
            </a:r>
            <a:r>
              <a:rPr sz="1235" spc="13" dirty="0" smtClean="0">
                <a:latin typeface="Arial"/>
                <a:cs typeface="Arial"/>
              </a:rPr>
              <a:t>:00</a:t>
            </a:r>
            <a:endParaRPr sz="1235" dirty="0">
              <a:latin typeface="Arial"/>
              <a:cs typeface="Aria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200" name="Footer Placeholder 199"/>
          <p:cNvSpPr>
            <a:spLocks noGrp="1"/>
          </p:cNvSpPr>
          <p:nvPr>
            <p:ph type="ftr" sz="quarter" idx="11"/>
          </p:nvPr>
        </p:nvSpPr>
        <p:spPr/>
        <p:txBody>
          <a:bodyPr/>
          <a:lstStyle/>
          <a:p>
            <a:r>
              <a:rPr lang="en-US" smtClean="0"/>
              <a:t>Full Validation PS-PVR for GOES-17 ABI L1b Products</a:t>
            </a:r>
            <a:endParaRPr lang="en-US" dirty="0"/>
          </a:p>
        </p:txBody>
      </p:sp>
      <p:sp>
        <p:nvSpPr>
          <p:cNvPr id="201" name="Slide Number Placeholder 200"/>
          <p:cNvSpPr>
            <a:spLocks noGrp="1"/>
          </p:cNvSpPr>
          <p:nvPr>
            <p:ph type="sldNum" sz="quarter" idx="12"/>
          </p:nvPr>
        </p:nvSpPr>
        <p:spPr/>
        <p:txBody>
          <a:bodyPr/>
          <a:lstStyle/>
          <a:p>
            <a:fld id="{F4187418-5481-4E5B-A2F4-9A93734A0716}" type="slidenum">
              <a:rPr lang="en-US" smtClean="0"/>
              <a:t>74</a:t>
            </a:fld>
            <a:endParaRPr lang="en-US" dirty="0"/>
          </a:p>
        </p:txBody>
      </p:sp>
    </p:spTree>
    <p:extLst>
      <p:ext uri="{BB962C8B-B14F-4D97-AF65-F5344CB8AC3E}">
        <p14:creationId xmlns:p14="http://schemas.microsoft.com/office/powerpoint/2010/main" val="281210979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 </a:t>
            </a:r>
            <a:endParaRPr lang="en-US" dirty="0"/>
          </a:p>
        </p:txBody>
      </p:sp>
      <p:sp>
        <p:nvSpPr>
          <p:cNvPr id="3" name="Content Placeholder 2"/>
          <p:cNvSpPr>
            <a:spLocks noGrp="1"/>
          </p:cNvSpPr>
          <p:nvPr>
            <p:ph idx="1"/>
          </p:nvPr>
        </p:nvSpPr>
        <p:spPr/>
        <p:txBody>
          <a:bodyPr>
            <a:normAutofit/>
          </a:bodyPr>
          <a:lstStyle/>
          <a:p>
            <a:r>
              <a:rPr lang="en-US" dirty="0" smtClean="0"/>
              <a:t>Elevated </a:t>
            </a:r>
            <a:r>
              <a:rPr lang="en-US" dirty="0"/>
              <a:t>noise is </a:t>
            </a:r>
            <a:r>
              <a:rPr lang="en-US" dirty="0" smtClean="0"/>
              <a:t>a direct </a:t>
            </a:r>
            <a:r>
              <a:rPr lang="en-US" dirty="0"/>
              <a:t>consequence of the LHP anomaly</a:t>
            </a:r>
            <a:r>
              <a:rPr lang="en-US" dirty="0" smtClean="0"/>
              <a:t>.</a:t>
            </a:r>
          </a:p>
          <a:p>
            <a:r>
              <a:rPr lang="en-US" dirty="0" smtClean="0"/>
              <a:t>Limited trade-off options:</a:t>
            </a:r>
          </a:p>
          <a:p>
            <a:pPr lvl="1"/>
            <a:r>
              <a:rPr lang="en-US" dirty="0" smtClean="0"/>
              <a:t>Gain set has been nearly optimized (except perhaps B14).</a:t>
            </a:r>
          </a:p>
          <a:p>
            <a:pPr lvl="1"/>
            <a:r>
              <a:rPr lang="en-US" dirty="0" smtClean="0"/>
              <a:t>“Cooling” timeline to “give it a break”.</a:t>
            </a:r>
            <a:endParaRPr lang="en-US" dirty="0"/>
          </a:p>
          <a:p>
            <a:r>
              <a:rPr lang="en-US" dirty="0" smtClean="0"/>
              <a:t>Characterize for decision-making.</a:t>
            </a:r>
          </a:p>
          <a:p>
            <a:pPr lvl="1"/>
            <a:r>
              <a:rPr lang="en-US" dirty="0" smtClean="0"/>
              <a:t>Quantification and monitoring: Established and continue.</a:t>
            </a:r>
          </a:p>
          <a:p>
            <a:pPr lvl="1"/>
            <a:r>
              <a:rPr lang="en-US" dirty="0" smtClean="0"/>
              <a:t>Temperature Date Quality Flag (TDQF):</a:t>
            </a:r>
          </a:p>
          <a:p>
            <a:pPr lvl="2"/>
            <a:r>
              <a:rPr lang="en-US" dirty="0" smtClean="0"/>
              <a:t>Empirical, by image inspection initially and comparison with GOES-16 later.</a:t>
            </a:r>
          </a:p>
          <a:p>
            <a:pPr lvl="2"/>
            <a:r>
              <a:rPr lang="en-US" dirty="0" smtClean="0"/>
              <a:t>Analytical LUT: Design, implementation, performance, and improvement of the algorithm for saturation.</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75</a:t>
            </a:fld>
            <a:endParaRPr lang="en-US" dirty="0"/>
          </a:p>
        </p:txBody>
      </p:sp>
    </p:spTree>
    <p:extLst>
      <p:ext uri="{BB962C8B-B14F-4D97-AF65-F5344CB8AC3E}">
        <p14:creationId xmlns:p14="http://schemas.microsoft.com/office/powerpoint/2010/main" val="277652891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63188" y="5632107"/>
            <a:ext cx="2133600" cy="273844"/>
          </a:xfrm>
        </p:spPr>
        <p:txBody>
          <a:bodyPr/>
          <a:lstStyle/>
          <a:p>
            <a:pPr defTabSz="685800">
              <a:defRPr/>
            </a:pPr>
            <a:fld id="{ACC92CFC-D429-494E-860C-EBB75C38C3B4}" type="slidenum">
              <a:rPr lang="en-US" sz="900">
                <a:solidFill>
                  <a:prstClr val="black">
                    <a:tint val="75000"/>
                  </a:prstClr>
                </a:solidFill>
                <a:latin typeface="Calibri"/>
              </a:rPr>
              <a:pPr defTabSz="685800">
                <a:defRPr/>
              </a:pPr>
              <a:t>76</a:t>
            </a:fld>
            <a:endParaRPr lang="en-US" sz="900">
              <a:solidFill>
                <a:prstClr val="black">
                  <a:tint val="75000"/>
                </a:prstClr>
              </a:solidFill>
              <a:latin typeface="Calibri"/>
            </a:endParaRPr>
          </a:p>
        </p:txBody>
      </p:sp>
      <p:sp>
        <p:nvSpPr>
          <p:cNvPr id="6" name="Rectangle 5"/>
          <p:cNvSpPr/>
          <p:nvPr/>
        </p:nvSpPr>
        <p:spPr>
          <a:xfrm>
            <a:off x="1205193" y="2075038"/>
            <a:ext cx="6641869" cy="507831"/>
          </a:xfrm>
          <a:prstGeom prst="rect">
            <a:avLst/>
          </a:prstGeom>
        </p:spPr>
        <p:txBody>
          <a:bodyPr wrap="square">
            <a:spAutoFit/>
          </a:bodyPr>
          <a:lstStyle/>
          <a:p>
            <a:r>
              <a:rPr lang="en-US" sz="1350" dirty="0"/>
              <a:t>OR_ABI-L1b-RadF-M6C12_G17_s20191001020341_e20191001029413_c20191001029459.nc</a:t>
            </a:r>
          </a:p>
        </p:txBody>
      </p:sp>
      <p:pic>
        <p:nvPicPr>
          <p:cNvPr id="7" name="Picture 6"/>
          <p:cNvPicPr preferRelativeResize="0">
            <a:picLocks/>
          </p:cNvPicPr>
          <p:nvPr/>
        </p:nvPicPr>
        <p:blipFill rotWithShape="1">
          <a:blip r:embed="rId3"/>
          <a:srcRect t="6304" r="758"/>
          <a:stretch/>
        </p:blipFill>
        <p:spPr>
          <a:xfrm>
            <a:off x="821148" y="2503532"/>
            <a:ext cx="3429000" cy="3429000"/>
          </a:xfrm>
          <a:prstGeom prst="rect">
            <a:avLst/>
          </a:prstGeom>
        </p:spPr>
      </p:pic>
      <p:pic>
        <p:nvPicPr>
          <p:cNvPr id="8" name="Picture 7"/>
          <p:cNvPicPr preferRelativeResize="0">
            <a:picLocks/>
          </p:cNvPicPr>
          <p:nvPr/>
        </p:nvPicPr>
        <p:blipFill rotWithShape="1">
          <a:blip r:embed="rId4"/>
          <a:srcRect l="1522" t="7115" r="1096" b="1607"/>
          <a:stretch/>
        </p:blipFill>
        <p:spPr>
          <a:xfrm>
            <a:off x="4782312" y="2503532"/>
            <a:ext cx="3429000" cy="3429000"/>
          </a:xfrm>
          <a:prstGeom prst="rect">
            <a:avLst/>
          </a:prstGeom>
        </p:spPr>
      </p:pic>
      <p:sp>
        <p:nvSpPr>
          <p:cNvPr id="9" name="TextBox 8"/>
          <p:cNvSpPr txBox="1"/>
          <p:nvPr/>
        </p:nvSpPr>
        <p:spPr>
          <a:xfrm>
            <a:off x="2225362" y="1542422"/>
            <a:ext cx="4634795" cy="461665"/>
          </a:xfrm>
          <a:prstGeom prst="rect">
            <a:avLst/>
          </a:prstGeom>
          <a:noFill/>
        </p:spPr>
        <p:txBody>
          <a:bodyPr wrap="none" rtlCol="0">
            <a:spAutoFit/>
          </a:bodyPr>
          <a:lstStyle/>
          <a:p>
            <a:r>
              <a:rPr lang="en-US" sz="2400" b="1" dirty="0"/>
              <a:t>Apr. 10, 2019 at 10:20 UTC Band 12</a:t>
            </a:r>
          </a:p>
        </p:txBody>
      </p:sp>
      <p:sp>
        <p:nvSpPr>
          <p:cNvPr id="12" name="TextBox 11"/>
          <p:cNvSpPr txBox="1"/>
          <p:nvPr/>
        </p:nvSpPr>
        <p:spPr>
          <a:xfrm>
            <a:off x="2013311" y="3403038"/>
            <a:ext cx="1286892" cy="646331"/>
          </a:xfrm>
          <a:prstGeom prst="rect">
            <a:avLst/>
          </a:prstGeom>
          <a:noFill/>
        </p:spPr>
        <p:txBody>
          <a:bodyPr wrap="none" rtlCol="0">
            <a:spAutoFit/>
          </a:bodyPr>
          <a:lstStyle/>
          <a:p>
            <a:pPr algn="ctr"/>
            <a:r>
              <a:rPr lang="en-US" b="1" dirty="0"/>
              <a:t>DQF = 0</a:t>
            </a:r>
          </a:p>
          <a:p>
            <a:pPr algn="ctr"/>
            <a:r>
              <a:rPr lang="en-US" b="1" dirty="0"/>
              <a:t>(good data)</a:t>
            </a:r>
          </a:p>
        </p:txBody>
      </p:sp>
      <p:sp>
        <p:nvSpPr>
          <p:cNvPr id="13" name="TextBox 12"/>
          <p:cNvSpPr txBox="1"/>
          <p:nvPr/>
        </p:nvSpPr>
        <p:spPr>
          <a:xfrm>
            <a:off x="1624745" y="4556643"/>
            <a:ext cx="2064028" cy="646331"/>
          </a:xfrm>
          <a:prstGeom prst="rect">
            <a:avLst/>
          </a:prstGeom>
          <a:noFill/>
        </p:spPr>
        <p:txBody>
          <a:bodyPr wrap="none" rtlCol="0">
            <a:spAutoFit/>
          </a:bodyPr>
          <a:lstStyle/>
          <a:p>
            <a:pPr algn="ctr"/>
            <a:r>
              <a:rPr lang="en-US" b="1" dirty="0"/>
              <a:t>DQF = 4</a:t>
            </a:r>
          </a:p>
          <a:p>
            <a:pPr algn="ctr"/>
            <a:r>
              <a:rPr lang="en-US" b="1" dirty="0"/>
              <a:t>(FPM T &gt; threshold)</a:t>
            </a:r>
          </a:p>
        </p:txBody>
      </p:sp>
      <p:sp>
        <p:nvSpPr>
          <p:cNvPr id="14" name="TextBox 13"/>
          <p:cNvSpPr txBox="1"/>
          <p:nvPr/>
        </p:nvSpPr>
        <p:spPr>
          <a:xfrm>
            <a:off x="5219448" y="3002398"/>
            <a:ext cx="2722669" cy="646331"/>
          </a:xfrm>
          <a:prstGeom prst="rect">
            <a:avLst/>
          </a:prstGeom>
          <a:noFill/>
        </p:spPr>
        <p:txBody>
          <a:bodyPr wrap="none" rtlCol="0">
            <a:spAutoFit/>
          </a:bodyPr>
          <a:lstStyle/>
          <a:p>
            <a:pPr algn="ctr"/>
            <a:r>
              <a:rPr lang="en-US" b="1" dirty="0"/>
              <a:t>Radiance is calculated </a:t>
            </a:r>
          </a:p>
          <a:p>
            <a:pPr algn="ctr"/>
            <a:r>
              <a:rPr lang="en-US" b="1" dirty="0"/>
              <a:t>with all reasonable values.</a:t>
            </a:r>
          </a:p>
        </p:txBody>
      </p:sp>
      <p:sp>
        <p:nvSpPr>
          <p:cNvPr id="15" name="TextBox 14"/>
          <p:cNvSpPr txBox="1"/>
          <p:nvPr/>
        </p:nvSpPr>
        <p:spPr>
          <a:xfrm>
            <a:off x="2573449" y="878240"/>
            <a:ext cx="3906839" cy="600164"/>
          </a:xfrm>
          <a:prstGeom prst="rect">
            <a:avLst/>
          </a:prstGeom>
          <a:noFill/>
        </p:spPr>
        <p:txBody>
          <a:bodyPr wrap="none" rtlCol="0">
            <a:spAutoFit/>
          </a:bodyPr>
          <a:lstStyle/>
          <a:p>
            <a:pPr defTabSz="685800">
              <a:defRPr/>
            </a:pPr>
            <a:r>
              <a:rPr lang="en-US" sz="3300" b="1" dirty="0">
                <a:solidFill>
                  <a:prstClr val="black"/>
                </a:solidFill>
                <a:latin typeface="Calibri"/>
              </a:rPr>
              <a:t>IR performance chart</a:t>
            </a: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6874193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663188" y="5632107"/>
            <a:ext cx="2133600" cy="273844"/>
          </a:xfrm>
        </p:spPr>
        <p:txBody>
          <a:bodyPr/>
          <a:lstStyle/>
          <a:p>
            <a:pPr defTabSz="685800">
              <a:defRPr/>
            </a:pPr>
            <a:fld id="{ACC92CFC-D429-494E-860C-EBB75C38C3B4}" type="slidenum">
              <a:rPr lang="en-US" sz="900">
                <a:solidFill>
                  <a:prstClr val="black">
                    <a:tint val="75000"/>
                  </a:prstClr>
                </a:solidFill>
                <a:latin typeface="Calibri"/>
              </a:rPr>
              <a:pPr defTabSz="685800">
                <a:defRPr/>
              </a:pPr>
              <a:t>77</a:t>
            </a:fld>
            <a:endParaRPr lang="en-US" sz="900">
              <a:solidFill>
                <a:prstClr val="black">
                  <a:tint val="75000"/>
                </a:prstClr>
              </a:solidFill>
              <a:latin typeface="Calibri"/>
            </a:endParaRPr>
          </a:p>
        </p:txBody>
      </p:sp>
      <p:sp>
        <p:nvSpPr>
          <p:cNvPr id="10" name="TextBox 9"/>
          <p:cNvSpPr txBox="1"/>
          <p:nvPr/>
        </p:nvSpPr>
        <p:spPr>
          <a:xfrm>
            <a:off x="2573449" y="878240"/>
            <a:ext cx="3906839" cy="600164"/>
          </a:xfrm>
          <a:prstGeom prst="rect">
            <a:avLst/>
          </a:prstGeom>
          <a:noFill/>
        </p:spPr>
        <p:txBody>
          <a:bodyPr wrap="none" rtlCol="0">
            <a:spAutoFit/>
          </a:bodyPr>
          <a:lstStyle/>
          <a:p>
            <a:pPr defTabSz="685800">
              <a:defRPr/>
            </a:pPr>
            <a:r>
              <a:rPr lang="en-US" sz="3300" b="1" dirty="0">
                <a:solidFill>
                  <a:prstClr val="black"/>
                </a:solidFill>
                <a:latin typeface="Calibri"/>
              </a:rPr>
              <a:t>IR performance chart</a:t>
            </a:r>
          </a:p>
        </p:txBody>
      </p:sp>
      <p:sp>
        <p:nvSpPr>
          <p:cNvPr id="9" name="TextBox 8"/>
          <p:cNvSpPr txBox="1"/>
          <p:nvPr/>
        </p:nvSpPr>
        <p:spPr>
          <a:xfrm>
            <a:off x="2225362" y="1542422"/>
            <a:ext cx="4634795" cy="461665"/>
          </a:xfrm>
          <a:prstGeom prst="rect">
            <a:avLst/>
          </a:prstGeom>
          <a:noFill/>
        </p:spPr>
        <p:txBody>
          <a:bodyPr wrap="none" rtlCol="0">
            <a:spAutoFit/>
          </a:bodyPr>
          <a:lstStyle/>
          <a:p>
            <a:r>
              <a:rPr lang="en-US" sz="2400" b="1" dirty="0"/>
              <a:t>Apr. 26, 2019 at 12:20 UTC Band 12</a:t>
            </a:r>
          </a:p>
        </p:txBody>
      </p:sp>
      <p:sp>
        <p:nvSpPr>
          <p:cNvPr id="11" name="Rectangle 10"/>
          <p:cNvSpPr/>
          <p:nvPr/>
        </p:nvSpPr>
        <p:spPr>
          <a:xfrm>
            <a:off x="1195578" y="2099172"/>
            <a:ext cx="6641869" cy="507831"/>
          </a:xfrm>
          <a:prstGeom prst="rect">
            <a:avLst/>
          </a:prstGeom>
        </p:spPr>
        <p:txBody>
          <a:bodyPr wrap="square">
            <a:spAutoFit/>
          </a:bodyPr>
          <a:lstStyle/>
          <a:p>
            <a:r>
              <a:rPr lang="en-US" sz="1350" dirty="0"/>
              <a:t>OR_ABI-L1b-RadF-M6C12_G17_s20191161220341_e20191161229413_c20191161229453.nc</a:t>
            </a:r>
          </a:p>
        </p:txBody>
      </p:sp>
      <p:pic>
        <p:nvPicPr>
          <p:cNvPr id="12" name="Picture 11"/>
          <p:cNvPicPr preferRelativeResize="0">
            <a:picLocks/>
          </p:cNvPicPr>
          <p:nvPr/>
        </p:nvPicPr>
        <p:blipFill rotWithShape="1">
          <a:blip r:embed="rId3"/>
          <a:srcRect l="1096" t="6241" r="884" b="907"/>
          <a:stretch/>
        </p:blipFill>
        <p:spPr>
          <a:xfrm>
            <a:off x="4772192" y="2494577"/>
            <a:ext cx="3429000" cy="3429000"/>
          </a:xfrm>
          <a:prstGeom prst="rect">
            <a:avLst/>
          </a:prstGeom>
        </p:spPr>
      </p:pic>
      <p:pic>
        <p:nvPicPr>
          <p:cNvPr id="13" name="Picture 12"/>
          <p:cNvPicPr preferRelativeResize="0">
            <a:picLocks/>
          </p:cNvPicPr>
          <p:nvPr/>
        </p:nvPicPr>
        <p:blipFill rotWithShape="1">
          <a:blip r:embed="rId4"/>
          <a:srcRect l="671" t="5891" r="671" b="1256"/>
          <a:stretch/>
        </p:blipFill>
        <p:spPr>
          <a:xfrm>
            <a:off x="835004" y="2500076"/>
            <a:ext cx="3429000" cy="3429000"/>
          </a:xfrm>
          <a:prstGeom prst="rect">
            <a:avLst/>
          </a:prstGeom>
        </p:spPr>
      </p:pic>
      <p:sp>
        <p:nvSpPr>
          <p:cNvPr id="14" name="TextBox 13"/>
          <p:cNvSpPr txBox="1"/>
          <p:nvPr/>
        </p:nvSpPr>
        <p:spPr>
          <a:xfrm>
            <a:off x="1624745" y="4556643"/>
            <a:ext cx="2064028" cy="646331"/>
          </a:xfrm>
          <a:prstGeom prst="rect">
            <a:avLst/>
          </a:prstGeom>
          <a:noFill/>
        </p:spPr>
        <p:txBody>
          <a:bodyPr wrap="none" rtlCol="0">
            <a:spAutoFit/>
          </a:bodyPr>
          <a:lstStyle/>
          <a:p>
            <a:pPr algn="ctr"/>
            <a:r>
              <a:rPr lang="en-US" b="1" dirty="0"/>
              <a:t>DQF = 4</a:t>
            </a:r>
          </a:p>
          <a:p>
            <a:pPr algn="ctr"/>
            <a:r>
              <a:rPr lang="en-US" b="1" dirty="0"/>
              <a:t>(FPM T &gt; threshold)</a:t>
            </a:r>
          </a:p>
        </p:txBody>
      </p:sp>
      <p:sp>
        <p:nvSpPr>
          <p:cNvPr id="15" name="TextBox 14"/>
          <p:cNvSpPr txBox="1"/>
          <p:nvPr/>
        </p:nvSpPr>
        <p:spPr>
          <a:xfrm>
            <a:off x="5229097" y="3073101"/>
            <a:ext cx="2646815" cy="646331"/>
          </a:xfrm>
          <a:prstGeom prst="rect">
            <a:avLst/>
          </a:prstGeom>
          <a:noFill/>
        </p:spPr>
        <p:txBody>
          <a:bodyPr wrap="none" rtlCol="0">
            <a:spAutoFit/>
          </a:bodyPr>
          <a:lstStyle/>
          <a:p>
            <a:pPr algn="ctr"/>
            <a:r>
              <a:rPr lang="en-US" b="1" dirty="0">
                <a:solidFill>
                  <a:schemeClr val="bg1"/>
                </a:solidFill>
              </a:rPr>
              <a:t>Radiance has mostly zero </a:t>
            </a:r>
          </a:p>
          <a:p>
            <a:pPr algn="ctr"/>
            <a:r>
              <a:rPr lang="en-US" b="1" dirty="0">
                <a:solidFill>
                  <a:schemeClr val="bg1"/>
                </a:solidFill>
              </a:rPr>
              <a:t>or 1 less than </a:t>
            </a:r>
            <a:r>
              <a:rPr lang="en-US" b="1" dirty="0" err="1">
                <a:solidFill>
                  <a:schemeClr val="bg1"/>
                </a:solidFill>
              </a:rPr>
              <a:t>fill_value</a:t>
            </a:r>
            <a:r>
              <a:rPr lang="en-US" b="1" dirty="0">
                <a:solidFill>
                  <a:schemeClr val="bg1"/>
                </a:solidFill>
              </a:rPr>
              <a:t>.</a:t>
            </a:r>
          </a:p>
        </p:txBody>
      </p:sp>
      <p:sp>
        <p:nvSpPr>
          <p:cNvPr id="2" name="Date Placeholder 1"/>
          <p:cNvSpPr>
            <a:spLocks noGrp="1"/>
          </p:cNvSpPr>
          <p:nvPr>
            <p:ph type="dt" sz="half" idx="10"/>
          </p:nvPr>
        </p:nvSpPr>
        <p:spPr/>
        <p:txBody>
          <a:bodyPr/>
          <a:lstStyle/>
          <a:p>
            <a:r>
              <a:rPr lang="en-US" smtClean="0"/>
              <a:t>02/19/2020</a:t>
            </a:r>
            <a:endParaRPr lang="en-US" dirty="0"/>
          </a:p>
        </p:txBody>
      </p:sp>
      <p:sp>
        <p:nvSpPr>
          <p:cNvPr id="3" name="Footer Placeholder 2"/>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8904103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57251"/>
            <a:ext cx="9143999" cy="994172"/>
          </a:xfrm>
        </p:spPr>
        <p:txBody>
          <a:bodyPr>
            <a:noAutofit/>
          </a:bodyPr>
          <a:lstStyle/>
          <a:p>
            <a:pPr algn="ctr"/>
            <a:r>
              <a:rPr lang="en-US" sz="3200" dirty="0" smtClean="0"/>
              <a:t>Initial FPM Temperature Thresholds for DQF Flags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4655964"/>
              </p:ext>
            </p:extLst>
          </p:nvPr>
        </p:nvGraphicFramePr>
        <p:xfrm>
          <a:off x="1589107" y="1675391"/>
          <a:ext cx="5653364" cy="3695700"/>
        </p:xfrm>
        <a:graphic>
          <a:graphicData uri="http://schemas.openxmlformats.org/drawingml/2006/table">
            <a:tbl>
              <a:tblPr firstRow="1" bandRow="1">
                <a:tableStyleId>{5C22544A-7EE6-4342-B048-85BDC9FD1C3A}</a:tableStyleId>
              </a:tblPr>
              <a:tblGrid>
                <a:gridCol w="1065567">
                  <a:extLst>
                    <a:ext uri="{9D8B030D-6E8A-4147-A177-3AD203B41FA5}">
                      <a16:colId xmlns:a16="http://schemas.microsoft.com/office/drawing/2014/main" val="3632892570"/>
                    </a:ext>
                  </a:extLst>
                </a:gridCol>
                <a:gridCol w="1110279">
                  <a:extLst>
                    <a:ext uri="{9D8B030D-6E8A-4147-A177-3AD203B41FA5}">
                      <a16:colId xmlns:a16="http://schemas.microsoft.com/office/drawing/2014/main" val="3576302396"/>
                    </a:ext>
                  </a:extLst>
                </a:gridCol>
                <a:gridCol w="1799941">
                  <a:extLst>
                    <a:ext uri="{9D8B030D-6E8A-4147-A177-3AD203B41FA5}">
                      <a16:colId xmlns:a16="http://schemas.microsoft.com/office/drawing/2014/main" val="1950992975"/>
                    </a:ext>
                  </a:extLst>
                </a:gridCol>
                <a:gridCol w="1677577">
                  <a:extLst>
                    <a:ext uri="{9D8B030D-6E8A-4147-A177-3AD203B41FA5}">
                      <a16:colId xmlns:a16="http://schemas.microsoft.com/office/drawing/2014/main" val="4198307917"/>
                    </a:ext>
                  </a:extLst>
                </a:gridCol>
              </a:tblGrid>
              <a:tr h="480060">
                <a:tc rowSpan="2">
                  <a:txBody>
                    <a:bodyPr/>
                    <a:lstStyle/>
                    <a:p>
                      <a:pPr algn="ctr"/>
                      <a:r>
                        <a:rPr lang="en-US" sz="1400" dirty="0" smtClean="0">
                          <a:ln>
                            <a:solidFill>
                              <a:schemeClr val="bg1"/>
                            </a:solidFill>
                          </a:ln>
                        </a:rPr>
                        <a:t>Band #</a:t>
                      </a:r>
                      <a:endParaRPr lang="en-US" sz="1400" dirty="0">
                        <a:ln>
                          <a:solidFill>
                            <a:schemeClr val="bg1"/>
                          </a:solidFill>
                        </a:ln>
                      </a:endParaRPr>
                    </a:p>
                  </a:txBody>
                  <a:tcPr marL="68580" marR="68580" marT="34290" marB="3429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rowSpan="2">
                  <a:txBody>
                    <a:bodyPr/>
                    <a:lstStyle/>
                    <a:p>
                      <a:pPr algn="ctr"/>
                      <a:r>
                        <a:rPr lang="en-US" sz="1400" dirty="0" smtClean="0">
                          <a:ln>
                            <a:solidFill>
                              <a:schemeClr val="bg1"/>
                            </a:solidFill>
                          </a:ln>
                        </a:rPr>
                        <a:t>WL</a:t>
                      </a:r>
                    </a:p>
                    <a:p>
                      <a:pPr algn="ctr"/>
                      <a:r>
                        <a:rPr lang="en-US" sz="1400" dirty="0" smtClean="0">
                          <a:ln>
                            <a:solidFill>
                              <a:schemeClr val="bg1"/>
                            </a:solidFill>
                          </a:ln>
                        </a:rPr>
                        <a:t>(um)</a:t>
                      </a:r>
                      <a:endParaRPr lang="en-US" sz="1400" dirty="0">
                        <a:ln>
                          <a:solidFill>
                            <a:schemeClr val="bg1"/>
                          </a:solidFill>
                        </a:ln>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US" sz="1400" dirty="0" smtClean="0"/>
                        <a:t>Warming Side (Increasing)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dirty="0" smtClean="0"/>
                        <a:t>Cooling Side (Decreasing)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5642937"/>
                  </a:ext>
                </a:extLst>
              </a:tr>
              <a:tr h="278130">
                <a:tc vMerge="1">
                  <a:txBody>
                    <a:bodyPr/>
                    <a:lstStyle/>
                    <a:p>
                      <a:endParaRPr lang="en-US" dirty="0"/>
                    </a:p>
                  </a:txBody>
                  <a:tcPr/>
                </a:tc>
                <a:tc vMerge="1">
                  <a:txBody>
                    <a:bodyPr/>
                    <a:lstStyle/>
                    <a:p>
                      <a:endParaRPr lang="en-US" dirty="0"/>
                    </a:p>
                  </a:txBody>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59589418"/>
                  </a:ext>
                </a:extLst>
              </a:tr>
              <a:tr h="278130">
                <a:tc>
                  <a:txBody>
                    <a:bodyPr/>
                    <a:lstStyle/>
                    <a:p>
                      <a:pPr algn="ctr"/>
                      <a:r>
                        <a:rPr lang="en-US" sz="1400" dirty="0" smtClean="0"/>
                        <a:t>7</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3.9</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52112765"/>
                  </a:ext>
                </a:extLst>
              </a:tr>
              <a:tr h="278130">
                <a:tc>
                  <a:txBody>
                    <a:bodyPr/>
                    <a:lstStyle/>
                    <a:p>
                      <a:pPr algn="ctr"/>
                      <a:r>
                        <a:rPr lang="en-US" sz="1400" dirty="0" smtClean="0"/>
                        <a:t>8</a:t>
                      </a:r>
                      <a:endParaRPr lang="en-US" sz="1400" dirty="0"/>
                    </a:p>
                  </a:txBody>
                  <a:tcPr marL="68580" marR="68580" marT="34290" marB="34290" anchor="ctr"/>
                </a:tc>
                <a:tc>
                  <a:txBody>
                    <a:bodyPr/>
                    <a:lstStyle/>
                    <a:p>
                      <a:pPr algn="ctr"/>
                      <a:r>
                        <a:rPr lang="en-US" sz="1400" dirty="0" smtClean="0"/>
                        <a:t>6.2</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93</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94</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138587755"/>
                  </a:ext>
                </a:extLst>
              </a:tr>
              <a:tr h="278130">
                <a:tc>
                  <a:txBody>
                    <a:bodyPr/>
                    <a:lstStyle/>
                    <a:p>
                      <a:pPr algn="ctr"/>
                      <a:r>
                        <a:rPr lang="en-US" sz="1400" dirty="0" smtClean="0"/>
                        <a:t>9</a:t>
                      </a:r>
                      <a:endParaRPr lang="en-US" sz="1400" dirty="0"/>
                    </a:p>
                  </a:txBody>
                  <a:tcPr marL="68580" marR="68580" marT="34290" marB="34290" anchor="ctr"/>
                </a:tc>
                <a:tc>
                  <a:txBody>
                    <a:bodyPr/>
                    <a:lstStyle/>
                    <a:p>
                      <a:pPr algn="ctr"/>
                      <a:r>
                        <a:rPr lang="en-US" sz="1400" dirty="0" smtClean="0"/>
                        <a:t>7.0</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94</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94.5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618171110"/>
                  </a:ext>
                </a:extLst>
              </a:tr>
              <a:tr h="278130">
                <a:tc>
                  <a:txBody>
                    <a:bodyPr/>
                    <a:lstStyle/>
                    <a:p>
                      <a:pPr algn="ctr"/>
                      <a:r>
                        <a:rPr lang="en-US" sz="1400" dirty="0" smtClean="0"/>
                        <a:t>10</a:t>
                      </a:r>
                      <a:endParaRPr lang="en-US" sz="1400" dirty="0"/>
                    </a:p>
                  </a:txBody>
                  <a:tcPr marL="68580" marR="68580" marT="34290" marB="34290" anchor="ctr"/>
                </a:tc>
                <a:tc>
                  <a:txBody>
                    <a:bodyPr/>
                    <a:lstStyle/>
                    <a:p>
                      <a:pPr algn="ctr"/>
                      <a:r>
                        <a:rPr lang="en-US" sz="1400" dirty="0" smtClean="0"/>
                        <a:t>7.3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91</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92</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336483526"/>
                  </a:ext>
                </a:extLst>
              </a:tr>
              <a:tr h="278130">
                <a:tc>
                  <a:txBody>
                    <a:bodyPr/>
                    <a:lstStyle/>
                    <a:p>
                      <a:pPr algn="ctr"/>
                      <a:r>
                        <a:rPr lang="en-US" sz="1400" dirty="0" smtClean="0"/>
                        <a:t>11</a:t>
                      </a:r>
                      <a:endParaRPr lang="en-US" sz="1400" dirty="0"/>
                    </a:p>
                  </a:txBody>
                  <a:tcPr marL="68580" marR="68580" marT="34290" marB="34290" anchor="ctr"/>
                </a:tc>
                <a:tc>
                  <a:txBody>
                    <a:bodyPr/>
                    <a:lstStyle/>
                    <a:p>
                      <a:pPr algn="ctr"/>
                      <a:r>
                        <a:rPr lang="en-US" sz="1400" dirty="0" smtClean="0"/>
                        <a:t>8.4</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97</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98</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483946038"/>
                  </a:ext>
                </a:extLst>
              </a:tr>
              <a:tr h="0">
                <a:tc>
                  <a:txBody>
                    <a:bodyPr/>
                    <a:lstStyle/>
                    <a:p>
                      <a:pPr algn="ctr"/>
                      <a:endParaRPr lang="en-US" sz="200" dirty="0"/>
                    </a:p>
                  </a:txBody>
                  <a:tcPr marL="68580" marR="68580" marT="34290" marB="34290" anchor="ctr"/>
                </a:tc>
                <a:tc>
                  <a:txBody>
                    <a:bodyPr/>
                    <a:lstStyle/>
                    <a:p>
                      <a:pPr algn="ctr"/>
                      <a:endParaRPr lang="en-US" sz="200" dirty="0"/>
                    </a:p>
                  </a:txBody>
                  <a:tcPr marL="68580" marR="68580" marT="34290" marB="34290" anchor="ctr"/>
                </a:tc>
                <a:tc>
                  <a:txBody>
                    <a:bodyPr/>
                    <a:lstStyle/>
                    <a:p>
                      <a:pPr algn="ctr"/>
                      <a:endParaRPr lang="en-US" sz="200" dirty="0">
                        <a:latin typeface="+mn-lt"/>
                      </a:endParaRPr>
                    </a:p>
                  </a:txBody>
                  <a:tcPr marL="68580" marR="68580" marT="34290" marB="34290" anchor="ctr"/>
                </a:tc>
                <a:tc>
                  <a:txBody>
                    <a:bodyPr/>
                    <a:lstStyle/>
                    <a:p>
                      <a:pPr algn="ctr"/>
                      <a:endParaRPr lang="en-US" sz="200" dirty="0">
                        <a:latin typeface="+mn-lt"/>
                      </a:endParaRPr>
                    </a:p>
                  </a:txBody>
                  <a:tcPr marL="68580" marR="68580" marT="34290" marB="34290" anchor="ctr"/>
                </a:tc>
                <a:extLst>
                  <a:ext uri="{0D108BD9-81ED-4DB2-BD59-A6C34878D82A}">
                    <a16:rowId xmlns:a16="http://schemas.microsoft.com/office/drawing/2014/main" val="865077013"/>
                  </a:ext>
                </a:extLst>
              </a:tr>
              <a:tr h="278130">
                <a:tc>
                  <a:txBody>
                    <a:bodyPr/>
                    <a:lstStyle/>
                    <a:p>
                      <a:pPr algn="ctr"/>
                      <a:r>
                        <a:rPr lang="en-US" sz="1400" dirty="0" smtClean="0"/>
                        <a:t>12</a:t>
                      </a:r>
                      <a:endParaRPr lang="en-US" sz="1400" dirty="0"/>
                    </a:p>
                  </a:txBody>
                  <a:tcPr marL="68580" marR="68580" marT="34290" marB="34290" anchor="ctr"/>
                </a:tc>
                <a:tc>
                  <a:txBody>
                    <a:bodyPr/>
                    <a:lstStyle/>
                    <a:p>
                      <a:pPr algn="ctr"/>
                      <a:r>
                        <a:rPr lang="en-US" sz="1400" dirty="0" smtClean="0"/>
                        <a:t>9.6</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89</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90</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511031488"/>
                  </a:ext>
                </a:extLst>
              </a:tr>
              <a:tr h="278130">
                <a:tc>
                  <a:txBody>
                    <a:bodyPr/>
                    <a:lstStyle/>
                    <a:p>
                      <a:pPr algn="ctr"/>
                      <a:r>
                        <a:rPr lang="en-US" sz="1400" dirty="0" smtClean="0"/>
                        <a:t>13</a:t>
                      </a:r>
                      <a:endParaRPr lang="en-US" sz="1400" dirty="0"/>
                    </a:p>
                  </a:txBody>
                  <a:tcPr marL="68580" marR="68580" marT="34290" marB="34290" anchor="ctr"/>
                </a:tc>
                <a:tc>
                  <a:txBody>
                    <a:bodyPr/>
                    <a:lstStyle/>
                    <a:p>
                      <a:pPr algn="ctr"/>
                      <a:r>
                        <a:rPr lang="en-US" sz="1400" dirty="0" smtClean="0"/>
                        <a:t>10.3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104</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105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33645971"/>
                  </a:ext>
                </a:extLst>
              </a:tr>
              <a:tr h="278130">
                <a:tc>
                  <a:txBody>
                    <a:bodyPr/>
                    <a:lstStyle/>
                    <a:p>
                      <a:pPr algn="ctr"/>
                      <a:r>
                        <a:rPr lang="en-US" sz="1400" dirty="0" smtClean="0"/>
                        <a:t>14</a:t>
                      </a:r>
                      <a:endParaRPr lang="en-US" sz="1400" dirty="0"/>
                    </a:p>
                  </a:txBody>
                  <a:tcPr marL="68580" marR="68580" marT="34290" marB="34290" anchor="ctr"/>
                </a:tc>
                <a:tc>
                  <a:txBody>
                    <a:bodyPr/>
                    <a:lstStyle/>
                    <a:p>
                      <a:pPr algn="ctr"/>
                      <a:r>
                        <a:rPr lang="en-US" sz="1400" dirty="0" smtClean="0"/>
                        <a:t>11.2</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104</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105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252352369"/>
                  </a:ext>
                </a:extLst>
              </a:tr>
              <a:tr h="278130">
                <a:tc>
                  <a:txBody>
                    <a:bodyPr/>
                    <a:lstStyle/>
                    <a:p>
                      <a:pPr algn="ctr"/>
                      <a:r>
                        <a:rPr lang="en-US" sz="1400" dirty="0" smtClean="0"/>
                        <a:t>15</a:t>
                      </a:r>
                      <a:endParaRPr lang="en-US" sz="1400" dirty="0"/>
                    </a:p>
                  </a:txBody>
                  <a:tcPr marL="68580" marR="68580" marT="34290" marB="34290" anchor="ctr"/>
                </a:tc>
                <a:tc>
                  <a:txBody>
                    <a:bodyPr/>
                    <a:lstStyle/>
                    <a:p>
                      <a:pPr algn="ctr"/>
                      <a:r>
                        <a:rPr lang="en-US" sz="1400" dirty="0" smtClean="0"/>
                        <a:t>12.3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93.5</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94.5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647070545"/>
                  </a:ext>
                </a:extLst>
              </a:tr>
              <a:tr h="278130">
                <a:tc>
                  <a:txBody>
                    <a:bodyPr/>
                    <a:lstStyle/>
                    <a:p>
                      <a:pPr algn="ctr"/>
                      <a:r>
                        <a:rPr lang="en-US" sz="1400" dirty="0" smtClean="0"/>
                        <a:t>16</a:t>
                      </a:r>
                      <a:endParaRPr lang="en-US" sz="1400" dirty="0"/>
                    </a:p>
                  </a:txBody>
                  <a:tcPr marL="68580" marR="68580" marT="34290" marB="34290" anchor="ctr"/>
                </a:tc>
                <a:tc>
                  <a:txBody>
                    <a:bodyPr/>
                    <a:lstStyle/>
                    <a:p>
                      <a:pPr algn="ctr"/>
                      <a:r>
                        <a:rPr lang="en-US" sz="1400" dirty="0" smtClean="0"/>
                        <a:t>13.3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89.5</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91</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210868492"/>
                  </a:ext>
                </a:extLst>
              </a:tr>
            </a:tbl>
          </a:graphicData>
        </a:graphic>
      </p:graphicFrame>
      <p:sp>
        <p:nvSpPr>
          <p:cNvPr id="5" name="TextBox 4"/>
          <p:cNvSpPr txBox="1"/>
          <p:nvPr/>
        </p:nvSpPr>
        <p:spPr>
          <a:xfrm>
            <a:off x="1" y="5412385"/>
            <a:ext cx="8536596" cy="530915"/>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These are the </a:t>
            </a:r>
            <a:r>
              <a:rPr lang="en-US" sz="1500" b="1" i="1" u="sng" dirty="0">
                <a:solidFill>
                  <a:prstClr val="white"/>
                </a:solidFill>
                <a:latin typeface="Calibri" panose="020F0502020204030204"/>
              </a:rPr>
              <a:t>currently operational </a:t>
            </a:r>
            <a:r>
              <a:rPr lang="en-US" sz="1350" dirty="0">
                <a:solidFill>
                  <a:prstClr val="white"/>
                </a:solidFill>
                <a:latin typeface="Calibri" panose="020F0502020204030204"/>
              </a:rPr>
              <a:t>values, based on full disk data (remapped) from </a:t>
            </a:r>
            <a:r>
              <a:rPr lang="en-US" sz="1350" b="1" dirty="0">
                <a:solidFill>
                  <a:prstClr val="white"/>
                </a:solidFill>
                <a:latin typeface="Calibri" panose="020F0502020204030204"/>
              </a:rPr>
              <a:t>April 13-14</a:t>
            </a:r>
            <a:r>
              <a:rPr lang="en-US" sz="1350" dirty="0">
                <a:solidFill>
                  <a:prstClr val="white"/>
                </a:solidFill>
                <a:latin typeface="Calibri" panose="020F0502020204030204"/>
              </a:rPr>
              <a:t>, 2019 where GOES-17 is from predictive calibration sample data. These values assume the MWIR FPM is 0.2 K cooler than the LW.</a:t>
            </a:r>
          </a:p>
        </p:txBody>
      </p:sp>
      <p:sp>
        <p:nvSpPr>
          <p:cNvPr id="3" name="Slide Number Placeholder 2"/>
          <p:cNvSpPr>
            <a:spLocks noGrp="1"/>
          </p:cNvSpPr>
          <p:nvPr>
            <p:ph type="sldNum" sz="quarter" idx="12"/>
          </p:nvPr>
        </p:nvSpPr>
        <p:spPr/>
        <p:txBody>
          <a:bodyPr/>
          <a:lstStyle/>
          <a:p>
            <a:pPr defTabSz="685800">
              <a:defRPr/>
            </a:pPr>
            <a:fld id="{B5CA3C69-34DA-4935-AB37-FC88987110FD}" type="slidenum">
              <a:rPr lang="en-US" sz="900">
                <a:solidFill>
                  <a:prstClr val="white">
                    <a:tint val="75000"/>
                  </a:prstClr>
                </a:solidFill>
                <a:latin typeface="Calibri" panose="020F0502020204030204"/>
              </a:rPr>
              <a:pPr defTabSz="685800">
                <a:defRPr/>
              </a:pPr>
              <a:t>78</a:t>
            </a:fld>
            <a:endParaRPr lang="en-US" sz="900" dirty="0">
              <a:solidFill>
                <a:prstClr val="white">
                  <a:tint val="75000"/>
                </a:prstClr>
              </a:solidFill>
              <a:latin typeface="Calibri" panose="020F0502020204030204"/>
            </a:endParaRPr>
          </a:p>
        </p:txBody>
      </p:sp>
      <p:sp>
        <p:nvSpPr>
          <p:cNvPr id="7" name="TextBox 6"/>
          <p:cNvSpPr txBox="1"/>
          <p:nvPr/>
        </p:nvSpPr>
        <p:spPr>
          <a:xfrm>
            <a:off x="139641" y="2537885"/>
            <a:ext cx="1333500" cy="715581"/>
          </a:xfrm>
          <a:prstGeom prst="rect">
            <a:avLst/>
          </a:prstGeom>
          <a:noFill/>
        </p:spPr>
        <p:txBody>
          <a:bodyPr wrap="square" rtlCol="0">
            <a:spAutoFit/>
          </a:bodyPr>
          <a:lstStyle/>
          <a:p>
            <a:r>
              <a:rPr lang="en-US" sz="1350" dirty="0"/>
              <a:t>Operational starting August 8, 2019</a:t>
            </a:r>
          </a:p>
        </p:txBody>
      </p:sp>
      <p:sp>
        <p:nvSpPr>
          <p:cNvPr id="6" name="Date Placeholder 5"/>
          <p:cNvSpPr>
            <a:spLocks noGrp="1"/>
          </p:cNvSpPr>
          <p:nvPr>
            <p:ph type="dt" sz="half" idx="10"/>
          </p:nvPr>
        </p:nvSpPr>
        <p:spPr/>
        <p:txBody>
          <a:bodyPr/>
          <a:lstStyle/>
          <a:p>
            <a:r>
              <a:rPr lang="en-US" smtClean="0"/>
              <a:t>02/19/2020</a:t>
            </a:r>
            <a:endParaRPr lang="en-US" dirty="0"/>
          </a:p>
        </p:txBody>
      </p:sp>
      <p:sp>
        <p:nvSpPr>
          <p:cNvPr id="8" name="Footer Placeholder 7"/>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08235673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 y="857251"/>
            <a:ext cx="9143999" cy="994172"/>
          </a:xfrm>
        </p:spPr>
        <p:txBody>
          <a:bodyPr>
            <a:noAutofit/>
          </a:bodyPr>
          <a:lstStyle/>
          <a:p>
            <a:pPr algn="ctr"/>
            <a:r>
              <a:rPr lang="en-US" sz="3200" dirty="0" smtClean="0"/>
              <a:t>Empirical Modification of Temperature Thresholds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68350167"/>
              </p:ext>
            </p:extLst>
          </p:nvPr>
        </p:nvGraphicFramePr>
        <p:xfrm>
          <a:off x="1589107" y="1675391"/>
          <a:ext cx="5653364" cy="3695700"/>
        </p:xfrm>
        <a:graphic>
          <a:graphicData uri="http://schemas.openxmlformats.org/drawingml/2006/table">
            <a:tbl>
              <a:tblPr firstRow="1" bandRow="1">
                <a:tableStyleId>{5C22544A-7EE6-4342-B048-85BDC9FD1C3A}</a:tableStyleId>
              </a:tblPr>
              <a:tblGrid>
                <a:gridCol w="1065567">
                  <a:extLst>
                    <a:ext uri="{9D8B030D-6E8A-4147-A177-3AD203B41FA5}">
                      <a16:colId xmlns:a16="http://schemas.microsoft.com/office/drawing/2014/main" val="3632892570"/>
                    </a:ext>
                  </a:extLst>
                </a:gridCol>
                <a:gridCol w="1110279">
                  <a:extLst>
                    <a:ext uri="{9D8B030D-6E8A-4147-A177-3AD203B41FA5}">
                      <a16:colId xmlns:a16="http://schemas.microsoft.com/office/drawing/2014/main" val="3576302396"/>
                    </a:ext>
                  </a:extLst>
                </a:gridCol>
                <a:gridCol w="1799941">
                  <a:extLst>
                    <a:ext uri="{9D8B030D-6E8A-4147-A177-3AD203B41FA5}">
                      <a16:colId xmlns:a16="http://schemas.microsoft.com/office/drawing/2014/main" val="1950992975"/>
                    </a:ext>
                  </a:extLst>
                </a:gridCol>
                <a:gridCol w="1677577">
                  <a:extLst>
                    <a:ext uri="{9D8B030D-6E8A-4147-A177-3AD203B41FA5}">
                      <a16:colId xmlns:a16="http://schemas.microsoft.com/office/drawing/2014/main" val="4198307917"/>
                    </a:ext>
                  </a:extLst>
                </a:gridCol>
              </a:tblGrid>
              <a:tr h="480060">
                <a:tc rowSpan="2">
                  <a:txBody>
                    <a:bodyPr/>
                    <a:lstStyle/>
                    <a:p>
                      <a:pPr algn="ctr"/>
                      <a:r>
                        <a:rPr lang="en-US" sz="1400" dirty="0" smtClean="0">
                          <a:ln>
                            <a:solidFill>
                              <a:schemeClr val="bg1"/>
                            </a:solidFill>
                          </a:ln>
                        </a:rPr>
                        <a:t>Band #</a:t>
                      </a:r>
                      <a:endParaRPr lang="en-US" sz="1400" dirty="0">
                        <a:ln>
                          <a:solidFill>
                            <a:schemeClr val="bg1"/>
                          </a:solidFill>
                        </a:ln>
                      </a:endParaRPr>
                    </a:p>
                  </a:txBody>
                  <a:tcPr marL="68580" marR="68580" marT="34290" marB="3429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rowSpan="2">
                  <a:txBody>
                    <a:bodyPr/>
                    <a:lstStyle/>
                    <a:p>
                      <a:pPr algn="ctr"/>
                      <a:r>
                        <a:rPr lang="en-US" sz="1400" dirty="0" smtClean="0">
                          <a:ln>
                            <a:solidFill>
                              <a:schemeClr val="bg1"/>
                            </a:solidFill>
                          </a:ln>
                        </a:rPr>
                        <a:t>WL</a:t>
                      </a:r>
                    </a:p>
                    <a:p>
                      <a:pPr algn="ctr"/>
                      <a:r>
                        <a:rPr lang="en-US" sz="1400" dirty="0" smtClean="0">
                          <a:ln>
                            <a:solidFill>
                              <a:schemeClr val="bg1"/>
                            </a:solidFill>
                          </a:ln>
                        </a:rPr>
                        <a:t>(um)</a:t>
                      </a:r>
                      <a:endParaRPr lang="en-US" sz="1400" dirty="0">
                        <a:ln>
                          <a:solidFill>
                            <a:schemeClr val="bg1"/>
                          </a:solidFill>
                        </a:ln>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US" sz="1400" dirty="0" smtClean="0"/>
                        <a:t>Warming Side (Increasing)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dirty="0" smtClean="0"/>
                        <a:t>Cooling Side (Decreasing)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5642937"/>
                  </a:ext>
                </a:extLst>
              </a:tr>
              <a:tr h="278130">
                <a:tc vMerge="1">
                  <a:txBody>
                    <a:bodyPr/>
                    <a:lstStyle/>
                    <a:p>
                      <a:endParaRPr lang="en-US" dirty="0"/>
                    </a:p>
                  </a:txBody>
                  <a:tcPr/>
                </a:tc>
                <a:tc vMerge="1">
                  <a:txBody>
                    <a:bodyPr/>
                    <a:lstStyle/>
                    <a:p>
                      <a:endParaRPr lang="en-US" dirty="0"/>
                    </a:p>
                  </a:txBody>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59589418"/>
                  </a:ext>
                </a:extLst>
              </a:tr>
              <a:tr h="278130">
                <a:tc>
                  <a:txBody>
                    <a:bodyPr/>
                    <a:lstStyle/>
                    <a:p>
                      <a:pPr algn="ctr"/>
                      <a:r>
                        <a:rPr lang="en-US" sz="1400" dirty="0" smtClean="0"/>
                        <a:t>7</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3.9</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52112765"/>
                  </a:ext>
                </a:extLst>
              </a:tr>
              <a:tr h="278130">
                <a:tc>
                  <a:txBody>
                    <a:bodyPr/>
                    <a:lstStyle/>
                    <a:p>
                      <a:pPr algn="ctr"/>
                      <a:r>
                        <a:rPr lang="en-US" sz="1400" dirty="0" smtClean="0"/>
                        <a:t>8</a:t>
                      </a:r>
                      <a:endParaRPr lang="en-US" sz="1400" dirty="0"/>
                    </a:p>
                  </a:txBody>
                  <a:tcPr marL="68580" marR="68580" marT="34290" marB="34290" anchor="ctr"/>
                </a:tc>
                <a:tc>
                  <a:txBody>
                    <a:bodyPr/>
                    <a:lstStyle/>
                    <a:p>
                      <a:pPr algn="ctr"/>
                      <a:r>
                        <a:rPr lang="en-US" sz="1400" dirty="0" smtClean="0"/>
                        <a:t>6.2</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93</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94</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138587755"/>
                  </a:ext>
                </a:extLst>
              </a:tr>
              <a:tr h="278130">
                <a:tc>
                  <a:txBody>
                    <a:bodyPr/>
                    <a:lstStyle/>
                    <a:p>
                      <a:pPr algn="ctr"/>
                      <a:r>
                        <a:rPr lang="en-US" sz="1400" b="1" dirty="0" smtClean="0"/>
                        <a:t>9</a:t>
                      </a:r>
                      <a:endParaRPr lang="en-US" sz="1400" b="1" dirty="0"/>
                    </a:p>
                  </a:txBody>
                  <a:tcPr marL="68580" marR="68580" marT="34290" marB="34290" anchor="ctr"/>
                </a:tc>
                <a:tc>
                  <a:txBody>
                    <a:bodyPr/>
                    <a:lstStyle/>
                    <a:p>
                      <a:pPr algn="ctr"/>
                      <a:r>
                        <a:rPr lang="en-US" sz="1400" dirty="0" smtClean="0"/>
                        <a:t>7.0</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mn-lt"/>
                        </a:rPr>
                        <a:t>93.5</a:t>
                      </a:r>
                      <a:endParaRPr lang="en-US" sz="1400" b="1" i="0" u="none" strike="noStrike" dirty="0">
                        <a:solidFill>
                          <a:srgbClr val="000000"/>
                        </a:solidFill>
                        <a:effectLst/>
                        <a:latin typeface="+mn-lt"/>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94.0</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618171110"/>
                  </a:ext>
                </a:extLst>
              </a:tr>
              <a:tr h="278130">
                <a:tc>
                  <a:txBody>
                    <a:bodyPr/>
                    <a:lstStyle/>
                    <a:p>
                      <a:pPr algn="ctr"/>
                      <a:r>
                        <a:rPr lang="en-US" sz="1400" dirty="0" smtClean="0"/>
                        <a:t>10</a:t>
                      </a:r>
                      <a:endParaRPr lang="en-US" sz="1400" dirty="0"/>
                    </a:p>
                  </a:txBody>
                  <a:tcPr marL="68580" marR="68580" marT="34290" marB="34290" anchor="ctr"/>
                </a:tc>
                <a:tc>
                  <a:txBody>
                    <a:bodyPr/>
                    <a:lstStyle/>
                    <a:p>
                      <a:pPr algn="ctr"/>
                      <a:r>
                        <a:rPr lang="en-US" sz="1400" dirty="0" smtClean="0"/>
                        <a:t>7.3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91</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92</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336483526"/>
                  </a:ext>
                </a:extLst>
              </a:tr>
              <a:tr h="278130">
                <a:tc>
                  <a:txBody>
                    <a:bodyPr/>
                    <a:lstStyle/>
                    <a:p>
                      <a:pPr algn="ctr"/>
                      <a:r>
                        <a:rPr lang="en-US" sz="1400" dirty="0" smtClean="0"/>
                        <a:t>11</a:t>
                      </a:r>
                      <a:endParaRPr lang="en-US" sz="1400" dirty="0"/>
                    </a:p>
                  </a:txBody>
                  <a:tcPr marL="68580" marR="68580" marT="34290" marB="34290" anchor="ctr"/>
                </a:tc>
                <a:tc>
                  <a:txBody>
                    <a:bodyPr/>
                    <a:lstStyle/>
                    <a:p>
                      <a:pPr algn="ctr"/>
                      <a:r>
                        <a:rPr lang="en-US" sz="1400" dirty="0" smtClean="0"/>
                        <a:t>8.4</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97</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98</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483946038"/>
                  </a:ext>
                </a:extLst>
              </a:tr>
              <a:tr h="0">
                <a:tc>
                  <a:txBody>
                    <a:bodyPr/>
                    <a:lstStyle/>
                    <a:p>
                      <a:pPr algn="ctr"/>
                      <a:endParaRPr lang="en-US" sz="200" dirty="0"/>
                    </a:p>
                  </a:txBody>
                  <a:tcPr marL="68580" marR="68580" marT="34290" marB="34290" anchor="ctr"/>
                </a:tc>
                <a:tc>
                  <a:txBody>
                    <a:bodyPr/>
                    <a:lstStyle/>
                    <a:p>
                      <a:pPr algn="ctr"/>
                      <a:endParaRPr lang="en-US" sz="200" dirty="0"/>
                    </a:p>
                  </a:txBody>
                  <a:tcPr marL="68580" marR="68580" marT="34290" marB="34290" anchor="ctr"/>
                </a:tc>
                <a:tc>
                  <a:txBody>
                    <a:bodyPr/>
                    <a:lstStyle/>
                    <a:p>
                      <a:pPr algn="ctr"/>
                      <a:endParaRPr lang="en-US" sz="200" dirty="0">
                        <a:latin typeface="+mn-lt"/>
                      </a:endParaRPr>
                    </a:p>
                  </a:txBody>
                  <a:tcPr marL="68580" marR="68580" marT="34290" marB="34290" anchor="ctr"/>
                </a:tc>
                <a:tc>
                  <a:txBody>
                    <a:bodyPr/>
                    <a:lstStyle/>
                    <a:p>
                      <a:pPr algn="ctr"/>
                      <a:endParaRPr lang="en-US" sz="200" dirty="0">
                        <a:latin typeface="+mn-lt"/>
                      </a:endParaRPr>
                    </a:p>
                  </a:txBody>
                  <a:tcPr marL="68580" marR="68580" marT="34290" marB="34290" anchor="ctr"/>
                </a:tc>
                <a:extLst>
                  <a:ext uri="{0D108BD9-81ED-4DB2-BD59-A6C34878D82A}">
                    <a16:rowId xmlns:a16="http://schemas.microsoft.com/office/drawing/2014/main" val="865077013"/>
                  </a:ext>
                </a:extLst>
              </a:tr>
              <a:tr h="278130">
                <a:tc>
                  <a:txBody>
                    <a:bodyPr/>
                    <a:lstStyle/>
                    <a:p>
                      <a:pPr algn="ctr"/>
                      <a:r>
                        <a:rPr lang="en-US" sz="1400" dirty="0" smtClean="0"/>
                        <a:t>12</a:t>
                      </a:r>
                      <a:endParaRPr lang="en-US" sz="1400" dirty="0"/>
                    </a:p>
                  </a:txBody>
                  <a:tcPr marL="68580" marR="68580" marT="34290" marB="34290" anchor="ctr"/>
                </a:tc>
                <a:tc>
                  <a:txBody>
                    <a:bodyPr/>
                    <a:lstStyle/>
                    <a:p>
                      <a:pPr algn="ctr"/>
                      <a:r>
                        <a:rPr lang="en-US" sz="1400" dirty="0" smtClean="0"/>
                        <a:t>9.6</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89</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90</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511031488"/>
                  </a:ext>
                </a:extLst>
              </a:tr>
              <a:tr h="278130">
                <a:tc>
                  <a:txBody>
                    <a:bodyPr/>
                    <a:lstStyle/>
                    <a:p>
                      <a:pPr algn="ctr"/>
                      <a:r>
                        <a:rPr lang="en-US" sz="1400" dirty="0" smtClean="0"/>
                        <a:t>13</a:t>
                      </a:r>
                      <a:endParaRPr lang="en-US" sz="1400" dirty="0"/>
                    </a:p>
                  </a:txBody>
                  <a:tcPr marL="68580" marR="68580" marT="34290" marB="34290" anchor="ctr"/>
                </a:tc>
                <a:tc>
                  <a:txBody>
                    <a:bodyPr/>
                    <a:lstStyle/>
                    <a:p>
                      <a:pPr algn="ctr"/>
                      <a:r>
                        <a:rPr lang="en-US" sz="1400" dirty="0" smtClean="0"/>
                        <a:t>10.3</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104</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105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33645971"/>
                  </a:ext>
                </a:extLst>
              </a:tr>
              <a:tr h="278130">
                <a:tc>
                  <a:txBody>
                    <a:bodyPr/>
                    <a:lstStyle/>
                    <a:p>
                      <a:pPr algn="ctr"/>
                      <a:r>
                        <a:rPr lang="en-US" sz="1400" dirty="0" smtClean="0"/>
                        <a:t>14</a:t>
                      </a:r>
                      <a:endParaRPr lang="en-US" sz="1400" dirty="0"/>
                    </a:p>
                  </a:txBody>
                  <a:tcPr marL="68580" marR="68580" marT="34290" marB="34290" anchor="ctr"/>
                </a:tc>
                <a:tc>
                  <a:txBody>
                    <a:bodyPr/>
                    <a:lstStyle/>
                    <a:p>
                      <a:pPr algn="ctr"/>
                      <a:r>
                        <a:rPr lang="en-US" sz="1400" dirty="0" smtClean="0"/>
                        <a:t>11.2</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104</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105</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252352369"/>
                  </a:ext>
                </a:extLst>
              </a:tr>
              <a:tr h="278130">
                <a:tc>
                  <a:txBody>
                    <a:bodyPr/>
                    <a:lstStyle/>
                    <a:p>
                      <a:pPr algn="ctr"/>
                      <a:r>
                        <a:rPr lang="en-US" sz="1400" b="1" dirty="0" smtClean="0"/>
                        <a:t>15</a:t>
                      </a:r>
                      <a:endParaRPr lang="en-US" sz="1400" b="1" dirty="0"/>
                    </a:p>
                  </a:txBody>
                  <a:tcPr marL="68580" marR="68580" marT="34290" marB="34290" anchor="ctr"/>
                </a:tc>
                <a:tc>
                  <a:txBody>
                    <a:bodyPr/>
                    <a:lstStyle/>
                    <a:p>
                      <a:pPr algn="ctr"/>
                      <a:r>
                        <a:rPr lang="en-US" sz="1400" dirty="0" smtClean="0"/>
                        <a:t>12.3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93.0</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94.0</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647070545"/>
                  </a:ext>
                </a:extLst>
              </a:tr>
              <a:tr h="278130">
                <a:tc>
                  <a:txBody>
                    <a:bodyPr/>
                    <a:lstStyle/>
                    <a:p>
                      <a:pPr algn="ctr"/>
                      <a:r>
                        <a:rPr lang="en-US" sz="1400" b="1" dirty="0" smtClean="0"/>
                        <a:t>16</a:t>
                      </a:r>
                      <a:endParaRPr lang="en-US" sz="1400" b="1" dirty="0"/>
                    </a:p>
                  </a:txBody>
                  <a:tcPr marL="68580" marR="68580" marT="34290" marB="34290" anchor="ctr"/>
                </a:tc>
                <a:tc>
                  <a:txBody>
                    <a:bodyPr/>
                    <a:lstStyle/>
                    <a:p>
                      <a:pPr algn="ctr"/>
                      <a:r>
                        <a:rPr lang="en-US" sz="1400" dirty="0" smtClean="0"/>
                        <a:t>13.3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87</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88</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210868492"/>
                  </a:ext>
                </a:extLst>
              </a:tr>
            </a:tbl>
          </a:graphicData>
        </a:graphic>
      </p:graphicFrame>
      <p:sp>
        <p:nvSpPr>
          <p:cNvPr id="3" name="Slide Number Placeholder 2"/>
          <p:cNvSpPr>
            <a:spLocks noGrp="1"/>
          </p:cNvSpPr>
          <p:nvPr>
            <p:ph type="sldNum" sz="quarter" idx="12"/>
          </p:nvPr>
        </p:nvSpPr>
        <p:spPr/>
        <p:txBody>
          <a:bodyPr/>
          <a:lstStyle/>
          <a:p>
            <a:pPr defTabSz="685800">
              <a:defRPr/>
            </a:pPr>
            <a:fld id="{B5CA3C69-34DA-4935-AB37-FC88987110FD}" type="slidenum">
              <a:rPr lang="en-US" sz="900">
                <a:solidFill>
                  <a:prstClr val="white">
                    <a:tint val="75000"/>
                  </a:prstClr>
                </a:solidFill>
                <a:latin typeface="Calibri" panose="020F0502020204030204"/>
              </a:rPr>
              <a:pPr defTabSz="685800">
                <a:defRPr/>
              </a:pPr>
              <a:t>79</a:t>
            </a:fld>
            <a:endParaRPr lang="en-US" sz="900" dirty="0">
              <a:solidFill>
                <a:prstClr val="white">
                  <a:tint val="75000"/>
                </a:prstClr>
              </a:solidFill>
              <a:latin typeface="Calibri" panose="020F0502020204030204"/>
            </a:endParaRPr>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264893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100" y="228600"/>
            <a:ext cx="6819900" cy="685800"/>
          </a:xfrm>
        </p:spPr>
        <p:txBody>
          <a:bodyPr>
            <a:noAutofit/>
          </a:bodyPr>
          <a:lstStyle/>
          <a:p>
            <a:r>
              <a:rPr lang="en-US" sz="2800" b="1" dirty="0" smtClean="0"/>
              <a:t>VNIR Noise</a:t>
            </a:r>
            <a:endParaRPr lang="en-US" sz="2800" b="1" dirty="0"/>
          </a:p>
        </p:txBody>
      </p:sp>
      <p:sp>
        <p:nvSpPr>
          <p:cNvPr id="10" name="Date Placeholder 9"/>
          <p:cNvSpPr>
            <a:spLocks noGrp="1"/>
          </p:cNvSpPr>
          <p:nvPr>
            <p:ph type="dt" sz="half" idx="10"/>
          </p:nvPr>
        </p:nvSpPr>
        <p:spPr/>
        <p:txBody>
          <a:bodyPr/>
          <a:lstStyle/>
          <a:p>
            <a:r>
              <a:rPr lang="en-US" smtClean="0"/>
              <a:t>02/19/2020</a:t>
            </a:r>
            <a:endParaRPr lang="en-US" dirty="0"/>
          </a:p>
        </p:txBody>
      </p:sp>
      <p:sp>
        <p:nvSpPr>
          <p:cNvPr id="11" name="Footer Placeholder 10"/>
          <p:cNvSpPr>
            <a:spLocks noGrp="1"/>
          </p:cNvSpPr>
          <p:nvPr>
            <p:ph type="ftr" sz="quarter" idx="11"/>
          </p:nvPr>
        </p:nvSpPr>
        <p:spPr/>
        <p:txBody>
          <a:bodyPr/>
          <a:lstStyle/>
          <a:p>
            <a:r>
              <a:rPr lang="en-US" smtClean="0"/>
              <a:t>Full Validation PS-PVR for GOES-17 ABI L1b Products</a:t>
            </a:r>
            <a:endParaRPr lang="en-US" dirty="0"/>
          </a:p>
        </p:txBody>
      </p:sp>
      <p:sp>
        <p:nvSpPr>
          <p:cNvPr id="12" name="Slide Number Placeholder 11"/>
          <p:cNvSpPr>
            <a:spLocks noGrp="1"/>
          </p:cNvSpPr>
          <p:nvPr>
            <p:ph type="sldNum" sz="quarter" idx="12"/>
          </p:nvPr>
        </p:nvSpPr>
        <p:spPr/>
        <p:txBody>
          <a:bodyPr/>
          <a:lstStyle/>
          <a:p>
            <a:fld id="{F4187418-5481-4E5B-A2F4-9A93734A0716}" type="slidenum">
              <a:rPr lang="en-US" smtClean="0"/>
              <a:t>8</a:t>
            </a:fld>
            <a:endParaRPr lang="en-US" dirty="0"/>
          </a:p>
        </p:txBody>
      </p:sp>
      <p:graphicFrame>
        <p:nvGraphicFramePr>
          <p:cNvPr id="13" name="Chart 12" title="Chart"/>
          <p:cNvGraphicFramePr>
            <a:graphicFrameLocks/>
          </p:cNvGraphicFramePr>
          <p:nvPr>
            <p:extLst>
              <p:ext uri="{D42A27DB-BD31-4B8C-83A1-F6EECF244321}">
                <p14:modId xmlns:p14="http://schemas.microsoft.com/office/powerpoint/2010/main" val="3731704227"/>
              </p:ext>
            </p:extLst>
          </p:nvPr>
        </p:nvGraphicFramePr>
        <p:xfrm>
          <a:off x="728662" y="1190625"/>
          <a:ext cx="7686675" cy="3209925"/>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828800" y="4953000"/>
            <a:ext cx="55245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Mean (not the min) </a:t>
            </a:r>
            <a:r>
              <a:rPr lang="en-US" dirty="0" err="1" smtClean="0"/>
              <a:t>NEdT</a:t>
            </a:r>
            <a:r>
              <a:rPr lang="en-US" dirty="0" smtClean="0"/>
              <a:t> meets MRD for all channels.</a:t>
            </a:r>
          </a:p>
          <a:p>
            <a:pPr marL="285750" indent="-285750">
              <a:buFont typeface="Arial" panose="020B0604020202020204" pitchFamily="34" charset="0"/>
              <a:buChar char="•"/>
            </a:pPr>
            <a:r>
              <a:rPr lang="en-US" dirty="0" smtClean="0"/>
              <a:t>Channels 4-6 min SNR is always worse than the Baseline for both ABIs.</a:t>
            </a:r>
          </a:p>
          <a:p>
            <a:pPr marL="285750" indent="-285750">
              <a:buFont typeface="Arial" panose="020B0604020202020204" pitchFamily="34" charset="0"/>
              <a:buChar char="•"/>
            </a:pPr>
            <a:r>
              <a:rPr lang="en-US" dirty="0" smtClean="0"/>
              <a:t>Mean SNR are consistent for both ABIs over time.</a:t>
            </a:r>
            <a:endParaRPr lang="en-US" dirty="0"/>
          </a:p>
        </p:txBody>
      </p:sp>
      <p:cxnSp>
        <p:nvCxnSpPr>
          <p:cNvPr id="21" name="Straight Connector 20"/>
          <p:cNvCxnSpPr/>
          <p:nvPr/>
        </p:nvCxnSpPr>
        <p:spPr>
          <a:xfrm>
            <a:off x="5829300" y="2019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543800" y="19431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667500" y="25527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01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57251"/>
            <a:ext cx="9143999" cy="994172"/>
          </a:xfrm>
        </p:spPr>
        <p:txBody>
          <a:bodyPr>
            <a:noAutofit/>
          </a:bodyPr>
          <a:lstStyle/>
          <a:p>
            <a:r>
              <a:rPr lang="en-US" sz="3200" dirty="0"/>
              <a:t>Empirical Modification of Temperature Thresholds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8629928"/>
              </p:ext>
            </p:extLst>
          </p:nvPr>
        </p:nvGraphicFramePr>
        <p:xfrm>
          <a:off x="1589107" y="1675391"/>
          <a:ext cx="5653364" cy="3695700"/>
        </p:xfrm>
        <a:graphic>
          <a:graphicData uri="http://schemas.openxmlformats.org/drawingml/2006/table">
            <a:tbl>
              <a:tblPr firstRow="1" bandRow="1">
                <a:tableStyleId>{5C22544A-7EE6-4342-B048-85BDC9FD1C3A}</a:tableStyleId>
              </a:tblPr>
              <a:tblGrid>
                <a:gridCol w="1065567">
                  <a:extLst>
                    <a:ext uri="{9D8B030D-6E8A-4147-A177-3AD203B41FA5}">
                      <a16:colId xmlns:a16="http://schemas.microsoft.com/office/drawing/2014/main" val="3632892570"/>
                    </a:ext>
                  </a:extLst>
                </a:gridCol>
                <a:gridCol w="1110279">
                  <a:extLst>
                    <a:ext uri="{9D8B030D-6E8A-4147-A177-3AD203B41FA5}">
                      <a16:colId xmlns:a16="http://schemas.microsoft.com/office/drawing/2014/main" val="3576302396"/>
                    </a:ext>
                  </a:extLst>
                </a:gridCol>
                <a:gridCol w="1799941">
                  <a:extLst>
                    <a:ext uri="{9D8B030D-6E8A-4147-A177-3AD203B41FA5}">
                      <a16:colId xmlns:a16="http://schemas.microsoft.com/office/drawing/2014/main" val="1950992975"/>
                    </a:ext>
                  </a:extLst>
                </a:gridCol>
                <a:gridCol w="1677577">
                  <a:extLst>
                    <a:ext uri="{9D8B030D-6E8A-4147-A177-3AD203B41FA5}">
                      <a16:colId xmlns:a16="http://schemas.microsoft.com/office/drawing/2014/main" val="4198307917"/>
                    </a:ext>
                  </a:extLst>
                </a:gridCol>
              </a:tblGrid>
              <a:tr h="480060">
                <a:tc rowSpan="2">
                  <a:txBody>
                    <a:bodyPr/>
                    <a:lstStyle/>
                    <a:p>
                      <a:pPr algn="ctr"/>
                      <a:r>
                        <a:rPr lang="en-US" sz="1400" dirty="0" smtClean="0">
                          <a:ln>
                            <a:solidFill>
                              <a:schemeClr val="bg1"/>
                            </a:solidFill>
                          </a:ln>
                        </a:rPr>
                        <a:t>Band #</a:t>
                      </a:r>
                      <a:endParaRPr lang="en-US" sz="1400" dirty="0">
                        <a:ln>
                          <a:solidFill>
                            <a:schemeClr val="bg1"/>
                          </a:solidFill>
                        </a:ln>
                      </a:endParaRPr>
                    </a:p>
                  </a:txBody>
                  <a:tcPr marL="68580" marR="68580" marT="34290" marB="34290" anchor="ctr">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rowSpan="2">
                  <a:txBody>
                    <a:bodyPr/>
                    <a:lstStyle/>
                    <a:p>
                      <a:pPr algn="ctr"/>
                      <a:r>
                        <a:rPr lang="en-US" sz="1400" dirty="0" smtClean="0">
                          <a:ln>
                            <a:solidFill>
                              <a:schemeClr val="bg1"/>
                            </a:solidFill>
                          </a:ln>
                        </a:rPr>
                        <a:t>WL</a:t>
                      </a:r>
                    </a:p>
                    <a:p>
                      <a:pPr algn="ctr"/>
                      <a:r>
                        <a:rPr lang="en-US" sz="1400" dirty="0" smtClean="0">
                          <a:ln>
                            <a:solidFill>
                              <a:schemeClr val="bg1"/>
                            </a:solidFill>
                          </a:ln>
                        </a:rPr>
                        <a:t>(um)</a:t>
                      </a:r>
                      <a:endParaRPr lang="en-US" sz="1400" dirty="0">
                        <a:ln>
                          <a:solidFill>
                            <a:schemeClr val="bg1"/>
                          </a:solidFill>
                        </a:ln>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28575" cap="flat" cmpd="sng" algn="ctr">
                      <a:solidFill>
                        <a:schemeClr val="bg1"/>
                      </a:solidFill>
                      <a:prstDash val="solid"/>
                      <a:round/>
                      <a:headEnd type="none" w="med" len="med"/>
                      <a:tailEnd type="none" w="med" len="med"/>
                    </a:lnB>
                  </a:tcPr>
                </a:tc>
                <a:tc>
                  <a:txBody>
                    <a:bodyPr/>
                    <a:lstStyle/>
                    <a:p>
                      <a:pPr algn="ctr"/>
                      <a:r>
                        <a:rPr lang="en-US" sz="1400" dirty="0" smtClean="0"/>
                        <a:t>Warming Side (Increasing)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dirty="0" smtClean="0"/>
                        <a:t>Cooling Side (Decreasing)</a:t>
                      </a:r>
                      <a:endParaRPr lang="en-US" sz="1400" dirty="0"/>
                    </a:p>
                  </a:txBody>
                  <a:tcPr marL="68580" marR="68580" marT="34290" marB="34290"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75642937"/>
                  </a:ext>
                </a:extLst>
              </a:tr>
              <a:tr h="278130">
                <a:tc vMerge="1">
                  <a:txBody>
                    <a:bodyPr/>
                    <a:lstStyle/>
                    <a:p>
                      <a:endParaRPr lang="en-US" dirty="0"/>
                    </a:p>
                  </a:txBody>
                  <a:tcPr/>
                </a:tc>
                <a:tc vMerge="1">
                  <a:txBody>
                    <a:bodyPr/>
                    <a:lstStyle/>
                    <a:p>
                      <a:endParaRPr lang="en-US" dirty="0"/>
                    </a:p>
                  </a:txBody>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a:txBody>
                    <a:bodyPr/>
                    <a:lstStyle/>
                    <a:p>
                      <a:pPr algn="ctr"/>
                      <a:r>
                        <a:rPr lang="en-US" sz="1400" dirty="0" smtClean="0">
                          <a:ln>
                            <a:solidFill>
                              <a:schemeClr val="bg1"/>
                            </a:solidFill>
                          </a:ln>
                          <a:solidFill>
                            <a:schemeClr val="bg1"/>
                          </a:solidFill>
                        </a:rPr>
                        <a:t>K</a:t>
                      </a:r>
                      <a:endParaRPr lang="en-US" sz="1400" dirty="0">
                        <a:ln>
                          <a:solidFill>
                            <a:schemeClr val="bg1"/>
                          </a:solidFill>
                        </a:ln>
                        <a:solidFill>
                          <a:schemeClr val="bg1"/>
                        </a:solidFill>
                      </a:endParaRPr>
                    </a:p>
                  </a:txBody>
                  <a:tcPr marL="68580" marR="68580" marT="34290" marB="3429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59589418"/>
                  </a:ext>
                </a:extLst>
              </a:tr>
              <a:tr h="278130">
                <a:tc>
                  <a:txBody>
                    <a:bodyPr/>
                    <a:lstStyle/>
                    <a:p>
                      <a:pPr algn="ctr"/>
                      <a:r>
                        <a:rPr lang="en-US" sz="1400" dirty="0" smtClean="0"/>
                        <a:t>7</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3.9</a:t>
                      </a:r>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tc>
                  <a:txBody>
                    <a:bodyPr/>
                    <a:lstStyle/>
                    <a:p>
                      <a:pPr algn="ctr"/>
                      <a:r>
                        <a:rPr lang="en-US" sz="1400" dirty="0" smtClean="0"/>
                        <a:t>150</a:t>
                      </a:r>
                      <a:endParaRPr lang="en-US" sz="1400" dirty="0"/>
                    </a:p>
                  </a:txBody>
                  <a:tcPr marL="68580" marR="68580" marT="34290" marB="34290"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652112765"/>
                  </a:ext>
                </a:extLst>
              </a:tr>
              <a:tr h="278130">
                <a:tc>
                  <a:txBody>
                    <a:bodyPr/>
                    <a:lstStyle/>
                    <a:p>
                      <a:pPr algn="ctr"/>
                      <a:r>
                        <a:rPr lang="en-US" sz="1400" dirty="0" smtClean="0"/>
                        <a:t>8</a:t>
                      </a:r>
                      <a:endParaRPr lang="en-US" sz="1400" dirty="0"/>
                    </a:p>
                  </a:txBody>
                  <a:tcPr marL="68580" marR="68580" marT="34290" marB="34290" anchor="ctr"/>
                </a:tc>
                <a:tc>
                  <a:txBody>
                    <a:bodyPr/>
                    <a:lstStyle/>
                    <a:p>
                      <a:pPr algn="ctr"/>
                      <a:r>
                        <a:rPr lang="en-US" sz="1400" dirty="0" smtClean="0"/>
                        <a:t>6.2</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93</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94</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138587755"/>
                  </a:ext>
                </a:extLst>
              </a:tr>
              <a:tr h="278130">
                <a:tc>
                  <a:txBody>
                    <a:bodyPr/>
                    <a:lstStyle/>
                    <a:p>
                      <a:pPr algn="ctr"/>
                      <a:r>
                        <a:rPr lang="en-US" sz="1400" b="1" dirty="0" smtClean="0"/>
                        <a:t>9</a:t>
                      </a:r>
                      <a:endParaRPr lang="en-US" sz="1400" b="1" dirty="0"/>
                    </a:p>
                  </a:txBody>
                  <a:tcPr marL="68580" marR="68580" marT="34290" marB="34290" anchor="ctr"/>
                </a:tc>
                <a:tc>
                  <a:txBody>
                    <a:bodyPr/>
                    <a:lstStyle/>
                    <a:p>
                      <a:pPr algn="ctr"/>
                      <a:r>
                        <a:rPr lang="en-US" sz="1400" dirty="0" smtClean="0"/>
                        <a:t>7.0</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mn-lt"/>
                        </a:rPr>
                        <a:t>93.0</a:t>
                      </a:r>
                      <a:endParaRPr lang="en-US" sz="1400" b="1" i="0" u="none" strike="noStrike" dirty="0">
                        <a:solidFill>
                          <a:srgbClr val="000000"/>
                        </a:solidFill>
                        <a:effectLst/>
                        <a:latin typeface="+mn-lt"/>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94.0</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618171110"/>
                  </a:ext>
                </a:extLst>
              </a:tr>
              <a:tr h="278130">
                <a:tc>
                  <a:txBody>
                    <a:bodyPr/>
                    <a:lstStyle/>
                    <a:p>
                      <a:pPr algn="ctr"/>
                      <a:r>
                        <a:rPr lang="en-US" sz="1400" b="1" dirty="0" smtClean="0"/>
                        <a:t>10</a:t>
                      </a:r>
                      <a:endParaRPr lang="en-US" sz="1400" b="1" dirty="0"/>
                    </a:p>
                  </a:txBody>
                  <a:tcPr marL="68580" marR="68580" marT="34290" marB="34290" anchor="ctr"/>
                </a:tc>
                <a:tc>
                  <a:txBody>
                    <a:bodyPr/>
                    <a:lstStyle/>
                    <a:p>
                      <a:pPr algn="ctr"/>
                      <a:r>
                        <a:rPr lang="en-US" sz="1400" dirty="0" smtClean="0"/>
                        <a:t>7.3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mn-lt"/>
                        </a:rPr>
                        <a:t>90.5</a:t>
                      </a:r>
                      <a:endParaRPr lang="en-US" sz="1400" b="1" i="0" u="none" strike="noStrike" dirty="0">
                        <a:solidFill>
                          <a:srgbClr val="000000"/>
                        </a:solidFill>
                        <a:effectLst/>
                        <a:latin typeface="+mn-lt"/>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91.5</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336483526"/>
                  </a:ext>
                </a:extLst>
              </a:tr>
              <a:tr h="278130">
                <a:tc>
                  <a:txBody>
                    <a:bodyPr/>
                    <a:lstStyle/>
                    <a:p>
                      <a:pPr algn="ctr"/>
                      <a:r>
                        <a:rPr lang="en-US" sz="1400" dirty="0" smtClean="0"/>
                        <a:t>11</a:t>
                      </a:r>
                      <a:endParaRPr lang="en-US" sz="1400" dirty="0"/>
                    </a:p>
                  </a:txBody>
                  <a:tcPr marL="68580" marR="68580" marT="34290" marB="34290" anchor="ctr"/>
                </a:tc>
                <a:tc>
                  <a:txBody>
                    <a:bodyPr/>
                    <a:lstStyle/>
                    <a:p>
                      <a:pPr algn="ctr"/>
                      <a:r>
                        <a:rPr lang="en-US" sz="1400" dirty="0" smtClean="0"/>
                        <a:t>8.4</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mn-lt"/>
                        </a:rPr>
                        <a:t>97</a:t>
                      </a:r>
                      <a:endParaRPr lang="en-US" sz="1400" b="0" i="0" u="none" strike="noStrike" dirty="0">
                        <a:solidFill>
                          <a:srgbClr val="000000"/>
                        </a:solidFill>
                        <a:effectLst/>
                        <a:latin typeface="+mn-lt"/>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98</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3483946038"/>
                  </a:ext>
                </a:extLst>
              </a:tr>
              <a:tr h="0">
                <a:tc>
                  <a:txBody>
                    <a:bodyPr/>
                    <a:lstStyle/>
                    <a:p>
                      <a:pPr algn="ctr"/>
                      <a:endParaRPr lang="en-US" sz="200" dirty="0"/>
                    </a:p>
                  </a:txBody>
                  <a:tcPr marL="68580" marR="68580" marT="34290" marB="34290" anchor="ctr"/>
                </a:tc>
                <a:tc>
                  <a:txBody>
                    <a:bodyPr/>
                    <a:lstStyle/>
                    <a:p>
                      <a:pPr algn="ctr"/>
                      <a:endParaRPr lang="en-US" sz="200" dirty="0"/>
                    </a:p>
                  </a:txBody>
                  <a:tcPr marL="68580" marR="68580" marT="34290" marB="34290" anchor="ctr"/>
                </a:tc>
                <a:tc>
                  <a:txBody>
                    <a:bodyPr/>
                    <a:lstStyle/>
                    <a:p>
                      <a:pPr algn="ctr"/>
                      <a:endParaRPr lang="en-US" sz="200" dirty="0">
                        <a:latin typeface="+mn-lt"/>
                      </a:endParaRPr>
                    </a:p>
                  </a:txBody>
                  <a:tcPr marL="68580" marR="68580" marT="34290" marB="34290" anchor="ctr"/>
                </a:tc>
                <a:tc>
                  <a:txBody>
                    <a:bodyPr/>
                    <a:lstStyle/>
                    <a:p>
                      <a:pPr algn="ctr"/>
                      <a:endParaRPr lang="en-US" sz="200" dirty="0">
                        <a:latin typeface="+mn-lt"/>
                      </a:endParaRPr>
                    </a:p>
                  </a:txBody>
                  <a:tcPr marL="68580" marR="68580" marT="34290" marB="34290" anchor="ctr"/>
                </a:tc>
                <a:extLst>
                  <a:ext uri="{0D108BD9-81ED-4DB2-BD59-A6C34878D82A}">
                    <a16:rowId xmlns:a16="http://schemas.microsoft.com/office/drawing/2014/main" val="865077013"/>
                  </a:ext>
                </a:extLst>
              </a:tr>
              <a:tr h="278130">
                <a:tc>
                  <a:txBody>
                    <a:bodyPr/>
                    <a:lstStyle/>
                    <a:p>
                      <a:pPr algn="ctr"/>
                      <a:r>
                        <a:rPr lang="en-US" sz="1400" dirty="0" smtClean="0"/>
                        <a:t>12</a:t>
                      </a:r>
                      <a:endParaRPr lang="en-US" sz="1400" dirty="0"/>
                    </a:p>
                  </a:txBody>
                  <a:tcPr marL="68580" marR="68580" marT="34290" marB="34290" anchor="ctr"/>
                </a:tc>
                <a:tc>
                  <a:txBody>
                    <a:bodyPr/>
                    <a:lstStyle/>
                    <a:p>
                      <a:pPr algn="ctr"/>
                      <a:r>
                        <a:rPr lang="en-US" sz="1400" dirty="0" smtClean="0"/>
                        <a:t>9.6</a:t>
                      </a:r>
                      <a:endParaRPr lang="en-US" sz="1400" dirty="0"/>
                    </a:p>
                  </a:txBody>
                  <a:tcPr marL="68580" marR="68580" marT="34290" marB="34290" anchor="ctr"/>
                </a:tc>
                <a:tc>
                  <a:txBody>
                    <a:bodyPr/>
                    <a:lstStyle/>
                    <a:p>
                      <a:pPr algn="ctr" fontAlgn="b"/>
                      <a:r>
                        <a:rPr lang="en-US" sz="1400" b="0" i="0" u="none" strike="noStrike" dirty="0" smtClean="0">
                          <a:solidFill>
                            <a:srgbClr val="000000"/>
                          </a:solidFill>
                          <a:effectLst/>
                          <a:latin typeface="Calibri" panose="020F0502020204030204" pitchFamily="34" charset="0"/>
                        </a:rPr>
                        <a:t>89</a:t>
                      </a:r>
                      <a:endParaRPr lang="en-US" sz="1400" b="0"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0" i="0" u="none" strike="noStrike" dirty="0" smtClean="0">
                          <a:solidFill>
                            <a:srgbClr val="000000"/>
                          </a:solidFill>
                          <a:effectLst/>
                          <a:latin typeface="Calibri" panose="020F0502020204030204" pitchFamily="34" charset="0"/>
                        </a:rPr>
                        <a:t>90</a:t>
                      </a:r>
                      <a:endParaRPr lang="en-US" sz="1400" b="0"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511031488"/>
                  </a:ext>
                </a:extLst>
              </a:tr>
              <a:tr h="278130">
                <a:tc>
                  <a:txBody>
                    <a:bodyPr/>
                    <a:lstStyle/>
                    <a:p>
                      <a:pPr algn="ctr"/>
                      <a:r>
                        <a:rPr lang="en-US" sz="1400" b="1" dirty="0" smtClean="0"/>
                        <a:t>13</a:t>
                      </a:r>
                      <a:endParaRPr lang="en-US" sz="1400" b="1" dirty="0"/>
                    </a:p>
                  </a:txBody>
                  <a:tcPr marL="68580" marR="68580" marT="34290" marB="34290" anchor="ctr"/>
                </a:tc>
                <a:tc>
                  <a:txBody>
                    <a:bodyPr/>
                    <a:lstStyle/>
                    <a:p>
                      <a:pPr algn="ctr"/>
                      <a:r>
                        <a:rPr lang="en-US" sz="1400" dirty="0" smtClean="0"/>
                        <a:t>10.3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100</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101</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133645971"/>
                  </a:ext>
                </a:extLst>
              </a:tr>
              <a:tr h="278130">
                <a:tc>
                  <a:txBody>
                    <a:bodyPr/>
                    <a:lstStyle/>
                    <a:p>
                      <a:pPr algn="ctr"/>
                      <a:r>
                        <a:rPr lang="en-US" sz="1400" b="1" dirty="0" smtClean="0"/>
                        <a:t>14</a:t>
                      </a:r>
                      <a:endParaRPr lang="en-US" sz="1400" b="1" dirty="0"/>
                    </a:p>
                  </a:txBody>
                  <a:tcPr marL="68580" marR="68580" marT="34290" marB="34290" anchor="ctr"/>
                </a:tc>
                <a:tc>
                  <a:txBody>
                    <a:bodyPr/>
                    <a:lstStyle/>
                    <a:p>
                      <a:pPr algn="ctr"/>
                      <a:r>
                        <a:rPr lang="en-US" sz="1400" dirty="0" smtClean="0"/>
                        <a:t>11.2</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93.0</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94.0</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252352369"/>
                  </a:ext>
                </a:extLst>
              </a:tr>
              <a:tr h="278130">
                <a:tc>
                  <a:txBody>
                    <a:bodyPr/>
                    <a:lstStyle/>
                    <a:p>
                      <a:pPr algn="ctr"/>
                      <a:r>
                        <a:rPr lang="en-US" sz="1400" b="1" dirty="0" smtClean="0"/>
                        <a:t>15</a:t>
                      </a:r>
                      <a:endParaRPr lang="en-US" sz="1400" b="1" dirty="0"/>
                    </a:p>
                  </a:txBody>
                  <a:tcPr marL="68580" marR="68580" marT="34290" marB="34290" anchor="ctr"/>
                </a:tc>
                <a:tc>
                  <a:txBody>
                    <a:bodyPr/>
                    <a:lstStyle/>
                    <a:p>
                      <a:pPr algn="ctr"/>
                      <a:r>
                        <a:rPr lang="en-US" sz="1400" dirty="0" smtClean="0"/>
                        <a:t>12.3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92.0</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93.0</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2647070545"/>
                  </a:ext>
                </a:extLst>
              </a:tr>
              <a:tr h="278130">
                <a:tc>
                  <a:txBody>
                    <a:bodyPr/>
                    <a:lstStyle/>
                    <a:p>
                      <a:pPr algn="ctr"/>
                      <a:r>
                        <a:rPr lang="en-US" sz="1400" b="1" dirty="0" smtClean="0"/>
                        <a:t>16</a:t>
                      </a:r>
                      <a:endParaRPr lang="en-US" sz="1400" b="1" dirty="0"/>
                    </a:p>
                  </a:txBody>
                  <a:tcPr marL="68580" marR="68580" marT="34290" marB="34290" anchor="ctr"/>
                </a:tc>
                <a:tc>
                  <a:txBody>
                    <a:bodyPr/>
                    <a:lstStyle/>
                    <a:p>
                      <a:pPr algn="ctr"/>
                      <a:r>
                        <a:rPr lang="en-US" sz="1400" dirty="0" smtClean="0"/>
                        <a:t>13.3</a:t>
                      </a:r>
                      <a:endParaRPr lang="en-US" sz="1400" dirty="0"/>
                    </a:p>
                  </a:txBody>
                  <a:tcPr marL="68580" marR="68580" marT="34290" marB="34290" anchor="ctr"/>
                </a:tc>
                <a:tc>
                  <a:txBody>
                    <a:bodyPr/>
                    <a:lstStyle/>
                    <a:p>
                      <a:pPr algn="ctr" fontAlgn="b"/>
                      <a:r>
                        <a:rPr lang="en-US" sz="1400" b="1" i="0" u="none" strike="noStrike" dirty="0" smtClean="0">
                          <a:solidFill>
                            <a:srgbClr val="000000"/>
                          </a:solidFill>
                          <a:effectLst/>
                          <a:latin typeface="Calibri" panose="020F0502020204030204" pitchFamily="34" charset="0"/>
                        </a:rPr>
                        <a:t>86</a:t>
                      </a:r>
                      <a:endParaRPr lang="en-US" sz="1400" b="1" i="0" u="none" strike="noStrike" dirty="0">
                        <a:solidFill>
                          <a:srgbClr val="000000"/>
                        </a:solidFill>
                        <a:effectLst/>
                        <a:latin typeface="Calibri" panose="020F0502020204030204" pitchFamily="34" charset="0"/>
                      </a:endParaRPr>
                    </a:p>
                  </a:txBody>
                  <a:tcPr marL="7144" marR="7144" marT="7144" marB="0" anchor="ctr"/>
                </a:tc>
                <a:tc>
                  <a:txBody>
                    <a:bodyPr/>
                    <a:lstStyle/>
                    <a:p>
                      <a:pPr algn="ctr" fontAlgn="b"/>
                      <a:r>
                        <a:rPr lang="en-US" sz="1400" b="1" i="0" u="none" strike="noStrike" dirty="0" smtClean="0">
                          <a:solidFill>
                            <a:srgbClr val="000000"/>
                          </a:solidFill>
                          <a:effectLst/>
                          <a:latin typeface="Calibri" panose="020F0502020204030204" pitchFamily="34" charset="0"/>
                        </a:rPr>
                        <a:t>87</a:t>
                      </a:r>
                      <a:endParaRPr lang="en-US" sz="1400" b="1" i="0" u="none" strike="noStrike" dirty="0">
                        <a:solidFill>
                          <a:srgbClr val="000000"/>
                        </a:solidFill>
                        <a:effectLst/>
                        <a:latin typeface="Calibri" panose="020F0502020204030204" pitchFamily="34" charset="0"/>
                      </a:endParaRPr>
                    </a:p>
                  </a:txBody>
                  <a:tcPr marL="7144" marR="7144" marT="7144" marB="0" anchor="ctr"/>
                </a:tc>
                <a:extLst>
                  <a:ext uri="{0D108BD9-81ED-4DB2-BD59-A6C34878D82A}">
                    <a16:rowId xmlns:a16="http://schemas.microsoft.com/office/drawing/2014/main" val="4210868492"/>
                  </a:ext>
                </a:extLst>
              </a:tr>
            </a:tbl>
          </a:graphicData>
        </a:graphic>
      </p:graphicFrame>
      <p:sp>
        <p:nvSpPr>
          <p:cNvPr id="5" name="TextBox 4"/>
          <p:cNvSpPr txBox="1"/>
          <p:nvPr/>
        </p:nvSpPr>
        <p:spPr>
          <a:xfrm>
            <a:off x="1" y="5412385"/>
            <a:ext cx="8536596" cy="530915"/>
          </a:xfrm>
          <a:prstGeom prst="rect">
            <a:avLst/>
          </a:prstGeom>
          <a:noFill/>
        </p:spPr>
        <p:txBody>
          <a:bodyPr wrap="square" rtlCol="0">
            <a:spAutoFit/>
          </a:bodyPr>
          <a:lstStyle/>
          <a:p>
            <a:pPr defTabSz="685800">
              <a:defRPr/>
            </a:pPr>
            <a:r>
              <a:rPr lang="en-US" sz="1350" dirty="0">
                <a:solidFill>
                  <a:prstClr val="white"/>
                </a:solidFill>
                <a:latin typeface="Calibri" panose="020F0502020204030204"/>
              </a:rPr>
              <a:t>These are the </a:t>
            </a:r>
            <a:r>
              <a:rPr lang="en-US" sz="1500" b="1" u="sng" dirty="0">
                <a:solidFill>
                  <a:prstClr val="white"/>
                </a:solidFill>
                <a:latin typeface="Calibri" panose="020F0502020204030204"/>
              </a:rPr>
              <a:t>new proposed </a:t>
            </a:r>
            <a:r>
              <a:rPr lang="en-US" sz="1350" dirty="0">
                <a:solidFill>
                  <a:prstClr val="white"/>
                </a:solidFill>
                <a:latin typeface="Calibri" panose="020F0502020204030204"/>
              </a:rPr>
              <a:t>values, based on full disk data GOES-16/17 comparisons when GOES-17 has both predictive calibration and the modified DQF. MWIR values based on MWIR FPM Temps from INST-CAL files.</a:t>
            </a:r>
          </a:p>
        </p:txBody>
      </p:sp>
      <p:sp>
        <p:nvSpPr>
          <p:cNvPr id="3" name="Slide Number Placeholder 2"/>
          <p:cNvSpPr>
            <a:spLocks noGrp="1"/>
          </p:cNvSpPr>
          <p:nvPr>
            <p:ph type="sldNum" sz="quarter" idx="12"/>
          </p:nvPr>
        </p:nvSpPr>
        <p:spPr/>
        <p:txBody>
          <a:bodyPr/>
          <a:lstStyle/>
          <a:p>
            <a:pPr defTabSz="685800">
              <a:defRPr/>
            </a:pPr>
            <a:fld id="{B5CA3C69-34DA-4935-AB37-FC88987110FD}" type="slidenum">
              <a:rPr lang="en-US" sz="900">
                <a:solidFill>
                  <a:prstClr val="white">
                    <a:tint val="75000"/>
                  </a:prstClr>
                </a:solidFill>
                <a:latin typeface="Calibri" panose="020F0502020204030204"/>
              </a:rPr>
              <a:pPr defTabSz="685800">
                <a:defRPr/>
              </a:pPr>
              <a:t>80</a:t>
            </a:fld>
            <a:endParaRPr lang="en-US" sz="900" dirty="0">
              <a:solidFill>
                <a:prstClr val="white">
                  <a:tint val="75000"/>
                </a:prstClr>
              </a:solidFill>
              <a:latin typeface="Calibri" panose="020F0502020204030204"/>
            </a:endParaRPr>
          </a:p>
        </p:txBody>
      </p:sp>
      <p:sp>
        <p:nvSpPr>
          <p:cNvPr id="6" name="Date Placeholder 5"/>
          <p:cNvSpPr>
            <a:spLocks noGrp="1"/>
          </p:cNvSpPr>
          <p:nvPr>
            <p:ph type="dt" sz="half" idx="10"/>
          </p:nvPr>
        </p:nvSpPr>
        <p:spPr/>
        <p:txBody>
          <a:bodyPr/>
          <a:lstStyle/>
          <a:p>
            <a:r>
              <a:rPr lang="en-US" smtClean="0"/>
              <a:t>02/19/2020</a:t>
            </a:r>
            <a:endParaRPr lang="en-US" dirty="0"/>
          </a:p>
        </p:txBody>
      </p:sp>
      <p:sp>
        <p:nvSpPr>
          <p:cNvPr id="7" name="Footer Placeholder 6"/>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389489443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smtClean="0"/>
              <a:t>Predictive Calibration (</a:t>
            </a:r>
            <a:r>
              <a:rPr lang="en-US" dirty="0" err="1" smtClean="0"/>
              <a:t>pCal</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81</a:t>
            </a:fld>
            <a:endParaRPr lang="en-US" dirty="0"/>
          </a:p>
        </p:txBody>
      </p:sp>
    </p:spTree>
    <p:extLst>
      <p:ext uri="{BB962C8B-B14F-4D97-AF65-F5344CB8AC3E}">
        <p14:creationId xmlns:p14="http://schemas.microsoft.com/office/powerpoint/2010/main" val="25718851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 Unstable Instrument</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82</a:t>
            </a:fld>
            <a:endParaRPr lang="en-US" dirty="0"/>
          </a:p>
        </p:txBody>
      </p:sp>
      <p:pic>
        <p:nvPicPr>
          <p:cNvPr id="1026" name="Picture 2" descr="GOES-17 ABI Instrument Calibration IR Statistics - M3 spacelook mean - Spacelook mean Band 11 - 02-12-2019"/>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914056" y="1538661"/>
            <a:ext cx="2772744" cy="45259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ES-16 ABI Instrument Calibration IR Statistics - M3 spacelook mean - Spacelook mean Band 11 - 02-18-20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44434"/>
            <a:ext cx="2743200" cy="44788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314700" y="1540309"/>
            <a:ext cx="2438400" cy="4247317"/>
          </a:xfrm>
          <a:prstGeom prst="rect">
            <a:avLst/>
          </a:prstGeom>
        </p:spPr>
        <p:txBody>
          <a:bodyPr wrap="square">
            <a:spAutoFit/>
          </a:bodyPr>
          <a:lstStyle/>
          <a:p>
            <a:pPr marL="176213" indent="-176213">
              <a:buFont typeface="Arial" panose="020B0604020202020204" pitchFamily="34" charset="0"/>
              <a:buChar char="•"/>
            </a:pPr>
            <a:r>
              <a:rPr lang="en-US" dirty="0" smtClean="0"/>
              <a:t>Calibration uses the last measurement until it’s updated.</a:t>
            </a:r>
          </a:p>
          <a:p>
            <a:pPr marL="176213" indent="-176213">
              <a:buFont typeface="Arial" panose="020B0604020202020204" pitchFamily="34" charset="0"/>
              <a:buChar char="•"/>
            </a:pPr>
            <a:r>
              <a:rPr lang="en-US" dirty="0" smtClean="0"/>
              <a:t>IR </a:t>
            </a:r>
            <a:r>
              <a:rPr lang="en-US" dirty="0"/>
              <a:t>sensors need </a:t>
            </a:r>
            <a:r>
              <a:rPr lang="en-US" u="sng" dirty="0"/>
              <a:t>frequent</a:t>
            </a:r>
            <a:r>
              <a:rPr lang="en-US" dirty="0"/>
              <a:t> </a:t>
            </a:r>
            <a:r>
              <a:rPr lang="en-US" dirty="0" smtClean="0"/>
              <a:t>calibration update.</a:t>
            </a:r>
          </a:p>
          <a:p>
            <a:pPr marL="341313" lvl="1" indent="-166688">
              <a:buFont typeface="Courier New" panose="02070309020205020404" pitchFamily="49" charset="0"/>
              <a:buChar char="o"/>
            </a:pPr>
            <a:r>
              <a:rPr lang="en-US" dirty="0" smtClean="0"/>
              <a:t>Before any measurement has </a:t>
            </a:r>
            <a:r>
              <a:rPr lang="en-US" dirty="0"/>
              <a:t>changed </a:t>
            </a:r>
            <a:r>
              <a:rPr lang="en-US" u="sng" dirty="0"/>
              <a:t>too </a:t>
            </a:r>
            <a:r>
              <a:rPr lang="en-US" u="sng" dirty="0" smtClean="0"/>
              <a:t>much</a:t>
            </a:r>
            <a:r>
              <a:rPr lang="en-US" dirty="0" smtClean="0"/>
              <a:t>.</a:t>
            </a:r>
          </a:p>
          <a:p>
            <a:pPr marL="176213" indent="-176213">
              <a:buFont typeface="Arial" panose="020B0604020202020204" pitchFamily="34" charset="0"/>
              <a:buChar char="•"/>
            </a:pPr>
            <a:r>
              <a:rPr lang="en-US" dirty="0" smtClean="0"/>
              <a:t>G17 measurements can </a:t>
            </a:r>
            <a:r>
              <a:rPr lang="en-US" dirty="0"/>
              <a:t>change too </a:t>
            </a:r>
            <a:r>
              <a:rPr lang="en-US" dirty="0" smtClean="0"/>
              <a:t>much between update.</a:t>
            </a:r>
          </a:p>
          <a:p>
            <a:pPr marL="341313" lvl="1" indent="-174625">
              <a:buFont typeface="Courier New" panose="02070309020205020404" pitchFamily="49" charset="0"/>
              <a:buChar char="o"/>
            </a:pPr>
            <a:r>
              <a:rPr lang="en-US" dirty="0" smtClean="0"/>
              <a:t>Cannot </a:t>
            </a:r>
            <a:r>
              <a:rPr lang="en-US" dirty="0"/>
              <a:t>be calibrated </a:t>
            </a:r>
            <a:r>
              <a:rPr lang="en-US" u="sng" dirty="0"/>
              <a:t>more frequently</a:t>
            </a:r>
            <a:r>
              <a:rPr lang="en-US" dirty="0"/>
              <a:t>.</a:t>
            </a:r>
          </a:p>
        </p:txBody>
      </p:sp>
      <p:sp>
        <p:nvSpPr>
          <p:cNvPr id="11" name="TextBox 10"/>
          <p:cNvSpPr txBox="1"/>
          <p:nvPr/>
        </p:nvSpPr>
        <p:spPr>
          <a:xfrm>
            <a:off x="457198" y="4109424"/>
            <a:ext cx="2743201" cy="1920240"/>
          </a:xfrm>
          <a:prstGeom prst="rect">
            <a:avLst/>
          </a:prstGeom>
          <a:solidFill>
            <a:schemeClr val="bg1"/>
          </a:solidFill>
        </p:spPr>
        <p:txBody>
          <a:bodyPr wrap="square" rtlCol="0">
            <a:spAutoFit/>
          </a:bodyPr>
          <a:lstStyle/>
          <a:p>
            <a:r>
              <a:rPr lang="en-US" sz="2400" dirty="0" smtClean="0">
                <a:solidFill>
                  <a:srgbClr val="006600"/>
                </a:solidFill>
              </a:rPr>
              <a:t>~300 counts in ~600 min., or 0.25 count between update.</a:t>
            </a:r>
            <a:endParaRPr lang="en-US" sz="2400" dirty="0">
              <a:solidFill>
                <a:srgbClr val="006600"/>
              </a:solidFill>
            </a:endParaRPr>
          </a:p>
        </p:txBody>
      </p:sp>
      <p:sp>
        <p:nvSpPr>
          <p:cNvPr id="14" name="TextBox 13"/>
          <p:cNvSpPr txBox="1"/>
          <p:nvPr/>
        </p:nvSpPr>
        <p:spPr>
          <a:xfrm>
            <a:off x="5914054" y="4059161"/>
            <a:ext cx="2772745" cy="2011680"/>
          </a:xfrm>
          <a:prstGeom prst="rect">
            <a:avLst/>
          </a:prstGeom>
          <a:solidFill>
            <a:schemeClr val="bg1"/>
          </a:solidFill>
        </p:spPr>
        <p:txBody>
          <a:bodyPr wrap="square" rtlCol="0">
            <a:spAutoFit/>
          </a:bodyPr>
          <a:lstStyle/>
          <a:p>
            <a:r>
              <a:rPr lang="en-US" sz="2400" dirty="0" smtClean="0">
                <a:solidFill>
                  <a:srgbClr val="FF0000"/>
                </a:solidFill>
              </a:rPr>
              <a:t>~8000 counts in ~300 min. or 13 counts between update.</a:t>
            </a:r>
            <a:endParaRPr lang="en-US" sz="2400" dirty="0">
              <a:solidFill>
                <a:srgbClr val="FF0000"/>
              </a:solidFill>
            </a:endParaRPr>
          </a:p>
        </p:txBody>
      </p:sp>
      <p:cxnSp>
        <p:nvCxnSpPr>
          <p:cNvPr id="13" name="Straight Arrow Connector 12"/>
          <p:cNvCxnSpPr>
            <a:stCxn id="14" idx="0"/>
          </p:cNvCxnSpPr>
          <p:nvPr/>
        </p:nvCxnSpPr>
        <p:spPr>
          <a:xfrm flipH="1" flipV="1">
            <a:off x="6629401" y="2171701"/>
            <a:ext cx="671026" cy="18874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1" idx="0"/>
          </p:cNvCxnSpPr>
          <p:nvPr/>
        </p:nvCxnSpPr>
        <p:spPr>
          <a:xfrm flipV="1">
            <a:off x="1828799" y="2007308"/>
            <a:ext cx="304804" cy="21021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605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Solution: Predictive Calibration</a:t>
            </a:r>
            <a:endParaRPr lang="en-US" dirty="0"/>
          </a:p>
        </p:txBody>
      </p:sp>
      <p:sp>
        <p:nvSpPr>
          <p:cNvPr id="3" name="Content Placeholder 2"/>
          <p:cNvSpPr>
            <a:spLocks noGrp="1"/>
          </p:cNvSpPr>
          <p:nvPr>
            <p:ph idx="1"/>
          </p:nvPr>
        </p:nvSpPr>
        <p:spPr/>
        <p:txBody>
          <a:bodyPr>
            <a:normAutofit/>
          </a:bodyPr>
          <a:lstStyle/>
          <a:p>
            <a:r>
              <a:rPr lang="en-US" dirty="0" smtClean="0"/>
              <a:t>Instead of using the last measurement until the new one is available, extrapolate the last two to a future time, i.e., predictive.</a:t>
            </a:r>
          </a:p>
          <a:p>
            <a:r>
              <a:rPr lang="en-US" dirty="0" smtClean="0"/>
              <a:t>Other relevant information:</a:t>
            </a:r>
          </a:p>
          <a:p>
            <a:pPr lvl="1"/>
            <a:r>
              <a:rPr lang="en-US" dirty="0" smtClean="0"/>
              <a:t>Wish to interpolate, but can’t wait.</a:t>
            </a:r>
          </a:p>
          <a:p>
            <a:pPr lvl="1"/>
            <a:r>
              <a:rPr lang="en-US" dirty="0" smtClean="0"/>
              <a:t>Tried but abandoned nonlinear predictions.</a:t>
            </a:r>
          </a:p>
          <a:p>
            <a:pPr lvl="2"/>
            <a:r>
              <a:rPr lang="en-US" dirty="0" smtClean="0"/>
              <a:t>Likely because of measurement noise.</a:t>
            </a:r>
          </a:p>
          <a:p>
            <a:pPr lvl="1"/>
            <a:r>
              <a:rPr lang="en-US" dirty="0" smtClean="0"/>
              <a:t>Effective near saturation</a:t>
            </a:r>
            <a:r>
              <a:rPr lang="en-US" dirty="0" smtClean="0"/>
              <a:t>.</a:t>
            </a: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83</a:t>
            </a:fld>
            <a:endParaRPr lang="en-US" dirty="0"/>
          </a:p>
        </p:txBody>
      </p:sp>
    </p:spTree>
    <p:extLst>
      <p:ext uri="{BB962C8B-B14F-4D97-AF65-F5344CB8AC3E}">
        <p14:creationId xmlns:p14="http://schemas.microsoft.com/office/powerpoint/2010/main" val="262304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Execution</a:t>
            </a:r>
            <a:endParaRPr lang="en-US" dirty="0"/>
          </a:p>
        </p:txBody>
      </p:sp>
      <p:sp>
        <p:nvSpPr>
          <p:cNvPr id="3" name="Content Placeholder 2"/>
          <p:cNvSpPr>
            <a:spLocks noGrp="1"/>
          </p:cNvSpPr>
          <p:nvPr>
            <p:ph idx="1"/>
          </p:nvPr>
        </p:nvSpPr>
        <p:spPr/>
        <p:txBody>
          <a:bodyPr/>
          <a:lstStyle/>
          <a:p>
            <a:r>
              <a:rPr lang="en-US" dirty="0" smtClean="0"/>
              <a:t>Simple concept. Complicated implementation.</a:t>
            </a:r>
          </a:p>
          <a:p>
            <a:r>
              <a:rPr lang="en-US" dirty="0" smtClean="0"/>
              <a:t>Designed and implemented by ABI vendor.</a:t>
            </a:r>
          </a:p>
          <a:p>
            <a:pPr lvl="1"/>
            <a:r>
              <a:rPr lang="en-US" dirty="0" smtClean="0"/>
              <a:t>Results released Jan 2019. </a:t>
            </a:r>
          </a:p>
          <a:p>
            <a:pPr lvl="1"/>
            <a:r>
              <a:rPr lang="en-US" dirty="0" smtClean="0"/>
              <a:t>Algorithm briefed to CWG Feb 27, 2019.</a:t>
            </a:r>
          </a:p>
          <a:p>
            <a:pPr lvl="1"/>
            <a:r>
              <a:rPr lang="en-US" dirty="0" smtClean="0"/>
              <a:t>Verification and feedback.</a:t>
            </a:r>
          </a:p>
          <a:p>
            <a:r>
              <a:rPr lang="en-US" dirty="0" smtClean="0"/>
              <a:t>Implemented in GS summer 2019.</a:t>
            </a:r>
          </a:p>
          <a:p>
            <a:pPr lvl="1"/>
            <a:r>
              <a:rPr lang="en-US" dirty="0" smtClean="0"/>
              <a:t>Infrequent Update.</a:t>
            </a:r>
          </a:p>
          <a:p>
            <a:pPr lvl="1"/>
            <a:r>
              <a:rPr lang="en-US" dirty="0"/>
              <a:t>Spurious </a:t>
            </a:r>
            <a:r>
              <a:rPr lang="en-US" dirty="0" smtClean="0"/>
              <a:t>Triggered </a:t>
            </a:r>
            <a:r>
              <a:rPr lang="en-US" dirty="0" err="1" smtClean="0"/>
              <a:t>oCal</a:t>
            </a:r>
            <a:r>
              <a:rPr lang="en-US" dirty="0" smtClean="0"/>
              <a:t>.</a:t>
            </a:r>
            <a:endParaRPr lang="en-US" dirty="0"/>
          </a:p>
          <a:p>
            <a:pPr lvl="1"/>
            <a:r>
              <a:rPr lang="en-US" dirty="0"/>
              <a:t>Near </a:t>
            </a:r>
            <a:r>
              <a:rPr lang="en-US" dirty="0" smtClean="0"/>
              <a:t>Saturation</a:t>
            </a:r>
            <a:r>
              <a:rPr lang="en-US" dirty="0"/>
              <a:t>.</a:t>
            </a:r>
          </a:p>
          <a:p>
            <a:pPr lvl="1"/>
            <a:r>
              <a:rPr lang="en-US" dirty="0" smtClean="0"/>
              <a:t>Activation / Deactivation to Avoid Collision.</a:t>
            </a:r>
          </a:p>
          <a:p>
            <a:r>
              <a:rPr lang="en-US" dirty="0" smtClean="0"/>
              <a:t>Good results in the end.</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84</a:t>
            </a:fld>
            <a:endParaRPr lang="en-US" dirty="0"/>
          </a:p>
        </p:txBody>
      </p:sp>
    </p:spTree>
    <p:extLst>
      <p:ext uri="{BB962C8B-B14F-4D97-AF65-F5344CB8AC3E}">
        <p14:creationId xmlns:p14="http://schemas.microsoft.com/office/powerpoint/2010/main" val="135819258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905971" y="3136846"/>
            <a:ext cx="2045633" cy="1804508"/>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905971" y="4941355"/>
            <a:ext cx="2047875" cy="0"/>
          </a:xfrm>
          <a:custGeom>
            <a:avLst/>
            <a:gdLst/>
            <a:ahLst/>
            <a:cxnLst/>
            <a:rect l="l" t="t" r="r" b="b"/>
            <a:pathLst>
              <a:path w="2047875">
                <a:moveTo>
                  <a:pt x="0" y="0"/>
                </a:moveTo>
                <a:lnTo>
                  <a:pt x="2047386" y="0"/>
                </a:lnTo>
              </a:path>
            </a:pathLst>
          </a:custGeom>
          <a:ln w="3507">
            <a:solidFill>
              <a:srgbClr val="252525"/>
            </a:solidFill>
          </a:ln>
        </p:spPr>
        <p:txBody>
          <a:bodyPr wrap="square" lIns="0" tIns="0" rIns="0" bIns="0" rtlCol="0"/>
          <a:lstStyle/>
          <a:p>
            <a:endParaRPr/>
          </a:p>
        </p:txBody>
      </p:sp>
      <p:sp>
        <p:nvSpPr>
          <p:cNvPr id="4" name="object 4"/>
          <p:cNvSpPr/>
          <p:nvPr/>
        </p:nvSpPr>
        <p:spPr>
          <a:xfrm>
            <a:off x="3905971" y="3136845"/>
            <a:ext cx="2047875" cy="0"/>
          </a:xfrm>
          <a:custGeom>
            <a:avLst/>
            <a:gdLst/>
            <a:ahLst/>
            <a:cxnLst/>
            <a:rect l="l" t="t" r="r" b="b"/>
            <a:pathLst>
              <a:path w="2047875">
                <a:moveTo>
                  <a:pt x="0" y="0"/>
                </a:moveTo>
                <a:lnTo>
                  <a:pt x="2047386" y="0"/>
                </a:lnTo>
              </a:path>
            </a:pathLst>
          </a:custGeom>
          <a:ln w="3507">
            <a:solidFill>
              <a:srgbClr val="252525"/>
            </a:solidFill>
          </a:ln>
        </p:spPr>
        <p:txBody>
          <a:bodyPr wrap="square" lIns="0" tIns="0" rIns="0" bIns="0" rtlCol="0"/>
          <a:lstStyle/>
          <a:p>
            <a:endParaRPr/>
          </a:p>
        </p:txBody>
      </p:sp>
      <p:sp>
        <p:nvSpPr>
          <p:cNvPr id="5" name="object 5"/>
          <p:cNvSpPr/>
          <p:nvPr/>
        </p:nvSpPr>
        <p:spPr>
          <a:xfrm>
            <a:off x="4092599"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6" name="object 6"/>
          <p:cNvSpPr/>
          <p:nvPr/>
        </p:nvSpPr>
        <p:spPr>
          <a:xfrm>
            <a:off x="4281175"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7" name="object 7"/>
          <p:cNvSpPr/>
          <p:nvPr/>
        </p:nvSpPr>
        <p:spPr>
          <a:xfrm>
            <a:off x="4469745"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8" name="object 8"/>
          <p:cNvSpPr/>
          <p:nvPr/>
        </p:nvSpPr>
        <p:spPr>
          <a:xfrm>
            <a:off x="4658343"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9" name="object 9"/>
          <p:cNvSpPr/>
          <p:nvPr/>
        </p:nvSpPr>
        <p:spPr>
          <a:xfrm>
            <a:off x="4846885"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0" name="object 10"/>
          <p:cNvSpPr/>
          <p:nvPr/>
        </p:nvSpPr>
        <p:spPr>
          <a:xfrm>
            <a:off x="5035497"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1" name="object 11"/>
          <p:cNvSpPr/>
          <p:nvPr/>
        </p:nvSpPr>
        <p:spPr>
          <a:xfrm>
            <a:off x="5224039"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2" name="object 12"/>
          <p:cNvSpPr/>
          <p:nvPr/>
        </p:nvSpPr>
        <p:spPr>
          <a:xfrm>
            <a:off x="5412581"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3" name="object 13"/>
          <p:cNvSpPr/>
          <p:nvPr/>
        </p:nvSpPr>
        <p:spPr>
          <a:xfrm>
            <a:off x="5601193"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4" name="object 14"/>
          <p:cNvSpPr/>
          <p:nvPr/>
        </p:nvSpPr>
        <p:spPr>
          <a:xfrm>
            <a:off x="5789734" y="4919136"/>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5" name="object 15"/>
          <p:cNvSpPr/>
          <p:nvPr/>
        </p:nvSpPr>
        <p:spPr>
          <a:xfrm>
            <a:off x="4092599"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6" name="object 16"/>
          <p:cNvSpPr/>
          <p:nvPr/>
        </p:nvSpPr>
        <p:spPr>
          <a:xfrm>
            <a:off x="4281175"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7" name="object 17"/>
          <p:cNvSpPr/>
          <p:nvPr/>
        </p:nvSpPr>
        <p:spPr>
          <a:xfrm>
            <a:off x="4469745"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8" name="object 18"/>
          <p:cNvSpPr/>
          <p:nvPr/>
        </p:nvSpPr>
        <p:spPr>
          <a:xfrm>
            <a:off x="4658343"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19" name="object 19"/>
          <p:cNvSpPr/>
          <p:nvPr/>
        </p:nvSpPr>
        <p:spPr>
          <a:xfrm>
            <a:off x="4846885"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0" name="object 20"/>
          <p:cNvSpPr/>
          <p:nvPr/>
        </p:nvSpPr>
        <p:spPr>
          <a:xfrm>
            <a:off x="5035497"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1" name="object 21"/>
          <p:cNvSpPr/>
          <p:nvPr/>
        </p:nvSpPr>
        <p:spPr>
          <a:xfrm>
            <a:off x="5224039"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2" name="object 22"/>
          <p:cNvSpPr/>
          <p:nvPr/>
        </p:nvSpPr>
        <p:spPr>
          <a:xfrm>
            <a:off x="5412581"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3" name="object 23"/>
          <p:cNvSpPr/>
          <p:nvPr/>
        </p:nvSpPr>
        <p:spPr>
          <a:xfrm>
            <a:off x="5601193"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4" name="object 24"/>
          <p:cNvSpPr/>
          <p:nvPr/>
        </p:nvSpPr>
        <p:spPr>
          <a:xfrm>
            <a:off x="5789734" y="3136862"/>
            <a:ext cx="3810" cy="22225"/>
          </a:xfrm>
          <a:custGeom>
            <a:avLst/>
            <a:gdLst/>
            <a:ahLst/>
            <a:cxnLst/>
            <a:rect l="l" t="t" r="r" b="b"/>
            <a:pathLst>
              <a:path w="3810" h="22225">
                <a:moveTo>
                  <a:pt x="0" y="22218"/>
                </a:moveTo>
                <a:lnTo>
                  <a:pt x="3505" y="22218"/>
                </a:lnTo>
                <a:lnTo>
                  <a:pt x="3505" y="0"/>
                </a:lnTo>
                <a:lnTo>
                  <a:pt x="0" y="0"/>
                </a:lnTo>
                <a:lnTo>
                  <a:pt x="0" y="22218"/>
                </a:lnTo>
                <a:close/>
              </a:path>
            </a:pathLst>
          </a:custGeom>
          <a:solidFill>
            <a:srgbClr val="252525"/>
          </a:solidFill>
        </p:spPr>
        <p:txBody>
          <a:bodyPr wrap="square" lIns="0" tIns="0" rIns="0" bIns="0" rtlCol="0"/>
          <a:lstStyle/>
          <a:p>
            <a:endParaRPr/>
          </a:p>
        </p:txBody>
      </p:sp>
      <p:sp>
        <p:nvSpPr>
          <p:cNvPr id="25" name="object 25"/>
          <p:cNvSpPr/>
          <p:nvPr/>
        </p:nvSpPr>
        <p:spPr>
          <a:xfrm>
            <a:off x="3905971" y="3136846"/>
            <a:ext cx="0" cy="1806575"/>
          </a:xfrm>
          <a:custGeom>
            <a:avLst/>
            <a:gdLst/>
            <a:ahLst/>
            <a:cxnLst/>
            <a:rect l="l" t="t" r="r" b="b"/>
            <a:pathLst>
              <a:path h="1806575">
                <a:moveTo>
                  <a:pt x="0" y="0"/>
                </a:moveTo>
                <a:lnTo>
                  <a:pt x="0" y="1806262"/>
                </a:lnTo>
              </a:path>
            </a:pathLst>
          </a:custGeom>
          <a:ln w="3505">
            <a:solidFill>
              <a:srgbClr val="252525"/>
            </a:solidFill>
          </a:ln>
        </p:spPr>
        <p:txBody>
          <a:bodyPr wrap="square" lIns="0" tIns="0" rIns="0" bIns="0" rtlCol="0"/>
          <a:lstStyle/>
          <a:p>
            <a:endParaRPr/>
          </a:p>
        </p:txBody>
      </p:sp>
      <p:sp>
        <p:nvSpPr>
          <p:cNvPr id="26" name="object 26"/>
          <p:cNvSpPr/>
          <p:nvPr/>
        </p:nvSpPr>
        <p:spPr>
          <a:xfrm>
            <a:off x="5951632" y="3136846"/>
            <a:ext cx="0" cy="1806575"/>
          </a:xfrm>
          <a:custGeom>
            <a:avLst/>
            <a:gdLst/>
            <a:ahLst/>
            <a:cxnLst/>
            <a:rect l="l" t="t" r="r" b="b"/>
            <a:pathLst>
              <a:path h="1806575">
                <a:moveTo>
                  <a:pt x="0" y="0"/>
                </a:moveTo>
                <a:lnTo>
                  <a:pt x="0" y="1806262"/>
                </a:lnTo>
              </a:path>
            </a:pathLst>
          </a:custGeom>
          <a:ln w="3505">
            <a:solidFill>
              <a:srgbClr val="252525"/>
            </a:solidFill>
          </a:ln>
        </p:spPr>
        <p:txBody>
          <a:bodyPr wrap="square" lIns="0" tIns="0" rIns="0" bIns="0" rtlCol="0"/>
          <a:lstStyle/>
          <a:p>
            <a:endParaRPr/>
          </a:p>
        </p:txBody>
      </p:sp>
      <p:sp>
        <p:nvSpPr>
          <p:cNvPr id="27" name="object 27"/>
          <p:cNvSpPr/>
          <p:nvPr/>
        </p:nvSpPr>
        <p:spPr>
          <a:xfrm>
            <a:off x="3905971" y="3301267"/>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28" name="object 28"/>
          <p:cNvSpPr/>
          <p:nvPr/>
        </p:nvSpPr>
        <p:spPr>
          <a:xfrm>
            <a:off x="3905971" y="3467584"/>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29" name="object 29"/>
          <p:cNvSpPr/>
          <p:nvPr/>
        </p:nvSpPr>
        <p:spPr>
          <a:xfrm>
            <a:off x="3905971" y="363397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0" name="object 30"/>
          <p:cNvSpPr/>
          <p:nvPr/>
        </p:nvSpPr>
        <p:spPr>
          <a:xfrm>
            <a:off x="3905971" y="3800287"/>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1" name="object 31"/>
          <p:cNvSpPr/>
          <p:nvPr/>
        </p:nvSpPr>
        <p:spPr>
          <a:xfrm>
            <a:off x="3905971" y="3966673"/>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2" name="object 32"/>
          <p:cNvSpPr/>
          <p:nvPr/>
        </p:nvSpPr>
        <p:spPr>
          <a:xfrm>
            <a:off x="3905971" y="413299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3" name="object 33"/>
          <p:cNvSpPr/>
          <p:nvPr/>
        </p:nvSpPr>
        <p:spPr>
          <a:xfrm>
            <a:off x="3905971" y="4299341"/>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4" name="object 34"/>
          <p:cNvSpPr/>
          <p:nvPr/>
        </p:nvSpPr>
        <p:spPr>
          <a:xfrm>
            <a:off x="3905971" y="4465686"/>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5" name="object 35"/>
          <p:cNvSpPr/>
          <p:nvPr/>
        </p:nvSpPr>
        <p:spPr>
          <a:xfrm>
            <a:off x="3905971" y="463203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6" name="object 36"/>
          <p:cNvSpPr/>
          <p:nvPr/>
        </p:nvSpPr>
        <p:spPr>
          <a:xfrm>
            <a:off x="3905971" y="4798374"/>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7" name="object 37"/>
          <p:cNvSpPr/>
          <p:nvPr/>
        </p:nvSpPr>
        <p:spPr>
          <a:xfrm>
            <a:off x="5929406" y="3301267"/>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8" name="object 38"/>
          <p:cNvSpPr/>
          <p:nvPr/>
        </p:nvSpPr>
        <p:spPr>
          <a:xfrm>
            <a:off x="5929406" y="3467584"/>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39" name="object 39"/>
          <p:cNvSpPr/>
          <p:nvPr/>
        </p:nvSpPr>
        <p:spPr>
          <a:xfrm>
            <a:off x="5929406" y="363397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0" name="object 40"/>
          <p:cNvSpPr/>
          <p:nvPr/>
        </p:nvSpPr>
        <p:spPr>
          <a:xfrm>
            <a:off x="5929406" y="3800287"/>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1" name="object 41"/>
          <p:cNvSpPr/>
          <p:nvPr/>
        </p:nvSpPr>
        <p:spPr>
          <a:xfrm>
            <a:off x="5929406" y="3966673"/>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2" name="object 42"/>
          <p:cNvSpPr/>
          <p:nvPr/>
        </p:nvSpPr>
        <p:spPr>
          <a:xfrm>
            <a:off x="5929406" y="413299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3" name="object 43"/>
          <p:cNvSpPr/>
          <p:nvPr/>
        </p:nvSpPr>
        <p:spPr>
          <a:xfrm>
            <a:off x="5929406" y="4299341"/>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4" name="object 44"/>
          <p:cNvSpPr/>
          <p:nvPr/>
        </p:nvSpPr>
        <p:spPr>
          <a:xfrm>
            <a:off x="5929406" y="4465686"/>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5" name="object 45"/>
          <p:cNvSpPr/>
          <p:nvPr/>
        </p:nvSpPr>
        <p:spPr>
          <a:xfrm>
            <a:off x="5929406" y="4632030"/>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6" name="object 46"/>
          <p:cNvSpPr/>
          <p:nvPr/>
        </p:nvSpPr>
        <p:spPr>
          <a:xfrm>
            <a:off x="5929406" y="4798374"/>
            <a:ext cx="22225" cy="3810"/>
          </a:xfrm>
          <a:custGeom>
            <a:avLst/>
            <a:gdLst/>
            <a:ahLst/>
            <a:cxnLst/>
            <a:rect l="l" t="t" r="r" b="b"/>
            <a:pathLst>
              <a:path w="22225" h="3810">
                <a:moveTo>
                  <a:pt x="0" y="3507"/>
                </a:moveTo>
                <a:lnTo>
                  <a:pt x="22209" y="3507"/>
                </a:lnTo>
                <a:lnTo>
                  <a:pt x="22209" y="0"/>
                </a:lnTo>
                <a:lnTo>
                  <a:pt x="0" y="0"/>
                </a:lnTo>
                <a:lnTo>
                  <a:pt x="0" y="3507"/>
                </a:lnTo>
                <a:close/>
              </a:path>
            </a:pathLst>
          </a:custGeom>
          <a:solidFill>
            <a:srgbClr val="252525"/>
          </a:solidFill>
        </p:spPr>
        <p:txBody>
          <a:bodyPr wrap="square" lIns="0" tIns="0" rIns="0" bIns="0" rtlCol="0"/>
          <a:lstStyle/>
          <a:p>
            <a:endParaRPr/>
          </a:p>
        </p:txBody>
      </p:sp>
      <p:sp>
        <p:nvSpPr>
          <p:cNvPr id="47" name="object 47"/>
          <p:cNvSpPr/>
          <p:nvPr/>
        </p:nvSpPr>
        <p:spPr>
          <a:xfrm>
            <a:off x="6007725" y="3135091"/>
            <a:ext cx="113938" cy="1808017"/>
          </a:xfrm>
          <a:prstGeom prst="rect">
            <a:avLst/>
          </a:prstGeom>
          <a:blipFill>
            <a:blip r:embed="rId3" cstate="print"/>
            <a:stretch>
              <a:fillRect/>
            </a:stretch>
          </a:blipFill>
        </p:spPr>
        <p:txBody>
          <a:bodyPr wrap="square" lIns="0" tIns="0" rIns="0" bIns="0" rtlCol="0"/>
          <a:lstStyle/>
          <a:p>
            <a:endParaRPr/>
          </a:p>
        </p:txBody>
      </p:sp>
      <p:sp>
        <p:nvSpPr>
          <p:cNvPr id="48" name="object 48"/>
          <p:cNvSpPr/>
          <p:nvPr/>
        </p:nvSpPr>
        <p:spPr>
          <a:xfrm>
            <a:off x="6119911" y="3135093"/>
            <a:ext cx="0" cy="1806575"/>
          </a:xfrm>
          <a:custGeom>
            <a:avLst/>
            <a:gdLst/>
            <a:ahLst/>
            <a:cxnLst/>
            <a:rect l="l" t="t" r="r" b="b"/>
            <a:pathLst>
              <a:path h="1806575">
                <a:moveTo>
                  <a:pt x="0" y="0"/>
                </a:moveTo>
                <a:lnTo>
                  <a:pt x="0" y="1806262"/>
                </a:lnTo>
              </a:path>
            </a:pathLst>
          </a:custGeom>
          <a:ln w="3505">
            <a:solidFill>
              <a:srgbClr val="252525"/>
            </a:solidFill>
          </a:ln>
        </p:spPr>
        <p:txBody>
          <a:bodyPr wrap="square" lIns="0" tIns="0" rIns="0" bIns="0" rtlCol="0"/>
          <a:lstStyle/>
          <a:p>
            <a:endParaRPr/>
          </a:p>
        </p:txBody>
      </p:sp>
      <p:sp>
        <p:nvSpPr>
          <p:cNvPr id="49" name="object 49"/>
          <p:cNvSpPr/>
          <p:nvPr/>
        </p:nvSpPr>
        <p:spPr>
          <a:xfrm>
            <a:off x="6100068" y="493960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0" name="object 50"/>
          <p:cNvSpPr/>
          <p:nvPr/>
        </p:nvSpPr>
        <p:spPr>
          <a:xfrm>
            <a:off x="6100068" y="4714038"/>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1" name="object 51"/>
          <p:cNvSpPr/>
          <p:nvPr/>
        </p:nvSpPr>
        <p:spPr>
          <a:xfrm>
            <a:off x="6100068" y="4488476"/>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2" name="object 52"/>
          <p:cNvSpPr/>
          <p:nvPr/>
        </p:nvSpPr>
        <p:spPr>
          <a:xfrm>
            <a:off x="6100068" y="4262900"/>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3" name="object 53"/>
          <p:cNvSpPr/>
          <p:nvPr/>
        </p:nvSpPr>
        <p:spPr>
          <a:xfrm>
            <a:off x="6100068" y="403738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4" name="object 54"/>
          <p:cNvSpPr/>
          <p:nvPr/>
        </p:nvSpPr>
        <p:spPr>
          <a:xfrm>
            <a:off x="6100068" y="381179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5" name="object 55"/>
          <p:cNvSpPr/>
          <p:nvPr/>
        </p:nvSpPr>
        <p:spPr>
          <a:xfrm>
            <a:off x="6100068" y="358620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6" name="object 56"/>
          <p:cNvSpPr/>
          <p:nvPr/>
        </p:nvSpPr>
        <p:spPr>
          <a:xfrm>
            <a:off x="6100068" y="336068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7" name="object 57"/>
          <p:cNvSpPr/>
          <p:nvPr/>
        </p:nvSpPr>
        <p:spPr>
          <a:xfrm>
            <a:off x="6100068" y="3135091"/>
            <a:ext cx="20320" cy="3810"/>
          </a:xfrm>
          <a:custGeom>
            <a:avLst/>
            <a:gdLst/>
            <a:ahLst/>
            <a:cxnLst/>
            <a:rect l="l" t="t" r="r" b="b"/>
            <a:pathLst>
              <a:path w="20320" h="3810">
                <a:moveTo>
                  <a:pt x="0" y="3507"/>
                </a:moveTo>
                <a:lnTo>
                  <a:pt x="19790" y="3507"/>
                </a:lnTo>
                <a:lnTo>
                  <a:pt x="19790" y="0"/>
                </a:lnTo>
                <a:lnTo>
                  <a:pt x="0" y="0"/>
                </a:lnTo>
                <a:lnTo>
                  <a:pt x="0" y="3507"/>
                </a:lnTo>
                <a:close/>
              </a:path>
            </a:pathLst>
          </a:custGeom>
          <a:solidFill>
            <a:srgbClr val="252525"/>
          </a:solidFill>
        </p:spPr>
        <p:txBody>
          <a:bodyPr wrap="square" lIns="0" tIns="0" rIns="0" bIns="0" rtlCol="0"/>
          <a:lstStyle/>
          <a:p>
            <a:endParaRPr/>
          </a:p>
        </p:txBody>
      </p:sp>
      <p:sp>
        <p:nvSpPr>
          <p:cNvPr id="58" name="object 58"/>
          <p:cNvSpPr/>
          <p:nvPr/>
        </p:nvSpPr>
        <p:spPr>
          <a:xfrm>
            <a:off x="6148308" y="4921941"/>
            <a:ext cx="99695" cy="45085"/>
          </a:xfrm>
          <a:custGeom>
            <a:avLst/>
            <a:gdLst/>
            <a:ahLst/>
            <a:cxnLst/>
            <a:rect l="l" t="t" r="r" b="b"/>
            <a:pathLst>
              <a:path w="99695" h="45085">
                <a:moveTo>
                  <a:pt x="26319" y="4459"/>
                </a:moveTo>
                <a:lnTo>
                  <a:pt x="17669" y="4459"/>
                </a:lnTo>
                <a:lnTo>
                  <a:pt x="19632" y="5192"/>
                </a:lnTo>
                <a:lnTo>
                  <a:pt x="22717" y="8125"/>
                </a:lnTo>
                <a:lnTo>
                  <a:pt x="23488" y="9926"/>
                </a:lnTo>
                <a:lnTo>
                  <a:pt x="23488" y="14096"/>
                </a:lnTo>
                <a:lnTo>
                  <a:pt x="22647" y="16256"/>
                </a:lnTo>
                <a:lnTo>
                  <a:pt x="19265" y="20840"/>
                </a:lnTo>
                <a:lnTo>
                  <a:pt x="16056" y="23922"/>
                </a:lnTo>
                <a:lnTo>
                  <a:pt x="8203" y="30347"/>
                </a:lnTo>
                <a:lnTo>
                  <a:pt x="5889" y="32561"/>
                </a:lnTo>
                <a:lnTo>
                  <a:pt x="4206" y="34477"/>
                </a:lnTo>
                <a:lnTo>
                  <a:pt x="2594" y="36393"/>
                </a:lnTo>
                <a:lnTo>
                  <a:pt x="1402" y="38338"/>
                </a:lnTo>
                <a:lnTo>
                  <a:pt x="701" y="40313"/>
                </a:lnTo>
                <a:lnTo>
                  <a:pt x="210" y="41510"/>
                </a:lnTo>
                <a:lnTo>
                  <a:pt x="0" y="42757"/>
                </a:lnTo>
                <a:lnTo>
                  <a:pt x="70" y="44054"/>
                </a:lnTo>
                <a:lnTo>
                  <a:pt x="29028" y="44054"/>
                </a:lnTo>
                <a:lnTo>
                  <a:pt x="29028" y="38877"/>
                </a:lnTo>
                <a:lnTo>
                  <a:pt x="7572" y="38877"/>
                </a:lnTo>
                <a:lnTo>
                  <a:pt x="8133" y="37899"/>
                </a:lnTo>
                <a:lnTo>
                  <a:pt x="8904" y="36926"/>
                </a:lnTo>
                <a:lnTo>
                  <a:pt x="10727" y="34990"/>
                </a:lnTo>
                <a:lnTo>
                  <a:pt x="12831" y="33150"/>
                </a:lnTo>
                <a:lnTo>
                  <a:pt x="19912" y="27164"/>
                </a:lnTo>
                <a:lnTo>
                  <a:pt x="22647" y="24591"/>
                </a:lnTo>
                <a:lnTo>
                  <a:pt x="26023" y="20824"/>
                </a:lnTo>
                <a:lnTo>
                  <a:pt x="27204" y="19054"/>
                </a:lnTo>
                <a:lnTo>
                  <a:pt x="28607" y="15662"/>
                </a:lnTo>
                <a:lnTo>
                  <a:pt x="28925" y="14096"/>
                </a:lnTo>
                <a:lnTo>
                  <a:pt x="28801" y="8350"/>
                </a:lnTo>
                <a:lnTo>
                  <a:pt x="27765" y="5836"/>
                </a:lnTo>
                <a:lnTo>
                  <a:pt x="26319" y="4459"/>
                </a:lnTo>
                <a:close/>
              </a:path>
              <a:path w="99695" h="45085">
                <a:moveTo>
                  <a:pt x="19562" y="0"/>
                </a:moveTo>
                <a:lnTo>
                  <a:pt x="11148" y="0"/>
                </a:lnTo>
                <a:lnTo>
                  <a:pt x="7852" y="1082"/>
                </a:lnTo>
                <a:lnTo>
                  <a:pt x="1051" y="12689"/>
                </a:lnTo>
                <a:lnTo>
                  <a:pt x="6590" y="13258"/>
                </a:lnTo>
                <a:lnTo>
                  <a:pt x="6661" y="10505"/>
                </a:lnTo>
                <a:lnTo>
                  <a:pt x="7432" y="8350"/>
                </a:lnTo>
                <a:lnTo>
                  <a:pt x="10517" y="5237"/>
                </a:lnTo>
                <a:lnTo>
                  <a:pt x="12620" y="4459"/>
                </a:lnTo>
                <a:lnTo>
                  <a:pt x="26319" y="4459"/>
                </a:lnTo>
                <a:lnTo>
                  <a:pt x="22857" y="1167"/>
                </a:lnTo>
                <a:lnTo>
                  <a:pt x="19562" y="0"/>
                </a:lnTo>
                <a:close/>
              </a:path>
              <a:path w="99695" h="45085">
                <a:moveTo>
                  <a:pt x="52516" y="0"/>
                </a:moveTo>
                <a:lnTo>
                  <a:pt x="46977" y="0"/>
                </a:lnTo>
                <a:lnTo>
                  <a:pt x="44313" y="858"/>
                </a:lnTo>
                <a:lnTo>
                  <a:pt x="40106" y="4290"/>
                </a:lnTo>
                <a:lnTo>
                  <a:pt x="38493" y="6729"/>
                </a:lnTo>
                <a:lnTo>
                  <a:pt x="36390" y="13053"/>
                </a:lnTo>
                <a:lnTo>
                  <a:pt x="35829" y="17228"/>
                </a:lnTo>
                <a:lnTo>
                  <a:pt x="35829" y="30656"/>
                </a:lnTo>
                <a:lnTo>
                  <a:pt x="37301" y="36602"/>
                </a:lnTo>
                <a:lnTo>
                  <a:pt x="42560" y="43286"/>
                </a:lnTo>
                <a:lnTo>
                  <a:pt x="45925" y="44802"/>
                </a:lnTo>
                <a:lnTo>
                  <a:pt x="53358" y="44802"/>
                </a:lnTo>
                <a:lnTo>
                  <a:pt x="56022" y="43939"/>
                </a:lnTo>
                <a:lnTo>
                  <a:pt x="60229" y="40488"/>
                </a:lnTo>
                <a:lnTo>
                  <a:pt x="47678" y="40373"/>
                </a:lnTo>
                <a:lnTo>
                  <a:pt x="45571" y="39175"/>
                </a:lnTo>
                <a:lnTo>
                  <a:pt x="42205" y="34387"/>
                </a:lnTo>
                <a:lnTo>
                  <a:pt x="41368" y="29619"/>
                </a:lnTo>
                <a:lnTo>
                  <a:pt x="41479" y="14610"/>
                </a:lnTo>
                <a:lnTo>
                  <a:pt x="42279" y="10275"/>
                </a:lnTo>
                <a:lnTo>
                  <a:pt x="45645" y="5507"/>
                </a:lnTo>
                <a:lnTo>
                  <a:pt x="47608" y="4459"/>
                </a:lnTo>
                <a:lnTo>
                  <a:pt x="60053" y="4459"/>
                </a:lnTo>
                <a:lnTo>
                  <a:pt x="59598" y="3735"/>
                </a:lnTo>
                <a:lnTo>
                  <a:pt x="58126" y="2369"/>
                </a:lnTo>
                <a:lnTo>
                  <a:pt x="56303" y="1421"/>
                </a:lnTo>
                <a:lnTo>
                  <a:pt x="54550" y="474"/>
                </a:lnTo>
                <a:lnTo>
                  <a:pt x="52516" y="0"/>
                </a:lnTo>
                <a:close/>
              </a:path>
              <a:path w="99695" h="45085">
                <a:moveTo>
                  <a:pt x="60053" y="4459"/>
                </a:moveTo>
                <a:lnTo>
                  <a:pt x="52586" y="4459"/>
                </a:lnTo>
                <a:lnTo>
                  <a:pt x="54690" y="5646"/>
                </a:lnTo>
                <a:lnTo>
                  <a:pt x="58056" y="10394"/>
                </a:lnTo>
                <a:lnTo>
                  <a:pt x="58795" y="14610"/>
                </a:lnTo>
                <a:lnTo>
                  <a:pt x="58893" y="29619"/>
                </a:lnTo>
                <a:lnTo>
                  <a:pt x="58038" y="34412"/>
                </a:lnTo>
                <a:lnTo>
                  <a:pt x="54681" y="39180"/>
                </a:lnTo>
                <a:lnTo>
                  <a:pt x="52586" y="40373"/>
                </a:lnTo>
                <a:lnTo>
                  <a:pt x="60302" y="40373"/>
                </a:lnTo>
                <a:lnTo>
                  <a:pt x="61772" y="38043"/>
                </a:lnTo>
                <a:lnTo>
                  <a:pt x="62999" y="34387"/>
                </a:lnTo>
                <a:lnTo>
                  <a:pt x="63945" y="31719"/>
                </a:lnTo>
                <a:lnTo>
                  <a:pt x="64436" y="27563"/>
                </a:lnTo>
                <a:lnTo>
                  <a:pt x="64351" y="17228"/>
                </a:lnTo>
                <a:lnTo>
                  <a:pt x="64085" y="14610"/>
                </a:lnTo>
                <a:lnTo>
                  <a:pt x="62823" y="9482"/>
                </a:lnTo>
                <a:lnTo>
                  <a:pt x="61912" y="7307"/>
                </a:lnTo>
                <a:lnTo>
                  <a:pt x="60711" y="5507"/>
                </a:lnTo>
                <a:lnTo>
                  <a:pt x="60053" y="4459"/>
                </a:lnTo>
                <a:close/>
              </a:path>
              <a:path w="99695" h="45085">
                <a:moveTo>
                  <a:pt x="87574" y="0"/>
                </a:moveTo>
                <a:lnTo>
                  <a:pt x="82035" y="0"/>
                </a:lnTo>
                <a:lnTo>
                  <a:pt x="79371" y="858"/>
                </a:lnTo>
                <a:lnTo>
                  <a:pt x="70957" y="17228"/>
                </a:lnTo>
                <a:lnTo>
                  <a:pt x="70957" y="30656"/>
                </a:lnTo>
                <a:lnTo>
                  <a:pt x="72359" y="36602"/>
                </a:lnTo>
                <a:lnTo>
                  <a:pt x="75489" y="40488"/>
                </a:lnTo>
                <a:lnTo>
                  <a:pt x="77688" y="43286"/>
                </a:lnTo>
                <a:lnTo>
                  <a:pt x="80983" y="44802"/>
                </a:lnTo>
                <a:lnTo>
                  <a:pt x="88416" y="44802"/>
                </a:lnTo>
                <a:lnTo>
                  <a:pt x="91080" y="43939"/>
                </a:lnTo>
                <a:lnTo>
                  <a:pt x="95287" y="40488"/>
                </a:lnTo>
                <a:lnTo>
                  <a:pt x="82736" y="40373"/>
                </a:lnTo>
                <a:lnTo>
                  <a:pt x="80700" y="39175"/>
                </a:lnTo>
                <a:lnTo>
                  <a:pt x="77333" y="34387"/>
                </a:lnTo>
                <a:lnTo>
                  <a:pt x="76496" y="29619"/>
                </a:lnTo>
                <a:lnTo>
                  <a:pt x="76608" y="14610"/>
                </a:lnTo>
                <a:lnTo>
                  <a:pt x="77408" y="10275"/>
                </a:lnTo>
                <a:lnTo>
                  <a:pt x="79231" y="7602"/>
                </a:lnTo>
                <a:lnTo>
                  <a:pt x="80703" y="5507"/>
                </a:lnTo>
                <a:lnTo>
                  <a:pt x="82666" y="4459"/>
                </a:lnTo>
                <a:lnTo>
                  <a:pt x="95139" y="4459"/>
                </a:lnTo>
                <a:lnTo>
                  <a:pt x="94656" y="3735"/>
                </a:lnTo>
                <a:lnTo>
                  <a:pt x="93184" y="2369"/>
                </a:lnTo>
                <a:lnTo>
                  <a:pt x="89678" y="474"/>
                </a:lnTo>
                <a:lnTo>
                  <a:pt x="87574" y="0"/>
                </a:lnTo>
                <a:close/>
              </a:path>
              <a:path w="99695" h="45085">
                <a:moveTo>
                  <a:pt x="95139" y="4459"/>
                </a:moveTo>
                <a:lnTo>
                  <a:pt x="87715" y="4459"/>
                </a:lnTo>
                <a:lnTo>
                  <a:pt x="89818" y="5646"/>
                </a:lnTo>
                <a:lnTo>
                  <a:pt x="93184" y="10394"/>
                </a:lnTo>
                <a:lnTo>
                  <a:pt x="93923" y="14610"/>
                </a:lnTo>
                <a:lnTo>
                  <a:pt x="94021" y="29619"/>
                </a:lnTo>
                <a:lnTo>
                  <a:pt x="93166" y="34412"/>
                </a:lnTo>
                <a:lnTo>
                  <a:pt x="89809" y="39180"/>
                </a:lnTo>
                <a:lnTo>
                  <a:pt x="87715" y="40373"/>
                </a:lnTo>
                <a:lnTo>
                  <a:pt x="95363" y="40373"/>
                </a:lnTo>
                <a:lnTo>
                  <a:pt x="96900" y="38043"/>
                </a:lnTo>
                <a:lnTo>
                  <a:pt x="99003" y="31719"/>
                </a:lnTo>
                <a:lnTo>
                  <a:pt x="99564" y="27563"/>
                </a:lnTo>
                <a:lnTo>
                  <a:pt x="99479" y="17228"/>
                </a:lnTo>
                <a:lnTo>
                  <a:pt x="99214" y="14610"/>
                </a:lnTo>
                <a:lnTo>
                  <a:pt x="98512" y="12046"/>
                </a:lnTo>
                <a:lnTo>
                  <a:pt x="97881" y="9482"/>
                </a:lnTo>
                <a:lnTo>
                  <a:pt x="96970" y="7307"/>
                </a:lnTo>
                <a:lnTo>
                  <a:pt x="95838" y="5507"/>
                </a:lnTo>
                <a:lnTo>
                  <a:pt x="95139" y="4459"/>
                </a:lnTo>
                <a:close/>
              </a:path>
            </a:pathLst>
          </a:custGeom>
          <a:solidFill>
            <a:srgbClr val="252525"/>
          </a:solidFill>
        </p:spPr>
        <p:txBody>
          <a:bodyPr wrap="square" lIns="0" tIns="0" rIns="0" bIns="0" rtlCol="0"/>
          <a:lstStyle/>
          <a:p>
            <a:endParaRPr/>
          </a:p>
        </p:txBody>
      </p:sp>
      <p:sp>
        <p:nvSpPr>
          <p:cNvPr id="59" name="object 59"/>
          <p:cNvSpPr/>
          <p:nvPr/>
        </p:nvSpPr>
        <p:spPr>
          <a:xfrm>
            <a:off x="6148308" y="4696375"/>
            <a:ext cx="99695" cy="45085"/>
          </a:xfrm>
          <a:custGeom>
            <a:avLst/>
            <a:gdLst/>
            <a:ahLst/>
            <a:cxnLst/>
            <a:rect l="l" t="t" r="r" b="b"/>
            <a:pathLst>
              <a:path w="99695" h="45085">
                <a:moveTo>
                  <a:pt x="26319" y="4461"/>
                </a:moveTo>
                <a:lnTo>
                  <a:pt x="17669" y="4461"/>
                </a:lnTo>
                <a:lnTo>
                  <a:pt x="19632" y="5197"/>
                </a:lnTo>
                <a:lnTo>
                  <a:pt x="22717" y="8129"/>
                </a:lnTo>
                <a:lnTo>
                  <a:pt x="23488" y="9925"/>
                </a:lnTo>
                <a:lnTo>
                  <a:pt x="23488" y="14099"/>
                </a:lnTo>
                <a:lnTo>
                  <a:pt x="22647" y="16259"/>
                </a:lnTo>
                <a:lnTo>
                  <a:pt x="19267" y="20840"/>
                </a:lnTo>
                <a:lnTo>
                  <a:pt x="16056" y="23926"/>
                </a:lnTo>
                <a:lnTo>
                  <a:pt x="8203" y="30352"/>
                </a:lnTo>
                <a:lnTo>
                  <a:pt x="5889" y="32561"/>
                </a:lnTo>
                <a:lnTo>
                  <a:pt x="4206" y="34476"/>
                </a:lnTo>
                <a:lnTo>
                  <a:pt x="2594" y="36391"/>
                </a:lnTo>
                <a:lnTo>
                  <a:pt x="1402" y="38341"/>
                </a:lnTo>
                <a:lnTo>
                  <a:pt x="701" y="40312"/>
                </a:lnTo>
                <a:lnTo>
                  <a:pt x="210" y="41512"/>
                </a:lnTo>
                <a:lnTo>
                  <a:pt x="0" y="42761"/>
                </a:lnTo>
                <a:lnTo>
                  <a:pt x="70" y="44058"/>
                </a:lnTo>
                <a:lnTo>
                  <a:pt x="29028" y="44058"/>
                </a:lnTo>
                <a:lnTo>
                  <a:pt x="29028" y="38881"/>
                </a:lnTo>
                <a:lnTo>
                  <a:pt x="7572" y="38881"/>
                </a:lnTo>
                <a:lnTo>
                  <a:pt x="8133" y="37899"/>
                </a:lnTo>
                <a:lnTo>
                  <a:pt x="8904" y="36924"/>
                </a:lnTo>
                <a:lnTo>
                  <a:pt x="10727" y="34995"/>
                </a:lnTo>
                <a:lnTo>
                  <a:pt x="12831" y="33151"/>
                </a:lnTo>
                <a:lnTo>
                  <a:pt x="19912" y="27167"/>
                </a:lnTo>
                <a:lnTo>
                  <a:pt x="22647" y="24593"/>
                </a:lnTo>
                <a:lnTo>
                  <a:pt x="26022" y="20826"/>
                </a:lnTo>
                <a:lnTo>
                  <a:pt x="27204" y="19058"/>
                </a:lnTo>
                <a:lnTo>
                  <a:pt x="28607" y="15663"/>
                </a:lnTo>
                <a:lnTo>
                  <a:pt x="28925" y="14099"/>
                </a:lnTo>
                <a:lnTo>
                  <a:pt x="28802" y="8354"/>
                </a:lnTo>
                <a:lnTo>
                  <a:pt x="27765" y="5836"/>
                </a:lnTo>
                <a:lnTo>
                  <a:pt x="26319" y="4461"/>
                </a:lnTo>
                <a:close/>
              </a:path>
              <a:path w="99695" h="45085">
                <a:moveTo>
                  <a:pt x="19562" y="0"/>
                </a:moveTo>
                <a:lnTo>
                  <a:pt x="11148" y="0"/>
                </a:lnTo>
                <a:lnTo>
                  <a:pt x="7852" y="1087"/>
                </a:lnTo>
                <a:lnTo>
                  <a:pt x="1051" y="12689"/>
                </a:lnTo>
                <a:lnTo>
                  <a:pt x="6590" y="13257"/>
                </a:lnTo>
                <a:lnTo>
                  <a:pt x="6661" y="10507"/>
                </a:lnTo>
                <a:lnTo>
                  <a:pt x="7432" y="8354"/>
                </a:lnTo>
                <a:lnTo>
                  <a:pt x="10517" y="5239"/>
                </a:lnTo>
                <a:lnTo>
                  <a:pt x="12620" y="4461"/>
                </a:lnTo>
                <a:lnTo>
                  <a:pt x="26319" y="4461"/>
                </a:lnTo>
                <a:lnTo>
                  <a:pt x="22857" y="1171"/>
                </a:lnTo>
                <a:lnTo>
                  <a:pt x="19562" y="0"/>
                </a:lnTo>
                <a:close/>
              </a:path>
              <a:path w="99695" h="45085">
                <a:moveTo>
                  <a:pt x="56092" y="9729"/>
                </a:moveTo>
                <a:lnTo>
                  <a:pt x="50763" y="9729"/>
                </a:lnTo>
                <a:lnTo>
                  <a:pt x="50763" y="44058"/>
                </a:lnTo>
                <a:lnTo>
                  <a:pt x="56092" y="44058"/>
                </a:lnTo>
                <a:lnTo>
                  <a:pt x="56092" y="9729"/>
                </a:lnTo>
                <a:close/>
              </a:path>
              <a:path w="99695" h="45085">
                <a:moveTo>
                  <a:pt x="56092" y="0"/>
                </a:moveTo>
                <a:lnTo>
                  <a:pt x="52657" y="0"/>
                </a:lnTo>
                <a:lnTo>
                  <a:pt x="51745" y="1900"/>
                </a:lnTo>
                <a:lnTo>
                  <a:pt x="50132" y="3851"/>
                </a:lnTo>
                <a:lnTo>
                  <a:pt x="45645" y="7884"/>
                </a:lnTo>
                <a:lnTo>
                  <a:pt x="42981" y="9595"/>
                </a:lnTo>
                <a:lnTo>
                  <a:pt x="40070" y="10963"/>
                </a:lnTo>
                <a:lnTo>
                  <a:pt x="39966" y="16224"/>
                </a:lnTo>
                <a:lnTo>
                  <a:pt x="50763" y="9729"/>
                </a:lnTo>
                <a:lnTo>
                  <a:pt x="56092" y="9729"/>
                </a:lnTo>
                <a:lnTo>
                  <a:pt x="56092" y="0"/>
                </a:lnTo>
                <a:close/>
              </a:path>
              <a:path w="99695" h="45085">
                <a:moveTo>
                  <a:pt x="87574" y="0"/>
                </a:moveTo>
                <a:lnTo>
                  <a:pt x="82035" y="0"/>
                </a:lnTo>
                <a:lnTo>
                  <a:pt x="79371" y="862"/>
                </a:lnTo>
                <a:lnTo>
                  <a:pt x="70957" y="17227"/>
                </a:lnTo>
                <a:lnTo>
                  <a:pt x="70957" y="30660"/>
                </a:lnTo>
                <a:lnTo>
                  <a:pt x="72359" y="36602"/>
                </a:lnTo>
                <a:lnTo>
                  <a:pt x="75486" y="40488"/>
                </a:lnTo>
                <a:lnTo>
                  <a:pt x="77688" y="43287"/>
                </a:lnTo>
                <a:lnTo>
                  <a:pt x="80983" y="44802"/>
                </a:lnTo>
                <a:lnTo>
                  <a:pt x="88416" y="44802"/>
                </a:lnTo>
                <a:lnTo>
                  <a:pt x="91080" y="43939"/>
                </a:lnTo>
                <a:lnTo>
                  <a:pt x="95287" y="40488"/>
                </a:lnTo>
                <a:lnTo>
                  <a:pt x="82736" y="40376"/>
                </a:lnTo>
                <a:lnTo>
                  <a:pt x="80698" y="39176"/>
                </a:lnTo>
                <a:lnTo>
                  <a:pt x="77334" y="34392"/>
                </a:lnTo>
                <a:lnTo>
                  <a:pt x="76496" y="29622"/>
                </a:lnTo>
                <a:lnTo>
                  <a:pt x="76607" y="14611"/>
                </a:lnTo>
                <a:lnTo>
                  <a:pt x="77408" y="10276"/>
                </a:lnTo>
                <a:lnTo>
                  <a:pt x="79231" y="7603"/>
                </a:lnTo>
                <a:lnTo>
                  <a:pt x="80703" y="5506"/>
                </a:lnTo>
                <a:lnTo>
                  <a:pt x="82666" y="4461"/>
                </a:lnTo>
                <a:lnTo>
                  <a:pt x="95139" y="4461"/>
                </a:lnTo>
                <a:lnTo>
                  <a:pt x="94656" y="3738"/>
                </a:lnTo>
                <a:lnTo>
                  <a:pt x="93184" y="2370"/>
                </a:lnTo>
                <a:lnTo>
                  <a:pt x="89678" y="476"/>
                </a:lnTo>
                <a:lnTo>
                  <a:pt x="87574" y="0"/>
                </a:lnTo>
                <a:close/>
              </a:path>
              <a:path w="99695" h="45085">
                <a:moveTo>
                  <a:pt x="95139" y="4461"/>
                </a:moveTo>
                <a:lnTo>
                  <a:pt x="87715" y="4461"/>
                </a:lnTo>
                <a:lnTo>
                  <a:pt x="89818" y="5646"/>
                </a:lnTo>
                <a:lnTo>
                  <a:pt x="93184" y="10395"/>
                </a:lnTo>
                <a:lnTo>
                  <a:pt x="93923" y="14611"/>
                </a:lnTo>
                <a:lnTo>
                  <a:pt x="94021" y="29622"/>
                </a:lnTo>
                <a:lnTo>
                  <a:pt x="93169" y="34413"/>
                </a:lnTo>
                <a:lnTo>
                  <a:pt x="89806" y="39183"/>
                </a:lnTo>
                <a:lnTo>
                  <a:pt x="87715" y="40376"/>
                </a:lnTo>
                <a:lnTo>
                  <a:pt x="95361" y="40376"/>
                </a:lnTo>
                <a:lnTo>
                  <a:pt x="96900" y="38047"/>
                </a:lnTo>
                <a:lnTo>
                  <a:pt x="99003" y="31720"/>
                </a:lnTo>
                <a:lnTo>
                  <a:pt x="99564" y="27567"/>
                </a:lnTo>
                <a:lnTo>
                  <a:pt x="99479" y="17227"/>
                </a:lnTo>
                <a:lnTo>
                  <a:pt x="99214" y="14611"/>
                </a:lnTo>
                <a:lnTo>
                  <a:pt x="98512" y="12051"/>
                </a:lnTo>
                <a:lnTo>
                  <a:pt x="97881" y="9483"/>
                </a:lnTo>
                <a:lnTo>
                  <a:pt x="96970" y="7309"/>
                </a:lnTo>
                <a:lnTo>
                  <a:pt x="95839" y="5506"/>
                </a:lnTo>
                <a:lnTo>
                  <a:pt x="95139" y="4461"/>
                </a:lnTo>
                <a:close/>
              </a:path>
            </a:pathLst>
          </a:custGeom>
          <a:solidFill>
            <a:srgbClr val="252525"/>
          </a:solidFill>
        </p:spPr>
        <p:txBody>
          <a:bodyPr wrap="square" lIns="0" tIns="0" rIns="0" bIns="0" rtlCol="0"/>
          <a:lstStyle/>
          <a:p>
            <a:endParaRPr/>
          </a:p>
        </p:txBody>
      </p:sp>
      <p:sp>
        <p:nvSpPr>
          <p:cNvPr id="60" name="object 60"/>
          <p:cNvSpPr/>
          <p:nvPr/>
        </p:nvSpPr>
        <p:spPr>
          <a:xfrm>
            <a:off x="6148308" y="4470813"/>
            <a:ext cx="99695" cy="45085"/>
          </a:xfrm>
          <a:custGeom>
            <a:avLst/>
            <a:gdLst/>
            <a:ahLst/>
            <a:cxnLst/>
            <a:rect l="l" t="t" r="r" b="b"/>
            <a:pathLst>
              <a:path w="99695" h="45085">
                <a:moveTo>
                  <a:pt x="26321" y="4461"/>
                </a:moveTo>
                <a:lnTo>
                  <a:pt x="17669" y="4461"/>
                </a:lnTo>
                <a:lnTo>
                  <a:pt x="19632" y="5190"/>
                </a:lnTo>
                <a:lnTo>
                  <a:pt x="22717" y="8122"/>
                </a:lnTo>
                <a:lnTo>
                  <a:pt x="23488" y="9925"/>
                </a:lnTo>
                <a:lnTo>
                  <a:pt x="23488" y="14099"/>
                </a:lnTo>
                <a:lnTo>
                  <a:pt x="22647" y="16252"/>
                </a:lnTo>
                <a:lnTo>
                  <a:pt x="19267" y="20840"/>
                </a:lnTo>
                <a:lnTo>
                  <a:pt x="16056" y="23919"/>
                </a:lnTo>
                <a:lnTo>
                  <a:pt x="8203" y="30345"/>
                </a:lnTo>
                <a:lnTo>
                  <a:pt x="5889" y="32561"/>
                </a:lnTo>
                <a:lnTo>
                  <a:pt x="4206" y="34476"/>
                </a:lnTo>
                <a:lnTo>
                  <a:pt x="2594" y="36391"/>
                </a:lnTo>
                <a:lnTo>
                  <a:pt x="1402" y="38334"/>
                </a:lnTo>
                <a:lnTo>
                  <a:pt x="701" y="40312"/>
                </a:lnTo>
                <a:lnTo>
                  <a:pt x="210" y="41512"/>
                </a:lnTo>
                <a:lnTo>
                  <a:pt x="0" y="42761"/>
                </a:lnTo>
                <a:lnTo>
                  <a:pt x="70" y="44051"/>
                </a:lnTo>
                <a:lnTo>
                  <a:pt x="29028" y="44051"/>
                </a:lnTo>
                <a:lnTo>
                  <a:pt x="29028" y="38874"/>
                </a:lnTo>
                <a:lnTo>
                  <a:pt x="7572" y="38874"/>
                </a:lnTo>
                <a:lnTo>
                  <a:pt x="8133" y="37899"/>
                </a:lnTo>
                <a:lnTo>
                  <a:pt x="8904" y="36924"/>
                </a:lnTo>
                <a:lnTo>
                  <a:pt x="10727" y="34988"/>
                </a:lnTo>
                <a:lnTo>
                  <a:pt x="12831" y="33151"/>
                </a:lnTo>
                <a:lnTo>
                  <a:pt x="19912" y="27167"/>
                </a:lnTo>
                <a:lnTo>
                  <a:pt x="22647" y="24593"/>
                </a:lnTo>
                <a:lnTo>
                  <a:pt x="26022" y="20826"/>
                </a:lnTo>
                <a:lnTo>
                  <a:pt x="27204" y="19051"/>
                </a:lnTo>
                <a:lnTo>
                  <a:pt x="28607" y="15663"/>
                </a:lnTo>
                <a:lnTo>
                  <a:pt x="28925" y="14099"/>
                </a:lnTo>
                <a:lnTo>
                  <a:pt x="28801" y="8347"/>
                </a:lnTo>
                <a:lnTo>
                  <a:pt x="27765" y="5836"/>
                </a:lnTo>
                <a:lnTo>
                  <a:pt x="26321" y="4461"/>
                </a:lnTo>
                <a:close/>
              </a:path>
              <a:path w="99695" h="45085">
                <a:moveTo>
                  <a:pt x="19562" y="0"/>
                </a:moveTo>
                <a:lnTo>
                  <a:pt x="11148" y="0"/>
                </a:lnTo>
                <a:lnTo>
                  <a:pt x="7852" y="1080"/>
                </a:lnTo>
                <a:lnTo>
                  <a:pt x="1051" y="12689"/>
                </a:lnTo>
                <a:lnTo>
                  <a:pt x="6590" y="13257"/>
                </a:lnTo>
                <a:lnTo>
                  <a:pt x="6661" y="10507"/>
                </a:lnTo>
                <a:lnTo>
                  <a:pt x="7432" y="8347"/>
                </a:lnTo>
                <a:lnTo>
                  <a:pt x="10517" y="5239"/>
                </a:lnTo>
                <a:lnTo>
                  <a:pt x="12620" y="4461"/>
                </a:lnTo>
                <a:lnTo>
                  <a:pt x="26321" y="4461"/>
                </a:lnTo>
                <a:lnTo>
                  <a:pt x="22857" y="1164"/>
                </a:lnTo>
                <a:lnTo>
                  <a:pt x="19562" y="0"/>
                </a:lnTo>
                <a:close/>
              </a:path>
              <a:path w="99695" h="45085">
                <a:moveTo>
                  <a:pt x="61379" y="4461"/>
                </a:moveTo>
                <a:lnTo>
                  <a:pt x="52727" y="4461"/>
                </a:lnTo>
                <a:lnTo>
                  <a:pt x="54760" y="5190"/>
                </a:lnTo>
                <a:lnTo>
                  <a:pt x="56233" y="6656"/>
                </a:lnTo>
                <a:lnTo>
                  <a:pt x="57775" y="8122"/>
                </a:lnTo>
                <a:lnTo>
                  <a:pt x="58546" y="9925"/>
                </a:lnTo>
                <a:lnTo>
                  <a:pt x="58546" y="14099"/>
                </a:lnTo>
                <a:lnTo>
                  <a:pt x="57705" y="16252"/>
                </a:lnTo>
                <a:lnTo>
                  <a:pt x="54325" y="20840"/>
                </a:lnTo>
                <a:lnTo>
                  <a:pt x="51114" y="23919"/>
                </a:lnTo>
                <a:lnTo>
                  <a:pt x="46346" y="27833"/>
                </a:lnTo>
                <a:lnTo>
                  <a:pt x="43331" y="30345"/>
                </a:lnTo>
                <a:lnTo>
                  <a:pt x="35128" y="42761"/>
                </a:lnTo>
                <a:lnTo>
                  <a:pt x="35128" y="44051"/>
                </a:lnTo>
                <a:lnTo>
                  <a:pt x="64156" y="44051"/>
                </a:lnTo>
                <a:lnTo>
                  <a:pt x="64156" y="38874"/>
                </a:lnTo>
                <a:lnTo>
                  <a:pt x="42630" y="38874"/>
                </a:lnTo>
                <a:lnTo>
                  <a:pt x="43261" y="37899"/>
                </a:lnTo>
                <a:lnTo>
                  <a:pt x="54970" y="27167"/>
                </a:lnTo>
                <a:lnTo>
                  <a:pt x="57775" y="24593"/>
                </a:lnTo>
                <a:lnTo>
                  <a:pt x="64053" y="14099"/>
                </a:lnTo>
                <a:lnTo>
                  <a:pt x="64012" y="8557"/>
                </a:lnTo>
                <a:lnTo>
                  <a:pt x="62823" y="5836"/>
                </a:lnTo>
                <a:lnTo>
                  <a:pt x="61379" y="4461"/>
                </a:lnTo>
                <a:close/>
              </a:path>
              <a:path w="99695" h="45085">
                <a:moveTo>
                  <a:pt x="54620" y="0"/>
                </a:moveTo>
                <a:lnTo>
                  <a:pt x="46276" y="0"/>
                </a:lnTo>
                <a:lnTo>
                  <a:pt x="42910" y="1080"/>
                </a:lnTo>
                <a:lnTo>
                  <a:pt x="38002" y="5415"/>
                </a:lnTo>
                <a:lnTo>
                  <a:pt x="36530" y="8557"/>
                </a:lnTo>
                <a:lnTo>
                  <a:pt x="36179" y="12689"/>
                </a:lnTo>
                <a:lnTo>
                  <a:pt x="41719" y="13257"/>
                </a:lnTo>
                <a:lnTo>
                  <a:pt x="41719" y="10507"/>
                </a:lnTo>
                <a:lnTo>
                  <a:pt x="42490" y="8347"/>
                </a:lnTo>
                <a:lnTo>
                  <a:pt x="44102" y="6797"/>
                </a:lnTo>
                <a:lnTo>
                  <a:pt x="45645" y="5239"/>
                </a:lnTo>
                <a:lnTo>
                  <a:pt x="47678" y="4461"/>
                </a:lnTo>
                <a:lnTo>
                  <a:pt x="61379" y="4461"/>
                </a:lnTo>
                <a:lnTo>
                  <a:pt x="57915" y="1164"/>
                </a:lnTo>
                <a:lnTo>
                  <a:pt x="54620" y="0"/>
                </a:lnTo>
                <a:close/>
              </a:path>
              <a:path w="99695" h="45085">
                <a:moveTo>
                  <a:pt x="87574" y="0"/>
                </a:moveTo>
                <a:lnTo>
                  <a:pt x="82035" y="0"/>
                </a:lnTo>
                <a:lnTo>
                  <a:pt x="79371" y="855"/>
                </a:lnTo>
                <a:lnTo>
                  <a:pt x="70957" y="17227"/>
                </a:lnTo>
                <a:lnTo>
                  <a:pt x="70957" y="30653"/>
                </a:lnTo>
                <a:lnTo>
                  <a:pt x="72359" y="36602"/>
                </a:lnTo>
                <a:lnTo>
                  <a:pt x="75486" y="40488"/>
                </a:lnTo>
                <a:lnTo>
                  <a:pt x="77688" y="43287"/>
                </a:lnTo>
                <a:lnTo>
                  <a:pt x="80983" y="44802"/>
                </a:lnTo>
                <a:lnTo>
                  <a:pt x="88416" y="44802"/>
                </a:lnTo>
                <a:lnTo>
                  <a:pt x="91080" y="43939"/>
                </a:lnTo>
                <a:lnTo>
                  <a:pt x="95287" y="40488"/>
                </a:lnTo>
                <a:lnTo>
                  <a:pt x="82736" y="40376"/>
                </a:lnTo>
                <a:lnTo>
                  <a:pt x="80698" y="39176"/>
                </a:lnTo>
                <a:lnTo>
                  <a:pt x="77332" y="34385"/>
                </a:lnTo>
                <a:lnTo>
                  <a:pt x="76496" y="29615"/>
                </a:lnTo>
                <a:lnTo>
                  <a:pt x="76607" y="14611"/>
                </a:lnTo>
                <a:lnTo>
                  <a:pt x="77408" y="10276"/>
                </a:lnTo>
                <a:lnTo>
                  <a:pt x="79231" y="7603"/>
                </a:lnTo>
                <a:lnTo>
                  <a:pt x="80703" y="5506"/>
                </a:lnTo>
                <a:lnTo>
                  <a:pt x="82666" y="4461"/>
                </a:lnTo>
                <a:lnTo>
                  <a:pt x="95139" y="4461"/>
                </a:lnTo>
                <a:lnTo>
                  <a:pt x="94656" y="3738"/>
                </a:lnTo>
                <a:lnTo>
                  <a:pt x="93184" y="2370"/>
                </a:lnTo>
                <a:lnTo>
                  <a:pt x="89678" y="476"/>
                </a:lnTo>
                <a:lnTo>
                  <a:pt x="87574" y="0"/>
                </a:lnTo>
                <a:close/>
              </a:path>
              <a:path w="99695" h="45085">
                <a:moveTo>
                  <a:pt x="95139" y="4461"/>
                </a:moveTo>
                <a:lnTo>
                  <a:pt x="87715" y="4461"/>
                </a:lnTo>
                <a:lnTo>
                  <a:pt x="89818" y="5646"/>
                </a:lnTo>
                <a:lnTo>
                  <a:pt x="93184" y="10395"/>
                </a:lnTo>
                <a:lnTo>
                  <a:pt x="93923" y="14611"/>
                </a:lnTo>
                <a:lnTo>
                  <a:pt x="94023" y="29615"/>
                </a:lnTo>
                <a:lnTo>
                  <a:pt x="93184" y="34385"/>
                </a:lnTo>
                <a:lnTo>
                  <a:pt x="89806" y="39183"/>
                </a:lnTo>
                <a:lnTo>
                  <a:pt x="87715" y="40376"/>
                </a:lnTo>
                <a:lnTo>
                  <a:pt x="95361" y="40376"/>
                </a:lnTo>
                <a:lnTo>
                  <a:pt x="96900" y="38047"/>
                </a:lnTo>
                <a:lnTo>
                  <a:pt x="99003" y="31720"/>
                </a:lnTo>
                <a:lnTo>
                  <a:pt x="99564" y="27567"/>
                </a:lnTo>
                <a:lnTo>
                  <a:pt x="99479" y="17227"/>
                </a:lnTo>
                <a:lnTo>
                  <a:pt x="99214" y="14611"/>
                </a:lnTo>
                <a:lnTo>
                  <a:pt x="98512" y="12044"/>
                </a:lnTo>
                <a:lnTo>
                  <a:pt x="97881" y="9483"/>
                </a:lnTo>
                <a:lnTo>
                  <a:pt x="96970" y="7309"/>
                </a:lnTo>
                <a:lnTo>
                  <a:pt x="95839" y="5506"/>
                </a:lnTo>
                <a:lnTo>
                  <a:pt x="95139" y="4461"/>
                </a:lnTo>
                <a:close/>
              </a:path>
            </a:pathLst>
          </a:custGeom>
          <a:solidFill>
            <a:srgbClr val="252525"/>
          </a:solidFill>
        </p:spPr>
        <p:txBody>
          <a:bodyPr wrap="square" lIns="0" tIns="0" rIns="0" bIns="0" rtlCol="0"/>
          <a:lstStyle/>
          <a:p>
            <a:endParaRPr/>
          </a:p>
        </p:txBody>
      </p:sp>
      <p:sp>
        <p:nvSpPr>
          <p:cNvPr id="61" name="object 61"/>
          <p:cNvSpPr/>
          <p:nvPr/>
        </p:nvSpPr>
        <p:spPr>
          <a:xfrm>
            <a:off x="6148308" y="4245223"/>
            <a:ext cx="99695" cy="45085"/>
          </a:xfrm>
          <a:custGeom>
            <a:avLst/>
            <a:gdLst/>
            <a:ahLst/>
            <a:cxnLst/>
            <a:rect l="l" t="t" r="r" b="b"/>
            <a:pathLst>
              <a:path w="99695" h="45085">
                <a:moveTo>
                  <a:pt x="26322" y="4489"/>
                </a:moveTo>
                <a:lnTo>
                  <a:pt x="17669" y="4489"/>
                </a:lnTo>
                <a:lnTo>
                  <a:pt x="19632" y="5190"/>
                </a:lnTo>
                <a:lnTo>
                  <a:pt x="22717" y="8136"/>
                </a:lnTo>
                <a:lnTo>
                  <a:pt x="23488" y="9960"/>
                </a:lnTo>
                <a:lnTo>
                  <a:pt x="23488" y="14099"/>
                </a:lnTo>
                <a:lnTo>
                  <a:pt x="8131" y="30443"/>
                </a:lnTo>
                <a:lnTo>
                  <a:pt x="5889" y="32617"/>
                </a:lnTo>
                <a:lnTo>
                  <a:pt x="4206" y="34511"/>
                </a:lnTo>
                <a:lnTo>
                  <a:pt x="2594" y="36405"/>
                </a:lnTo>
                <a:lnTo>
                  <a:pt x="1402" y="38369"/>
                </a:lnTo>
                <a:lnTo>
                  <a:pt x="701" y="40341"/>
                </a:lnTo>
                <a:lnTo>
                  <a:pt x="210" y="41533"/>
                </a:lnTo>
                <a:lnTo>
                  <a:pt x="0" y="42782"/>
                </a:lnTo>
                <a:lnTo>
                  <a:pt x="70" y="44079"/>
                </a:lnTo>
                <a:lnTo>
                  <a:pt x="29028" y="44079"/>
                </a:lnTo>
                <a:lnTo>
                  <a:pt x="29028" y="38931"/>
                </a:lnTo>
                <a:lnTo>
                  <a:pt x="7572" y="38931"/>
                </a:lnTo>
                <a:lnTo>
                  <a:pt x="8133" y="37949"/>
                </a:lnTo>
                <a:lnTo>
                  <a:pt x="19912" y="27216"/>
                </a:lnTo>
                <a:lnTo>
                  <a:pt x="22647" y="24621"/>
                </a:lnTo>
                <a:lnTo>
                  <a:pt x="26013" y="20833"/>
                </a:lnTo>
                <a:lnTo>
                  <a:pt x="27204" y="19079"/>
                </a:lnTo>
                <a:lnTo>
                  <a:pt x="28607" y="15712"/>
                </a:lnTo>
                <a:lnTo>
                  <a:pt x="28929" y="14099"/>
                </a:lnTo>
                <a:lnTo>
                  <a:pt x="28870" y="8557"/>
                </a:lnTo>
                <a:lnTo>
                  <a:pt x="27765" y="5892"/>
                </a:lnTo>
                <a:lnTo>
                  <a:pt x="26322" y="4489"/>
                </a:lnTo>
                <a:close/>
              </a:path>
              <a:path w="99695" h="45085">
                <a:moveTo>
                  <a:pt x="19562" y="0"/>
                </a:moveTo>
                <a:lnTo>
                  <a:pt x="11148" y="0"/>
                </a:lnTo>
                <a:lnTo>
                  <a:pt x="7852" y="1122"/>
                </a:lnTo>
                <a:lnTo>
                  <a:pt x="1051" y="12696"/>
                </a:lnTo>
                <a:lnTo>
                  <a:pt x="6590" y="13257"/>
                </a:lnTo>
                <a:lnTo>
                  <a:pt x="6661" y="10521"/>
                </a:lnTo>
                <a:lnTo>
                  <a:pt x="7432" y="8347"/>
                </a:lnTo>
                <a:lnTo>
                  <a:pt x="10517" y="5260"/>
                </a:lnTo>
                <a:lnTo>
                  <a:pt x="12620" y="4489"/>
                </a:lnTo>
                <a:lnTo>
                  <a:pt x="26322" y="4489"/>
                </a:lnTo>
                <a:lnTo>
                  <a:pt x="25311" y="3507"/>
                </a:lnTo>
                <a:lnTo>
                  <a:pt x="22857" y="1192"/>
                </a:lnTo>
                <a:lnTo>
                  <a:pt x="19562" y="0"/>
                </a:lnTo>
                <a:close/>
              </a:path>
              <a:path w="99695" h="45085">
                <a:moveTo>
                  <a:pt x="41228" y="31776"/>
                </a:moveTo>
                <a:lnTo>
                  <a:pt x="35899" y="32477"/>
                </a:lnTo>
                <a:lnTo>
                  <a:pt x="36249" y="36125"/>
                </a:lnTo>
                <a:lnTo>
                  <a:pt x="37652" y="39141"/>
                </a:lnTo>
                <a:lnTo>
                  <a:pt x="40246" y="41414"/>
                </a:lnTo>
                <a:lnTo>
                  <a:pt x="42770" y="43715"/>
                </a:lnTo>
                <a:lnTo>
                  <a:pt x="45996" y="44858"/>
                </a:lnTo>
                <a:lnTo>
                  <a:pt x="54059" y="44858"/>
                </a:lnTo>
                <a:lnTo>
                  <a:pt x="57635" y="43525"/>
                </a:lnTo>
                <a:lnTo>
                  <a:pt x="60863" y="40397"/>
                </a:lnTo>
                <a:lnTo>
                  <a:pt x="47678" y="40397"/>
                </a:lnTo>
                <a:lnTo>
                  <a:pt x="45925" y="39702"/>
                </a:lnTo>
                <a:lnTo>
                  <a:pt x="44383" y="38369"/>
                </a:lnTo>
                <a:lnTo>
                  <a:pt x="42910" y="37037"/>
                </a:lnTo>
                <a:lnTo>
                  <a:pt x="41859" y="34862"/>
                </a:lnTo>
                <a:lnTo>
                  <a:pt x="41228" y="31776"/>
                </a:lnTo>
                <a:close/>
              </a:path>
              <a:path w="99695" h="45085">
                <a:moveTo>
                  <a:pt x="61416" y="22727"/>
                </a:moveTo>
                <a:lnTo>
                  <a:pt x="52797" y="22727"/>
                </a:lnTo>
                <a:lnTo>
                  <a:pt x="54830" y="23498"/>
                </a:lnTo>
                <a:lnTo>
                  <a:pt x="58056" y="26725"/>
                </a:lnTo>
                <a:lnTo>
                  <a:pt x="58897" y="28759"/>
                </a:lnTo>
                <a:lnTo>
                  <a:pt x="58897" y="33810"/>
                </a:lnTo>
                <a:lnTo>
                  <a:pt x="57985" y="35984"/>
                </a:lnTo>
                <a:lnTo>
                  <a:pt x="54480" y="39492"/>
                </a:lnTo>
                <a:lnTo>
                  <a:pt x="52376" y="40397"/>
                </a:lnTo>
                <a:lnTo>
                  <a:pt x="60863" y="40397"/>
                </a:lnTo>
                <a:lnTo>
                  <a:pt x="63174" y="38229"/>
                </a:lnTo>
                <a:lnTo>
                  <a:pt x="64576" y="34932"/>
                </a:lnTo>
                <a:lnTo>
                  <a:pt x="64576" y="28268"/>
                </a:lnTo>
                <a:lnTo>
                  <a:pt x="63875" y="25954"/>
                </a:lnTo>
                <a:lnTo>
                  <a:pt x="62403" y="24060"/>
                </a:lnTo>
                <a:lnTo>
                  <a:pt x="61416" y="22727"/>
                </a:lnTo>
                <a:close/>
              </a:path>
              <a:path w="99695" h="45085">
                <a:moveTo>
                  <a:pt x="47468" y="18588"/>
                </a:moveTo>
                <a:lnTo>
                  <a:pt x="47117" y="18588"/>
                </a:lnTo>
                <a:lnTo>
                  <a:pt x="46486" y="23288"/>
                </a:lnTo>
                <a:lnTo>
                  <a:pt x="48029" y="22937"/>
                </a:lnTo>
                <a:lnTo>
                  <a:pt x="49291" y="22727"/>
                </a:lnTo>
                <a:lnTo>
                  <a:pt x="61416" y="22727"/>
                </a:lnTo>
                <a:lnTo>
                  <a:pt x="61000" y="22166"/>
                </a:lnTo>
                <a:lnTo>
                  <a:pt x="58967" y="20903"/>
                </a:lnTo>
                <a:lnTo>
                  <a:pt x="56373" y="20342"/>
                </a:lnTo>
                <a:lnTo>
                  <a:pt x="58406" y="19430"/>
                </a:lnTo>
                <a:lnTo>
                  <a:pt x="59306" y="18658"/>
                </a:lnTo>
                <a:lnTo>
                  <a:pt x="47748" y="18658"/>
                </a:lnTo>
                <a:lnTo>
                  <a:pt x="47468" y="18588"/>
                </a:lnTo>
                <a:close/>
              </a:path>
              <a:path w="99695" h="45085">
                <a:moveTo>
                  <a:pt x="60052" y="4489"/>
                </a:moveTo>
                <a:lnTo>
                  <a:pt x="51815" y="4489"/>
                </a:lnTo>
                <a:lnTo>
                  <a:pt x="53568" y="5120"/>
                </a:lnTo>
                <a:lnTo>
                  <a:pt x="54900" y="6383"/>
                </a:lnTo>
                <a:lnTo>
                  <a:pt x="56233" y="7716"/>
                </a:lnTo>
                <a:lnTo>
                  <a:pt x="56934" y="9329"/>
                </a:lnTo>
                <a:lnTo>
                  <a:pt x="56934" y="13818"/>
                </a:lnTo>
                <a:lnTo>
                  <a:pt x="55952" y="15642"/>
                </a:lnTo>
                <a:lnTo>
                  <a:pt x="52306" y="18027"/>
                </a:lnTo>
                <a:lnTo>
                  <a:pt x="50273" y="18658"/>
                </a:lnTo>
                <a:lnTo>
                  <a:pt x="59306" y="18658"/>
                </a:lnTo>
                <a:lnTo>
                  <a:pt x="59879" y="18167"/>
                </a:lnTo>
                <a:lnTo>
                  <a:pt x="60930" y="16624"/>
                </a:lnTo>
                <a:lnTo>
                  <a:pt x="61912" y="15081"/>
                </a:lnTo>
                <a:lnTo>
                  <a:pt x="62403" y="13327"/>
                </a:lnTo>
                <a:lnTo>
                  <a:pt x="62384" y="9329"/>
                </a:lnTo>
                <a:lnTo>
                  <a:pt x="61912" y="7575"/>
                </a:lnTo>
                <a:lnTo>
                  <a:pt x="60860" y="5751"/>
                </a:lnTo>
                <a:lnTo>
                  <a:pt x="60052" y="4489"/>
                </a:lnTo>
                <a:close/>
              </a:path>
              <a:path w="99695" h="45085">
                <a:moveTo>
                  <a:pt x="52026" y="0"/>
                </a:moveTo>
                <a:lnTo>
                  <a:pt x="46136" y="0"/>
                </a:lnTo>
                <a:lnTo>
                  <a:pt x="43261" y="1052"/>
                </a:lnTo>
                <a:lnTo>
                  <a:pt x="40877" y="3016"/>
                </a:lnTo>
                <a:lnTo>
                  <a:pt x="38563" y="4980"/>
                </a:lnTo>
                <a:lnTo>
                  <a:pt x="37091" y="7786"/>
                </a:lnTo>
                <a:lnTo>
                  <a:pt x="36390" y="11433"/>
                </a:lnTo>
                <a:lnTo>
                  <a:pt x="41789" y="12345"/>
                </a:lnTo>
                <a:lnTo>
                  <a:pt x="42209" y="9750"/>
                </a:lnTo>
                <a:lnTo>
                  <a:pt x="43121" y="7716"/>
                </a:lnTo>
                <a:lnTo>
                  <a:pt x="45855" y="5120"/>
                </a:lnTo>
                <a:lnTo>
                  <a:pt x="47608" y="4489"/>
                </a:lnTo>
                <a:lnTo>
                  <a:pt x="60052" y="4489"/>
                </a:lnTo>
                <a:lnTo>
                  <a:pt x="59738" y="3998"/>
                </a:lnTo>
                <a:lnTo>
                  <a:pt x="58196" y="2595"/>
                </a:lnTo>
                <a:lnTo>
                  <a:pt x="56233" y="1543"/>
                </a:lnTo>
                <a:lnTo>
                  <a:pt x="54199" y="561"/>
                </a:lnTo>
                <a:lnTo>
                  <a:pt x="52026" y="0"/>
                </a:lnTo>
                <a:close/>
              </a:path>
              <a:path w="99695" h="45085">
                <a:moveTo>
                  <a:pt x="87574" y="0"/>
                </a:moveTo>
                <a:lnTo>
                  <a:pt x="82035" y="0"/>
                </a:lnTo>
                <a:lnTo>
                  <a:pt x="79371" y="911"/>
                </a:lnTo>
                <a:lnTo>
                  <a:pt x="70957" y="17255"/>
                </a:lnTo>
                <a:lnTo>
                  <a:pt x="70957" y="30653"/>
                </a:lnTo>
                <a:lnTo>
                  <a:pt x="72359" y="36616"/>
                </a:lnTo>
                <a:lnTo>
                  <a:pt x="75491" y="40516"/>
                </a:lnTo>
                <a:lnTo>
                  <a:pt x="77688" y="43315"/>
                </a:lnTo>
                <a:lnTo>
                  <a:pt x="80983" y="44830"/>
                </a:lnTo>
                <a:lnTo>
                  <a:pt x="88416" y="44830"/>
                </a:lnTo>
                <a:lnTo>
                  <a:pt x="91080" y="43967"/>
                </a:lnTo>
                <a:lnTo>
                  <a:pt x="95287" y="40516"/>
                </a:lnTo>
                <a:lnTo>
                  <a:pt x="82736" y="40397"/>
                </a:lnTo>
                <a:lnTo>
                  <a:pt x="80703" y="39211"/>
                </a:lnTo>
                <a:lnTo>
                  <a:pt x="77337" y="34441"/>
                </a:lnTo>
                <a:lnTo>
                  <a:pt x="76496" y="29671"/>
                </a:lnTo>
                <a:lnTo>
                  <a:pt x="76600" y="14660"/>
                </a:lnTo>
                <a:lnTo>
                  <a:pt x="77408" y="10311"/>
                </a:lnTo>
                <a:lnTo>
                  <a:pt x="79231" y="7645"/>
                </a:lnTo>
                <a:lnTo>
                  <a:pt x="80703" y="5541"/>
                </a:lnTo>
                <a:lnTo>
                  <a:pt x="82666" y="4489"/>
                </a:lnTo>
                <a:lnTo>
                  <a:pt x="95133" y="4489"/>
                </a:lnTo>
                <a:lnTo>
                  <a:pt x="94656" y="3787"/>
                </a:lnTo>
                <a:lnTo>
                  <a:pt x="93184" y="2384"/>
                </a:lnTo>
                <a:lnTo>
                  <a:pt x="91431" y="1473"/>
                </a:lnTo>
                <a:lnTo>
                  <a:pt x="89678" y="491"/>
                </a:lnTo>
                <a:lnTo>
                  <a:pt x="87574" y="0"/>
                </a:lnTo>
                <a:close/>
              </a:path>
              <a:path w="99695" h="45085">
                <a:moveTo>
                  <a:pt x="95133" y="4489"/>
                </a:moveTo>
                <a:lnTo>
                  <a:pt x="87715" y="4489"/>
                </a:lnTo>
                <a:lnTo>
                  <a:pt x="89818" y="5681"/>
                </a:lnTo>
                <a:lnTo>
                  <a:pt x="93184" y="10451"/>
                </a:lnTo>
                <a:lnTo>
                  <a:pt x="93926" y="14660"/>
                </a:lnTo>
                <a:lnTo>
                  <a:pt x="94013" y="29671"/>
                </a:lnTo>
                <a:lnTo>
                  <a:pt x="93184" y="34441"/>
                </a:lnTo>
                <a:lnTo>
                  <a:pt x="89818" y="39211"/>
                </a:lnTo>
                <a:lnTo>
                  <a:pt x="87715" y="40397"/>
                </a:lnTo>
                <a:lnTo>
                  <a:pt x="95366" y="40397"/>
                </a:lnTo>
                <a:lnTo>
                  <a:pt x="96900" y="38089"/>
                </a:lnTo>
                <a:lnTo>
                  <a:pt x="99003" y="31776"/>
                </a:lnTo>
                <a:lnTo>
                  <a:pt x="99564" y="27567"/>
                </a:lnTo>
                <a:lnTo>
                  <a:pt x="99478" y="17255"/>
                </a:lnTo>
                <a:lnTo>
                  <a:pt x="99214" y="14660"/>
                </a:lnTo>
                <a:lnTo>
                  <a:pt x="98512" y="12065"/>
                </a:lnTo>
                <a:lnTo>
                  <a:pt x="97881" y="9539"/>
                </a:lnTo>
                <a:lnTo>
                  <a:pt x="96970" y="7365"/>
                </a:lnTo>
                <a:lnTo>
                  <a:pt x="95848" y="5541"/>
                </a:lnTo>
                <a:lnTo>
                  <a:pt x="95133" y="4489"/>
                </a:lnTo>
                <a:close/>
              </a:path>
            </a:pathLst>
          </a:custGeom>
          <a:solidFill>
            <a:srgbClr val="252525"/>
          </a:solidFill>
        </p:spPr>
        <p:txBody>
          <a:bodyPr wrap="square" lIns="0" tIns="0" rIns="0" bIns="0" rtlCol="0"/>
          <a:lstStyle/>
          <a:p>
            <a:endParaRPr/>
          </a:p>
        </p:txBody>
      </p:sp>
      <p:sp>
        <p:nvSpPr>
          <p:cNvPr id="62" name="object 62"/>
          <p:cNvSpPr/>
          <p:nvPr/>
        </p:nvSpPr>
        <p:spPr>
          <a:xfrm>
            <a:off x="6148308" y="4019704"/>
            <a:ext cx="99695" cy="45085"/>
          </a:xfrm>
          <a:custGeom>
            <a:avLst/>
            <a:gdLst/>
            <a:ahLst/>
            <a:cxnLst/>
            <a:rect l="l" t="t" r="r" b="b"/>
            <a:pathLst>
              <a:path w="99695" h="45085">
                <a:moveTo>
                  <a:pt x="26278" y="4419"/>
                </a:moveTo>
                <a:lnTo>
                  <a:pt x="17669" y="4419"/>
                </a:lnTo>
                <a:lnTo>
                  <a:pt x="19632" y="5190"/>
                </a:lnTo>
                <a:lnTo>
                  <a:pt x="22717" y="8136"/>
                </a:lnTo>
                <a:lnTo>
                  <a:pt x="23488" y="9890"/>
                </a:lnTo>
                <a:lnTo>
                  <a:pt x="23488" y="14099"/>
                </a:lnTo>
                <a:lnTo>
                  <a:pt x="8203" y="30303"/>
                </a:lnTo>
                <a:lnTo>
                  <a:pt x="5889" y="32547"/>
                </a:lnTo>
                <a:lnTo>
                  <a:pt x="4206" y="34441"/>
                </a:lnTo>
                <a:lnTo>
                  <a:pt x="2594" y="36405"/>
                </a:lnTo>
                <a:lnTo>
                  <a:pt x="1402" y="38299"/>
                </a:lnTo>
                <a:lnTo>
                  <a:pt x="701" y="40263"/>
                </a:lnTo>
                <a:lnTo>
                  <a:pt x="210" y="41526"/>
                </a:lnTo>
                <a:lnTo>
                  <a:pt x="0" y="42718"/>
                </a:lnTo>
                <a:lnTo>
                  <a:pt x="70" y="44051"/>
                </a:lnTo>
                <a:lnTo>
                  <a:pt x="29028" y="44051"/>
                </a:lnTo>
                <a:lnTo>
                  <a:pt x="29028" y="38860"/>
                </a:lnTo>
                <a:lnTo>
                  <a:pt x="7572" y="38860"/>
                </a:lnTo>
                <a:lnTo>
                  <a:pt x="8133" y="37878"/>
                </a:lnTo>
                <a:lnTo>
                  <a:pt x="16056" y="30443"/>
                </a:lnTo>
                <a:lnTo>
                  <a:pt x="19912" y="27146"/>
                </a:lnTo>
                <a:lnTo>
                  <a:pt x="28915" y="14099"/>
                </a:lnTo>
                <a:lnTo>
                  <a:pt x="28812" y="8347"/>
                </a:lnTo>
                <a:lnTo>
                  <a:pt x="27765" y="5822"/>
                </a:lnTo>
                <a:lnTo>
                  <a:pt x="26278" y="4419"/>
                </a:lnTo>
                <a:close/>
              </a:path>
              <a:path w="99695" h="45085">
                <a:moveTo>
                  <a:pt x="19562" y="0"/>
                </a:moveTo>
                <a:lnTo>
                  <a:pt x="11148" y="0"/>
                </a:lnTo>
                <a:lnTo>
                  <a:pt x="7852" y="1052"/>
                </a:lnTo>
                <a:lnTo>
                  <a:pt x="1051" y="12696"/>
                </a:lnTo>
                <a:lnTo>
                  <a:pt x="6590" y="13257"/>
                </a:lnTo>
                <a:lnTo>
                  <a:pt x="6661" y="10521"/>
                </a:lnTo>
                <a:lnTo>
                  <a:pt x="7432" y="8347"/>
                </a:lnTo>
                <a:lnTo>
                  <a:pt x="8974" y="6804"/>
                </a:lnTo>
                <a:lnTo>
                  <a:pt x="10517" y="5190"/>
                </a:lnTo>
                <a:lnTo>
                  <a:pt x="12620" y="4419"/>
                </a:lnTo>
                <a:lnTo>
                  <a:pt x="26278" y="4419"/>
                </a:lnTo>
                <a:lnTo>
                  <a:pt x="25311" y="3507"/>
                </a:lnTo>
                <a:lnTo>
                  <a:pt x="22857" y="1122"/>
                </a:lnTo>
                <a:lnTo>
                  <a:pt x="19562" y="0"/>
                </a:lnTo>
                <a:close/>
              </a:path>
              <a:path w="99695" h="45085">
                <a:moveTo>
                  <a:pt x="58476" y="33529"/>
                </a:moveTo>
                <a:lnTo>
                  <a:pt x="53077" y="33529"/>
                </a:lnTo>
                <a:lnTo>
                  <a:pt x="53077" y="44051"/>
                </a:lnTo>
                <a:lnTo>
                  <a:pt x="58476" y="44051"/>
                </a:lnTo>
                <a:lnTo>
                  <a:pt x="58476" y="33529"/>
                </a:lnTo>
                <a:close/>
              </a:path>
              <a:path w="99695" h="45085">
                <a:moveTo>
                  <a:pt x="58476" y="140"/>
                </a:moveTo>
                <a:lnTo>
                  <a:pt x="54059" y="140"/>
                </a:lnTo>
                <a:lnTo>
                  <a:pt x="34076" y="28619"/>
                </a:lnTo>
                <a:lnTo>
                  <a:pt x="34076" y="33529"/>
                </a:lnTo>
                <a:lnTo>
                  <a:pt x="64436" y="33529"/>
                </a:lnTo>
                <a:lnTo>
                  <a:pt x="64436" y="28619"/>
                </a:lnTo>
                <a:lnTo>
                  <a:pt x="39405" y="28619"/>
                </a:lnTo>
                <a:lnTo>
                  <a:pt x="53077" y="8838"/>
                </a:lnTo>
                <a:lnTo>
                  <a:pt x="58476" y="8838"/>
                </a:lnTo>
                <a:lnTo>
                  <a:pt x="58476" y="140"/>
                </a:lnTo>
                <a:close/>
              </a:path>
              <a:path w="99695" h="45085">
                <a:moveTo>
                  <a:pt x="58476" y="8838"/>
                </a:moveTo>
                <a:lnTo>
                  <a:pt x="53077" y="8838"/>
                </a:lnTo>
                <a:lnTo>
                  <a:pt x="53077" y="28619"/>
                </a:lnTo>
                <a:lnTo>
                  <a:pt x="58476" y="28619"/>
                </a:lnTo>
                <a:lnTo>
                  <a:pt x="58476" y="8838"/>
                </a:lnTo>
                <a:close/>
              </a:path>
              <a:path w="99695" h="45085">
                <a:moveTo>
                  <a:pt x="87574" y="0"/>
                </a:moveTo>
                <a:lnTo>
                  <a:pt x="82035" y="0"/>
                </a:lnTo>
                <a:lnTo>
                  <a:pt x="79371" y="841"/>
                </a:lnTo>
                <a:lnTo>
                  <a:pt x="70957" y="17185"/>
                </a:lnTo>
                <a:lnTo>
                  <a:pt x="70957" y="30653"/>
                </a:lnTo>
                <a:lnTo>
                  <a:pt x="72359" y="36616"/>
                </a:lnTo>
                <a:lnTo>
                  <a:pt x="75470" y="40474"/>
                </a:lnTo>
                <a:lnTo>
                  <a:pt x="77688" y="43280"/>
                </a:lnTo>
                <a:lnTo>
                  <a:pt x="80983" y="44753"/>
                </a:lnTo>
                <a:lnTo>
                  <a:pt x="88416" y="44753"/>
                </a:lnTo>
                <a:lnTo>
                  <a:pt x="91080" y="43911"/>
                </a:lnTo>
                <a:lnTo>
                  <a:pt x="93184" y="42227"/>
                </a:lnTo>
                <a:lnTo>
                  <a:pt x="95287" y="40474"/>
                </a:lnTo>
                <a:lnTo>
                  <a:pt x="95379" y="40334"/>
                </a:lnTo>
                <a:lnTo>
                  <a:pt x="82736" y="40334"/>
                </a:lnTo>
                <a:lnTo>
                  <a:pt x="80703" y="39141"/>
                </a:lnTo>
                <a:lnTo>
                  <a:pt x="77337" y="34371"/>
                </a:lnTo>
                <a:lnTo>
                  <a:pt x="76496" y="29601"/>
                </a:lnTo>
                <a:lnTo>
                  <a:pt x="76612" y="14590"/>
                </a:lnTo>
                <a:lnTo>
                  <a:pt x="77408" y="10241"/>
                </a:lnTo>
                <a:lnTo>
                  <a:pt x="79231" y="7575"/>
                </a:lnTo>
                <a:lnTo>
                  <a:pt x="80703" y="5471"/>
                </a:lnTo>
                <a:lnTo>
                  <a:pt x="82666" y="4419"/>
                </a:lnTo>
                <a:lnTo>
                  <a:pt x="95133" y="4419"/>
                </a:lnTo>
                <a:lnTo>
                  <a:pt x="94656" y="3717"/>
                </a:lnTo>
                <a:lnTo>
                  <a:pt x="93184" y="2384"/>
                </a:lnTo>
                <a:lnTo>
                  <a:pt x="91431" y="1402"/>
                </a:lnTo>
                <a:lnTo>
                  <a:pt x="89678" y="491"/>
                </a:lnTo>
                <a:lnTo>
                  <a:pt x="87574" y="0"/>
                </a:lnTo>
                <a:close/>
              </a:path>
              <a:path w="99695" h="45085">
                <a:moveTo>
                  <a:pt x="95133" y="4419"/>
                </a:moveTo>
                <a:lnTo>
                  <a:pt x="87715" y="4419"/>
                </a:lnTo>
                <a:lnTo>
                  <a:pt x="89818" y="5611"/>
                </a:lnTo>
                <a:lnTo>
                  <a:pt x="93184" y="10381"/>
                </a:lnTo>
                <a:lnTo>
                  <a:pt x="93926" y="14590"/>
                </a:lnTo>
                <a:lnTo>
                  <a:pt x="94025" y="29601"/>
                </a:lnTo>
                <a:lnTo>
                  <a:pt x="93184" y="34371"/>
                </a:lnTo>
                <a:lnTo>
                  <a:pt x="89818" y="39141"/>
                </a:lnTo>
                <a:lnTo>
                  <a:pt x="87715" y="40334"/>
                </a:lnTo>
                <a:lnTo>
                  <a:pt x="95379" y="40334"/>
                </a:lnTo>
                <a:lnTo>
                  <a:pt x="96900" y="38019"/>
                </a:lnTo>
                <a:lnTo>
                  <a:pt x="99003" y="31706"/>
                </a:lnTo>
                <a:lnTo>
                  <a:pt x="99564" y="27567"/>
                </a:lnTo>
                <a:lnTo>
                  <a:pt x="99478" y="17185"/>
                </a:lnTo>
                <a:lnTo>
                  <a:pt x="99214" y="14590"/>
                </a:lnTo>
                <a:lnTo>
                  <a:pt x="98512" y="11994"/>
                </a:lnTo>
                <a:lnTo>
                  <a:pt x="97881" y="9469"/>
                </a:lnTo>
                <a:lnTo>
                  <a:pt x="96970" y="7295"/>
                </a:lnTo>
                <a:lnTo>
                  <a:pt x="95848" y="5471"/>
                </a:lnTo>
                <a:lnTo>
                  <a:pt x="95133" y="4419"/>
                </a:lnTo>
                <a:close/>
              </a:path>
            </a:pathLst>
          </a:custGeom>
          <a:solidFill>
            <a:srgbClr val="252525"/>
          </a:solidFill>
        </p:spPr>
        <p:txBody>
          <a:bodyPr wrap="square" lIns="0" tIns="0" rIns="0" bIns="0" rtlCol="0"/>
          <a:lstStyle/>
          <a:p>
            <a:endParaRPr/>
          </a:p>
        </p:txBody>
      </p:sp>
      <p:sp>
        <p:nvSpPr>
          <p:cNvPr id="63" name="object 63"/>
          <p:cNvSpPr/>
          <p:nvPr/>
        </p:nvSpPr>
        <p:spPr>
          <a:xfrm>
            <a:off x="6148308" y="3794114"/>
            <a:ext cx="99695" cy="45085"/>
          </a:xfrm>
          <a:custGeom>
            <a:avLst/>
            <a:gdLst/>
            <a:ahLst/>
            <a:cxnLst/>
            <a:rect l="l" t="t" r="r" b="b"/>
            <a:pathLst>
              <a:path w="99695" h="45085">
                <a:moveTo>
                  <a:pt x="26352" y="4489"/>
                </a:moveTo>
                <a:lnTo>
                  <a:pt x="17669" y="4489"/>
                </a:lnTo>
                <a:lnTo>
                  <a:pt x="19632" y="5190"/>
                </a:lnTo>
                <a:lnTo>
                  <a:pt x="22717" y="8136"/>
                </a:lnTo>
                <a:lnTo>
                  <a:pt x="23488" y="9960"/>
                </a:lnTo>
                <a:lnTo>
                  <a:pt x="23488" y="14099"/>
                </a:lnTo>
                <a:lnTo>
                  <a:pt x="22647" y="16273"/>
                </a:lnTo>
                <a:lnTo>
                  <a:pt x="20964" y="18518"/>
                </a:lnTo>
                <a:lnTo>
                  <a:pt x="19281" y="20833"/>
                </a:lnTo>
                <a:lnTo>
                  <a:pt x="16056" y="23919"/>
                </a:lnTo>
                <a:lnTo>
                  <a:pt x="8203" y="30373"/>
                </a:lnTo>
                <a:lnTo>
                  <a:pt x="5889" y="32547"/>
                </a:lnTo>
                <a:lnTo>
                  <a:pt x="2594" y="36405"/>
                </a:lnTo>
                <a:lnTo>
                  <a:pt x="1402" y="38369"/>
                </a:lnTo>
                <a:lnTo>
                  <a:pt x="701" y="40334"/>
                </a:lnTo>
                <a:lnTo>
                  <a:pt x="210" y="41526"/>
                </a:lnTo>
                <a:lnTo>
                  <a:pt x="0" y="42789"/>
                </a:lnTo>
                <a:lnTo>
                  <a:pt x="70" y="44051"/>
                </a:lnTo>
                <a:lnTo>
                  <a:pt x="29028" y="44051"/>
                </a:lnTo>
                <a:lnTo>
                  <a:pt x="29028" y="38860"/>
                </a:lnTo>
                <a:lnTo>
                  <a:pt x="7572" y="38860"/>
                </a:lnTo>
                <a:lnTo>
                  <a:pt x="8133" y="37878"/>
                </a:lnTo>
                <a:lnTo>
                  <a:pt x="8904" y="36966"/>
                </a:lnTo>
                <a:lnTo>
                  <a:pt x="10727" y="35002"/>
                </a:lnTo>
                <a:lnTo>
                  <a:pt x="12831" y="33179"/>
                </a:lnTo>
                <a:lnTo>
                  <a:pt x="19912" y="27146"/>
                </a:lnTo>
                <a:lnTo>
                  <a:pt x="22647" y="24621"/>
                </a:lnTo>
                <a:lnTo>
                  <a:pt x="28928" y="14099"/>
                </a:lnTo>
                <a:lnTo>
                  <a:pt x="28872" y="8557"/>
                </a:lnTo>
                <a:lnTo>
                  <a:pt x="27765" y="5822"/>
                </a:lnTo>
                <a:lnTo>
                  <a:pt x="26352" y="4489"/>
                </a:lnTo>
                <a:close/>
              </a:path>
              <a:path w="99695" h="45085">
                <a:moveTo>
                  <a:pt x="19562" y="0"/>
                </a:moveTo>
                <a:lnTo>
                  <a:pt x="11148" y="0"/>
                </a:lnTo>
                <a:lnTo>
                  <a:pt x="7852" y="1122"/>
                </a:lnTo>
                <a:lnTo>
                  <a:pt x="1051" y="12696"/>
                </a:lnTo>
                <a:lnTo>
                  <a:pt x="6590" y="13257"/>
                </a:lnTo>
                <a:lnTo>
                  <a:pt x="6661" y="10521"/>
                </a:lnTo>
                <a:lnTo>
                  <a:pt x="7432" y="8347"/>
                </a:lnTo>
                <a:lnTo>
                  <a:pt x="10517" y="5260"/>
                </a:lnTo>
                <a:lnTo>
                  <a:pt x="12620" y="4489"/>
                </a:lnTo>
                <a:lnTo>
                  <a:pt x="26352" y="4489"/>
                </a:lnTo>
                <a:lnTo>
                  <a:pt x="22857" y="1192"/>
                </a:lnTo>
                <a:lnTo>
                  <a:pt x="19562" y="0"/>
                </a:lnTo>
                <a:close/>
              </a:path>
              <a:path w="99695" h="45085">
                <a:moveTo>
                  <a:pt x="41508" y="32126"/>
                </a:moveTo>
                <a:lnTo>
                  <a:pt x="35829" y="32547"/>
                </a:lnTo>
                <a:lnTo>
                  <a:pt x="36179" y="36265"/>
                </a:lnTo>
                <a:lnTo>
                  <a:pt x="37652" y="39211"/>
                </a:lnTo>
                <a:lnTo>
                  <a:pt x="42700" y="43701"/>
                </a:lnTo>
                <a:lnTo>
                  <a:pt x="45925" y="44823"/>
                </a:lnTo>
                <a:lnTo>
                  <a:pt x="54830" y="44823"/>
                </a:lnTo>
                <a:lnTo>
                  <a:pt x="58616" y="43069"/>
                </a:lnTo>
                <a:lnTo>
                  <a:pt x="60706" y="40404"/>
                </a:lnTo>
                <a:lnTo>
                  <a:pt x="47748" y="40404"/>
                </a:lnTo>
                <a:lnTo>
                  <a:pt x="45925" y="39702"/>
                </a:lnTo>
                <a:lnTo>
                  <a:pt x="44383" y="38299"/>
                </a:lnTo>
                <a:lnTo>
                  <a:pt x="42910" y="36896"/>
                </a:lnTo>
                <a:lnTo>
                  <a:pt x="41929" y="34862"/>
                </a:lnTo>
                <a:lnTo>
                  <a:pt x="41508" y="32126"/>
                </a:lnTo>
                <a:close/>
              </a:path>
              <a:path w="99695" h="45085">
                <a:moveTo>
                  <a:pt x="61751" y="19711"/>
                </a:moveTo>
                <a:lnTo>
                  <a:pt x="52657" y="19711"/>
                </a:lnTo>
                <a:lnTo>
                  <a:pt x="54900" y="20622"/>
                </a:lnTo>
                <a:lnTo>
                  <a:pt x="56653" y="22376"/>
                </a:lnTo>
                <a:lnTo>
                  <a:pt x="58336" y="24200"/>
                </a:lnTo>
                <a:lnTo>
                  <a:pt x="59177" y="26585"/>
                </a:lnTo>
                <a:lnTo>
                  <a:pt x="59086" y="33179"/>
                </a:lnTo>
                <a:lnTo>
                  <a:pt x="58336" y="35493"/>
                </a:lnTo>
                <a:lnTo>
                  <a:pt x="54690" y="39422"/>
                </a:lnTo>
                <a:lnTo>
                  <a:pt x="52516" y="40404"/>
                </a:lnTo>
                <a:lnTo>
                  <a:pt x="60706" y="40404"/>
                </a:lnTo>
                <a:lnTo>
                  <a:pt x="63735" y="36616"/>
                </a:lnTo>
                <a:lnTo>
                  <a:pt x="64927" y="33179"/>
                </a:lnTo>
                <a:lnTo>
                  <a:pt x="64927" y="25042"/>
                </a:lnTo>
                <a:lnTo>
                  <a:pt x="63595" y="21604"/>
                </a:lnTo>
                <a:lnTo>
                  <a:pt x="61751" y="19711"/>
                </a:lnTo>
                <a:close/>
              </a:path>
              <a:path w="99695" h="45085">
                <a:moveTo>
                  <a:pt x="62823" y="771"/>
                </a:moveTo>
                <a:lnTo>
                  <a:pt x="41017" y="771"/>
                </a:lnTo>
                <a:lnTo>
                  <a:pt x="36810" y="23288"/>
                </a:lnTo>
                <a:lnTo>
                  <a:pt x="41859" y="23989"/>
                </a:lnTo>
                <a:lnTo>
                  <a:pt x="42630" y="22727"/>
                </a:lnTo>
                <a:lnTo>
                  <a:pt x="43752" y="21675"/>
                </a:lnTo>
                <a:lnTo>
                  <a:pt x="46557" y="20131"/>
                </a:lnTo>
                <a:lnTo>
                  <a:pt x="48099" y="19711"/>
                </a:lnTo>
                <a:lnTo>
                  <a:pt x="61751" y="19711"/>
                </a:lnTo>
                <a:lnTo>
                  <a:pt x="59808" y="17746"/>
                </a:lnTo>
                <a:lnTo>
                  <a:pt x="42981" y="17746"/>
                </a:lnTo>
                <a:lnTo>
                  <a:pt x="45365" y="5962"/>
                </a:lnTo>
                <a:lnTo>
                  <a:pt x="62823" y="5962"/>
                </a:lnTo>
                <a:lnTo>
                  <a:pt x="62823" y="771"/>
                </a:lnTo>
                <a:close/>
              </a:path>
              <a:path w="99695" h="45085">
                <a:moveTo>
                  <a:pt x="55111" y="14941"/>
                </a:moveTo>
                <a:lnTo>
                  <a:pt x="48380" y="14941"/>
                </a:lnTo>
                <a:lnTo>
                  <a:pt x="45645" y="15923"/>
                </a:lnTo>
                <a:lnTo>
                  <a:pt x="42981" y="17746"/>
                </a:lnTo>
                <a:lnTo>
                  <a:pt x="59808" y="17746"/>
                </a:lnTo>
                <a:lnTo>
                  <a:pt x="58336" y="16273"/>
                </a:lnTo>
                <a:lnTo>
                  <a:pt x="55111" y="14941"/>
                </a:lnTo>
                <a:close/>
              </a:path>
              <a:path w="99695" h="45085">
                <a:moveTo>
                  <a:pt x="87574" y="0"/>
                </a:moveTo>
                <a:lnTo>
                  <a:pt x="82035" y="0"/>
                </a:lnTo>
                <a:lnTo>
                  <a:pt x="79371" y="841"/>
                </a:lnTo>
                <a:lnTo>
                  <a:pt x="77267" y="2595"/>
                </a:lnTo>
                <a:lnTo>
                  <a:pt x="75164" y="4278"/>
                </a:lnTo>
                <a:lnTo>
                  <a:pt x="73621" y="6734"/>
                </a:lnTo>
                <a:lnTo>
                  <a:pt x="72336" y="10381"/>
                </a:lnTo>
                <a:lnTo>
                  <a:pt x="71448" y="13047"/>
                </a:lnTo>
                <a:lnTo>
                  <a:pt x="70957" y="17255"/>
                </a:lnTo>
                <a:lnTo>
                  <a:pt x="70957" y="30653"/>
                </a:lnTo>
                <a:lnTo>
                  <a:pt x="72359" y="36616"/>
                </a:lnTo>
                <a:lnTo>
                  <a:pt x="75470" y="40474"/>
                </a:lnTo>
                <a:lnTo>
                  <a:pt x="77688" y="43280"/>
                </a:lnTo>
                <a:lnTo>
                  <a:pt x="80983" y="44823"/>
                </a:lnTo>
                <a:lnTo>
                  <a:pt x="88416" y="44823"/>
                </a:lnTo>
                <a:lnTo>
                  <a:pt x="91080" y="43981"/>
                </a:lnTo>
                <a:lnTo>
                  <a:pt x="95287" y="40474"/>
                </a:lnTo>
                <a:lnTo>
                  <a:pt x="82736" y="40404"/>
                </a:lnTo>
                <a:lnTo>
                  <a:pt x="80703" y="39211"/>
                </a:lnTo>
                <a:lnTo>
                  <a:pt x="77337" y="34441"/>
                </a:lnTo>
                <a:lnTo>
                  <a:pt x="76496" y="29601"/>
                </a:lnTo>
                <a:lnTo>
                  <a:pt x="76613" y="14590"/>
                </a:lnTo>
                <a:lnTo>
                  <a:pt x="77408" y="10311"/>
                </a:lnTo>
                <a:lnTo>
                  <a:pt x="79231" y="7575"/>
                </a:lnTo>
                <a:lnTo>
                  <a:pt x="80703" y="5541"/>
                </a:lnTo>
                <a:lnTo>
                  <a:pt x="82666" y="4489"/>
                </a:lnTo>
                <a:lnTo>
                  <a:pt x="95155" y="4489"/>
                </a:lnTo>
                <a:lnTo>
                  <a:pt x="94656" y="3717"/>
                </a:lnTo>
                <a:lnTo>
                  <a:pt x="93184" y="2384"/>
                </a:lnTo>
                <a:lnTo>
                  <a:pt x="91431" y="1402"/>
                </a:lnTo>
                <a:lnTo>
                  <a:pt x="89678" y="491"/>
                </a:lnTo>
                <a:lnTo>
                  <a:pt x="87574" y="0"/>
                </a:lnTo>
                <a:close/>
              </a:path>
              <a:path w="99695" h="45085">
                <a:moveTo>
                  <a:pt x="95155" y="4489"/>
                </a:moveTo>
                <a:lnTo>
                  <a:pt x="87715" y="4489"/>
                </a:lnTo>
                <a:lnTo>
                  <a:pt x="89818" y="5681"/>
                </a:lnTo>
                <a:lnTo>
                  <a:pt x="91501" y="7996"/>
                </a:lnTo>
                <a:lnTo>
                  <a:pt x="93184" y="10381"/>
                </a:lnTo>
                <a:lnTo>
                  <a:pt x="93915" y="14590"/>
                </a:lnTo>
                <a:lnTo>
                  <a:pt x="94025" y="29601"/>
                </a:lnTo>
                <a:lnTo>
                  <a:pt x="93184" y="34371"/>
                </a:lnTo>
                <a:lnTo>
                  <a:pt x="91501" y="36756"/>
                </a:lnTo>
                <a:lnTo>
                  <a:pt x="89818" y="39211"/>
                </a:lnTo>
                <a:lnTo>
                  <a:pt x="87715" y="40404"/>
                </a:lnTo>
                <a:lnTo>
                  <a:pt x="95333" y="40404"/>
                </a:lnTo>
                <a:lnTo>
                  <a:pt x="96900" y="38019"/>
                </a:lnTo>
                <a:lnTo>
                  <a:pt x="99003" y="31706"/>
                </a:lnTo>
                <a:lnTo>
                  <a:pt x="99564" y="27567"/>
                </a:lnTo>
                <a:lnTo>
                  <a:pt x="99480" y="17255"/>
                </a:lnTo>
                <a:lnTo>
                  <a:pt x="99214" y="14590"/>
                </a:lnTo>
                <a:lnTo>
                  <a:pt x="98512" y="12065"/>
                </a:lnTo>
                <a:lnTo>
                  <a:pt x="97881" y="9469"/>
                </a:lnTo>
                <a:lnTo>
                  <a:pt x="96970" y="7295"/>
                </a:lnTo>
                <a:lnTo>
                  <a:pt x="95155" y="4489"/>
                </a:lnTo>
                <a:close/>
              </a:path>
            </a:pathLst>
          </a:custGeom>
          <a:solidFill>
            <a:srgbClr val="252525"/>
          </a:solidFill>
        </p:spPr>
        <p:txBody>
          <a:bodyPr wrap="square" lIns="0" tIns="0" rIns="0" bIns="0" rtlCol="0"/>
          <a:lstStyle/>
          <a:p>
            <a:endParaRPr/>
          </a:p>
        </p:txBody>
      </p:sp>
      <p:sp>
        <p:nvSpPr>
          <p:cNvPr id="64" name="object 64"/>
          <p:cNvSpPr/>
          <p:nvPr/>
        </p:nvSpPr>
        <p:spPr>
          <a:xfrm>
            <a:off x="6148308" y="3568594"/>
            <a:ext cx="99695" cy="45085"/>
          </a:xfrm>
          <a:custGeom>
            <a:avLst/>
            <a:gdLst/>
            <a:ahLst/>
            <a:cxnLst/>
            <a:rect l="l" t="t" r="r" b="b"/>
            <a:pathLst>
              <a:path w="99695" h="45085">
                <a:moveTo>
                  <a:pt x="26322" y="4419"/>
                </a:moveTo>
                <a:lnTo>
                  <a:pt x="17669" y="4419"/>
                </a:lnTo>
                <a:lnTo>
                  <a:pt x="19632" y="5190"/>
                </a:lnTo>
                <a:lnTo>
                  <a:pt x="21175" y="6593"/>
                </a:lnTo>
                <a:lnTo>
                  <a:pt x="22717" y="8066"/>
                </a:lnTo>
                <a:lnTo>
                  <a:pt x="23488" y="9890"/>
                </a:lnTo>
                <a:lnTo>
                  <a:pt x="23488" y="14029"/>
                </a:lnTo>
                <a:lnTo>
                  <a:pt x="8131" y="30373"/>
                </a:lnTo>
                <a:lnTo>
                  <a:pt x="5889" y="32547"/>
                </a:lnTo>
                <a:lnTo>
                  <a:pt x="4206" y="34441"/>
                </a:lnTo>
                <a:lnTo>
                  <a:pt x="2594" y="36335"/>
                </a:lnTo>
                <a:lnTo>
                  <a:pt x="1402" y="38299"/>
                </a:lnTo>
                <a:lnTo>
                  <a:pt x="701" y="40263"/>
                </a:lnTo>
                <a:lnTo>
                  <a:pt x="210" y="41456"/>
                </a:lnTo>
                <a:lnTo>
                  <a:pt x="0" y="42718"/>
                </a:lnTo>
                <a:lnTo>
                  <a:pt x="70" y="44051"/>
                </a:lnTo>
                <a:lnTo>
                  <a:pt x="29028" y="44051"/>
                </a:lnTo>
                <a:lnTo>
                  <a:pt x="29028" y="38860"/>
                </a:lnTo>
                <a:lnTo>
                  <a:pt x="7572" y="38860"/>
                </a:lnTo>
                <a:lnTo>
                  <a:pt x="8133" y="37878"/>
                </a:lnTo>
                <a:lnTo>
                  <a:pt x="19912" y="27146"/>
                </a:lnTo>
                <a:lnTo>
                  <a:pt x="22647" y="24551"/>
                </a:lnTo>
                <a:lnTo>
                  <a:pt x="24330" y="22657"/>
                </a:lnTo>
                <a:lnTo>
                  <a:pt x="26013" y="20833"/>
                </a:lnTo>
                <a:lnTo>
                  <a:pt x="27204" y="19009"/>
                </a:lnTo>
                <a:lnTo>
                  <a:pt x="28607" y="15642"/>
                </a:lnTo>
                <a:lnTo>
                  <a:pt x="28929" y="14029"/>
                </a:lnTo>
                <a:lnTo>
                  <a:pt x="28812" y="8347"/>
                </a:lnTo>
                <a:lnTo>
                  <a:pt x="27765" y="5822"/>
                </a:lnTo>
                <a:lnTo>
                  <a:pt x="26322" y="4419"/>
                </a:lnTo>
                <a:close/>
              </a:path>
              <a:path w="99695" h="45085">
                <a:moveTo>
                  <a:pt x="19562" y="0"/>
                </a:moveTo>
                <a:lnTo>
                  <a:pt x="11148" y="0"/>
                </a:lnTo>
                <a:lnTo>
                  <a:pt x="7852" y="1052"/>
                </a:lnTo>
                <a:lnTo>
                  <a:pt x="1051" y="12626"/>
                </a:lnTo>
                <a:lnTo>
                  <a:pt x="6590" y="13257"/>
                </a:lnTo>
                <a:lnTo>
                  <a:pt x="6661" y="10451"/>
                </a:lnTo>
                <a:lnTo>
                  <a:pt x="7432" y="8347"/>
                </a:lnTo>
                <a:lnTo>
                  <a:pt x="8974" y="6734"/>
                </a:lnTo>
                <a:lnTo>
                  <a:pt x="10517" y="5190"/>
                </a:lnTo>
                <a:lnTo>
                  <a:pt x="12620" y="4419"/>
                </a:lnTo>
                <a:lnTo>
                  <a:pt x="26322" y="4419"/>
                </a:lnTo>
                <a:lnTo>
                  <a:pt x="25311" y="3437"/>
                </a:lnTo>
                <a:lnTo>
                  <a:pt x="22857" y="1122"/>
                </a:lnTo>
                <a:lnTo>
                  <a:pt x="19562" y="0"/>
                </a:lnTo>
                <a:close/>
              </a:path>
              <a:path w="99695" h="45085">
                <a:moveTo>
                  <a:pt x="54760" y="0"/>
                </a:moveTo>
                <a:lnTo>
                  <a:pt x="46697" y="0"/>
                </a:lnTo>
                <a:lnTo>
                  <a:pt x="43051" y="1613"/>
                </a:lnTo>
                <a:lnTo>
                  <a:pt x="37161" y="8838"/>
                </a:lnTo>
                <a:lnTo>
                  <a:pt x="35618" y="15011"/>
                </a:lnTo>
                <a:lnTo>
                  <a:pt x="35618" y="31074"/>
                </a:lnTo>
                <a:lnTo>
                  <a:pt x="37021" y="36546"/>
                </a:lnTo>
                <a:lnTo>
                  <a:pt x="39887" y="39913"/>
                </a:lnTo>
                <a:lnTo>
                  <a:pt x="42700" y="43139"/>
                </a:lnTo>
                <a:lnTo>
                  <a:pt x="46346" y="44753"/>
                </a:lnTo>
                <a:lnTo>
                  <a:pt x="53428" y="44753"/>
                </a:lnTo>
                <a:lnTo>
                  <a:pt x="55812" y="44121"/>
                </a:lnTo>
                <a:lnTo>
                  <a:pt x="57915" y="42859"/>
                </a:lnTo>
                <a:lnTo>
                  <a:pt x="59949" y="41596"/>
                </a:lnTo>
                <a:lnTo>
                  <a:pt x="61110" y="40334"/>
                </a:lnTo>
                <a:lnTo>
                  <a:pt x="49151" y="40334"/>
                </a:lnTo>
                <a:lnTo>
                  <a:pt x="47678" y="39913"/>
                </a:lnTo>
                <a:lnTo>
                  <a:pt x="44874" y="38089"/>
                </a:lnTo>
                <a:lnTo>
                  <a:pt x="43752" y="36826"/>
                </a:lnTo>
                <a:lnTo>
                  <a:pt x="42209" y="33459"/>
                </a:lnTo>
                <a:lnTo>
                  <a:pt x="41789" y="31635"/>
                </a:lnTo>
                <a:lnTo>
                  <a:pt x="41789" y="26936"/>
                </a:lnTo>
                <a:lnTo>
                  <a:pt x="42630" y="24691"/>
                </a:lnTo>
                <a:lnTo>
                  <a:pt x="44313" y="22937"/>
                </a:lnTo>
                <a:lnTo>
                  <a:pt x="45855" y="21394"/>
                </a:lnTo>
                <a:lnTo>
                  <a:pt x="40947" y="21394"/>
                </a:lnTo>
                <a:lnTo>
                  <a:pt x="49291" y="4419"/>
                </a:lnTo>
                <a:lnTo>
                  <a:pt x="61637" y="4419"/>
                </a:lnTo>
                <a:lnTo>
                  <a:pt x="59808" y="2875"/>
                </a:lnTo>
                <a:lnTo>
                  <a:pt x="57635" y="911"/>
                </a:lnTo>
                <a:lnTo>
                  <a:pt x="54760" y="0"/>
                </a:lnTo>
                <a:close/>
              </a:path>
              <a:path w="99695" h="45085">
                <a:moveTo>
                  <a:pt x="61587" y="20342"/>
                </a:moveTo>
                <a:lnTo>
                  <a:pt x="53007" y="20342"/>
                </a:lnTo>
                <a:lnTo>
                  <a:pt x="55041" y="21184"/>
                </a:lnTo>
                <a:lnTo>
                  <a:pt x="58266" y="24691"/>
                </a:lnTo>
                <a:lnTo>
                  <a:pt x="58992" y="26936"/>
                </a:lnTo>
                <a:lnTo>
                  <a:pt x="58973" y="33459"/>
                </a:lnTo>
                <a:lnTo>
                  <a:pt x="58266" y="35774"/>
                </a:lnTo>
                <a:lnTo>
                  <a:pt x="56583" y="37598"/>
                </a:lnTo>
                <a:lnTo>
                  <a:pt x="54970" y="39422"/>
                </a:lnTo>
                <a:lnTo>
                  <a:pt x="53007" y="40334"/>
                </a:lnTo>
                <a:lnTo>
                  <a:pt x="61110" y="40334"/>
                </a:lnTo>
                <a:lnTo>
                  <a:pt x="61561" y="39842"/>
                </a:lnTo>
                <a:lnTo>
                  <a:pt x="63945" y="35073"/>
                </a:lnTo>
                <a:lnTo>
                  <a:pt x="64576" y="32547"/>
                </a:lnTo>
                <a:lnTo>
                  <a:pt x="64576" y="25603"/>
                </a:lnTo>
                <a:lnTo>
                  <a:pt x="63314" y="22166"/>
                </a:lnTo>
                <a:lnTo>
                  <a:pt x="61587" y="20342"/>
                </a:lnTo>
                <a:close/>
              </a:path>
              <a:path w="99695" h="45085">
                <a:moveTo>
                  <a:pt x="55181" y="15572"/>
                </a:moveTo>
                <a:lnTo>
                  <a:pt x="49571" y="15572"/>
                </a:lnTo>
                <a:lnTo>
                  <a:pt x="47608" y="16063"/>
                </a:lnTo>
                <a:lnTo>
                  <a:pt x="45715" y="16975"/>
                </a:lnTo>
                <a:lnTo>
                  <a:pt x="43822" y="17957"/>
                </a:lnTo>
                <a:lnTo>
                  <a:pt x="42279" y="19430"/>
                </a:lnTo>
                <a:lnTo>
                  <a:pt x="40947" y="21394"/>
                </a:lnTo>
                <a:lnTo>
                  <a:pt x="45855" y="21394"/>
                </a:lnTo>
                <a:lnTo>
                  <a:pt x="46066" y="21184"/>
                </a:lnTo>
                <a:lnTo>
                  <a:pt x="48099" y="20342"/>
                </a:lnTo>
                <a:lnTo>
                  <a:pt x="61587" y="20342"/>
                </a:lnTo>
                <a:lnTo>
                  <a:pt x="58266" y="16905"/>
                </a:lnTo>
                <a:lnTo>
                  <a:pt x="55181" y="15572"/>
                </a:lnTo>
                <a:close/>
              </a:path>
              <a:path w="99695" h="45085">
                <a:moveTo>
                  <a:pt x="61637" y="4419"/>
                </a:moveTo>
                <a:lnTo>
                  <a:pt x="53147" y="4419"/>
                </a:lnTo>
                <a:lnTo>
                  <a:pt x="54970" y="5190"/>
                </a:lnTo>
                <a:lnTo>
                  <a:pt x="56373" y="6734"/>
                </a:lnTo>
                <a:lnTo>
                  <a:pt x="57284" y="7645"/>
                </a:lnTo>
                <a:lnTo>
                  <a:pt x="57915" y="9189"/>
                </a:lnTo>
                <a:lnTo>
                  <a:pt x="58406" y="11293"/>
                </a:lnTo>
                <a:lnTo>
                  <a:pt x="63805" y="10872"/>
                </a:lnTo>
                <a:lnTo>
                  <a:pt x="63314" y="7505"/>
                </a:lnTo>
                <a:lnTo>
                  <a:pt x="62052" y="4769"/>
                </a:lnTo>
                <a:lnTo>
                  <a:pt x="61637" y="4419"/>
                </a:lnTo>
                <a:close/>
              </a:path>
              <a:path w="99695" h="45085">
                <a:moveTo>
                  <a:pt x="87574" y="0"/>
                </a:moveTo>
                <a:lnTo>
                  <a:pt x="82035" y="0"/>
                </a:lnTo>
                <a:lnTo>
                  <a:pt x="79371" y="841"/>
                </a:lnTo>
                <a:lnTo>
                  <a:pt x="70957" y="17185"/>
                </a:lnTo>
                <a:lnTo>
                  <a:pt x="70957" y="30653"/>
                </a:lnTo>
                <a:lnTo>
                  <a:pt x="72359" y="36546"/>
                </a:lnTo>
                <a:lnTo>
                  <a:pt x="75521" y="40474"/>
                </a:lnTo>
                <a:lnTo>
                  <a:pt x="77688" y="43280"/>
                </a:lnTo>
                <a:lnTo>
                  <a:pt x="80983" y="44753"/>
                </a:lnTo>
                <a:lnTo>
                  <a:pt x="88416" y="44753"/>
                </a:lnTo>
                <a:lnTo>
                  <a:pt x="91080" y="43911"/>
                </a:lnTo>
                <a:lnTo>
                  <a:pt x="93184" y="42157"/>
                </a:lnTo>
                <a:lnTo>
                  <a:pt x="95287" y="40474"/>
                </a:lnTo>
                <a:lnTo>
                  <a:pt x="95379" y="40334"/>
                </a:lnTo>
                <a:lnTo>
                  <a:pt x="82736" y="40334"/>
                </a:lnTo>
                <a:lnTo>
                  <a:pt x="80703" y="39141"/>
                </a:lnTo>
                <a:lnTo>
                  <a:pt x="77337" y="34371"/>
                </a:lnTo>
                <a:lnTo>
                  <a:pt x="76496" y="29601"/>
                </a:lnTo>
                <a:lnTo>
                  <a:pt x="76600" y="14590"/>
                </a:lnTo>
                <a:lnTo>
                  <a:pt x="77408" y="10241"/>
                </a:lnTo>
                <a:lnTo>
                  <a:pt x="79231" y="7575"/>
                </a:lnTo>
                <a:lnTo>
                  <a:pt x="80703" y="5471"/>
                </a:lnTo>
                <a:lnTo>
                  <a:pt x="82666" y="4419"/>
                </a:lnTo>
                <a:lnTo>
                  <a:pt x="95133" y="4419"/>
                </a:lnTo>
                <a:lnTo>
                  <a:pt x="94656" y="3717"/>
                </a:lnTo>
                <a:lnTo>
                  <a:pt x="93184" y="2314"/>
                </a:lnTo>
                <a:lnTo>
                  <a:pt x="91431" y="1402"/>
                </a:lnTo>
                <a:lnTo>
                  <a:pt x="89678" y="420"/>
                </a:lnTo>
                <a:lnTo>
                  <a:pt x="87574" y="0"/>
                </a:lnTo>
                <a:close/>
              </a:path>
              <a:path w="99695" h="45085">
                <a:moveTo>
                  <a:pt x="95133" y="4419"/>
                </a:moveTo>
                <a:lnTo>
                  <a:pt x="87715" y="4419"/>
                </a:lnTo>
                <a:lnTo>
                  <a:pt x="89818" y="5611"/>
                </a:lnTo>
                <a:lnTo>
                  <a:pt x="93184" y="10381"/>
                </a:lnTo>
                <a:lnTo>
                  <a:pt x="93926" y="14590"/>
                </a:lnTo>
                <a:lnTo>
                  <a:pt x="94013" y="29601"/>
                </a:lnTo>
                <a:lnTo>
                  <a:pt x="93184" y="34371"/>
                </a:lnTo>
                <a:lnTo>
                  <a:pt x="89818" y="39141"/>
                </a:lnTo>
                <a:lnTo>
                  <a:pt x="87715" y="40334"/>
                </a:lnTo>
                <a:lnTo>
                  <a:pt x="95379" y="40334"/>
                </a:lnTo>
                <a:lnTo>
                  <a:pt x="96900" y="38019"/>
                </a:lnTo>
                <a:lnTo>
                  <a:pt x="99003" y="31706"/>
                </a:lnTo>
                <a:lnTo>
                  <a:pt x="99564" y="27497"/>
                </a:lnTo>
                <a:lnTo>
                  <a:pt x="99478" y="17185"/>
                </a:lnTo>
                <a:lnTo>
                  <a:pt x="99214" y="14590"/>
                </a:lnTo>
                <a:lnTo>
                  <a:pt x="98512" y="11994"/>
                </a:lnTo>
                <a:lnTo>
                  <a:pt x="97881" y="9469"/>
                </a:lnTo>
                <a:lnTo>
                  <a:pt x="96970" y="7295"/>
                </a:lnTo>
                <a:lnTo>
                  <a:pt x="95848" y="5471"/>
                </a:lnTo>
                <a:lnTo>
                  <a:pt x="95133" y="4419"/>
                </a:lnTo>
                <a:close/>
              </a:path>
            </a:pathLst>
          </a:custGeom>
          <a:solidFill>
            <a:srgbClr val="252525"/>
          </a:solidFill>
        </p:spPr>
        <p:txBody>
          <a:bodyPr wrap="square" lIns="0" tIns="0" rIns="0" bIns="0" rtlCol="0"/>
          <a:lstStyle/>
          <a:p>
            <a:endParaRPr/>
          </a:p>
        </p:txBody>
      </p:sp>
      <p:sp>
        <p:nvSpPr>
          <p:cNvPr id="65" name="object 65"/>
          <p:cNvSpPr/>
          <p:nvPr/>
        </p:nvSpPr>
        <p:spPr>
          <a:xfrm>
            <a:off x="6148308" y="3343004"/>
            <a:ext cx="99695" cy="45085"/>
          </a:xfrm>
          <a:custGeom>
            <a:avLst/>
            <a:gdLst/>
            <a:ahLst/>
            <a:cxnLst/>
            <a:rect l="l" t="t" r="r" b="b"/>
            <a:pathLst>
              <a:path w="99695" h="45085">
                <a:moveTo>
                  <a:pt x="26278" y="4419"/>
                </a:moveTo>
                <a:lnTo>
                  <a:pt x="17669" y="4419"/>
                </a:lnTo>
                <a:lnTo>
                  <a:pt x="19632" y="5190"/>
                </a:lnTo>
                <a:lnTo>
                  <a:pt x="22717" y="8136"/>
                </a:lnTo>
                <a:lnTo>
                  <a:pt x="23488" y="9890"/>
                </a:lnTo>
                <a:lnTo>
                  <a:pt x="23488" y="14099"/>
                </a:lnTo>
                <a:lnTo>
                  <a:pt x="22647" y="16273"/>
                </a:lnTo>
                <a:lnTo>
                  <a:pt x="20964" y="18518"/>
                </a:lnTo>
                <a:lnTo>
                  <a:pt x="19281" y="20833"/>
                </a:lnTo>
                <a:lnTo>
                  <a:pt x="16056" y="23919"/>
                </a:lnTo>
                <a:lnTo>
                  <a:pt x="8128" y="30443"/>
                </a:lnTo>
                <a:lnTo>
                  <a:pt x="5889" y="32547"/>
                </a:lnTo>
                <a:lnTo>
                  <a:pt x="4206" y="34441"/>
                </a:lnTo>
                <a:lnTo>
                  <a:pt x="2594" y="36405"/>
                </a:lnTo>
                <a:lnTo>
                  <a:pt x="1402" y="38299"/>
                </a:lnTo>
                <a:lnTo>
                  <a:pt x="701" y="40334"/>
                </a:lnTo>
                <a:lnTo>
                  <a:pt x="210" y="41526"/>
                </a:lnTo>
                <a:lnTo>
                  <a:pt x="0" y="42718"/>
                </a:lnTo>
                <a:lnTo>
                  <a:pt x="70" y="44051"/>
                </a:lnTo>
                <a:lnTo>
                  <a:pt x="29028" y="44051"/>
                </a:lnTo>
                <a:lnTo>
                  <a:pt x="29028" y="38860"/>
                </a:lnTo>
                <a:lnTo>
                  <a:pt x="7572" y="38860"/>
                </a:lnTo>
                <a:lnTo>
                  <a:pt x="8133" y="37878"/>
                </a:lnTo>
                <a:lnTo>
                  <a:pt x="8904" y="36896"/>
                </a:lnTo>
                <a:lnTo>
                  <a:pt x="9816" y="35984"/>
                </a:lnTo>
                <a:lnTo>
                  <a:pt x="10727" y="35002"/>
                </a:lnTo>
                <a:lnTo>
                  <a:pt x="12831" y="33108"/>
                </a:lnTo>
                <a:lnTo>
                  <a:pt x="16138" y="30373"/>
                </a:lnTo>
                <a:lnTo>
                  <a:pt x="19912" y="27146"/>
                </a:lnTo>
                <a:lnTo>
                  <a:pt x="27906" y="17326"/>
                </a:lnTo>
                <a:lnTo>
                  <a:pt x="28607" y="15642"/>
                </a:lnTo>
                <a:lnTo>
                  <a:pt x="28928" y="14099"/>
                </a:lnTo>
                <a:lnTo>
                  <a:pt x="28812" y="8347"/>
                </a:lnTo>
                <a:lnTo>
                  <a:pt x="27765" y="5822"/>
                </a:lnTo>
                <a:lnTo>
                  <a:pt x="26278" y="4419"/>
                </a:lnTo>
                <a:close/>
              </a:path>
              <a:path w="99695" h="45085">
                <a:moveTo>
                  <a:pt x="19562" y="0"/>
                </a:moveTo>
                <a:lnTo>
                  <a:pt x="11148" y="0"/>
                </a:lnTo>
                <a:lnTo>
                  <a:pt x="7852" y="1052"/>
                </a:lnTo>
                <a:lnTo>
                  <a:pt x="1051" y="12696"/>
                </a:lnTo>
                <a:lnTo>
                  <a:pt x="6590" y="13257"/>
                </a:lnTo>
                <a:lnTo>
                  <a:pt x="6661" y="10521"/>
                </a:lnTo>
                <a:lnTo>
                  <a:pt x="7432" y="8347"/>
                </a:lnTo>
                <a:lnTo>
                  <a:pt x="10517" y="5260"/>
                </a:lnTo>
                <a:lnTo>
                  <a:pt x="12620" y="4419"/>
                </a:lnTo>
                <a:lnTo>
                  <a:pt x="26278" y="4419"/>
                </a:lnTo>
                <a:lnTo>
                  <a:pt x="22857" y="1192"/>
                </a:lnTo>
                <a:lnTo>
                  <a:pt x="19562" y="0"/>
                </a:lnTo>
                <a:close/>
              </a:path>
              <a:path w="99695" h="45085">
                <a:moveTo>
                  <a:pt x="64576" y="771"/>
                </a:moveTo>
                <a:lnTo>
                  <a:pt x="36179" y="771"/>
                </a:lnTo>
                <a:lnTo>
                  <a:pt x="36179" y="5892"/>
                </a:lnTo>
                <a:lnTo>
                  <a:pt x="57705" y="5892"/>
                </a:lnTo>
                <a:lnTo>
                  <a:pt x="54970" y="9048"/>
                </a:lnTo>
                <a:lnTo>
                  <a:pt x="44383" y="31565"/>
                </a:lnTo>
                <a:lnTo>
                  <a:pt x="43051" y="36405"/>
                </a:lnTo>
                <a:lnTo>
                  <a:pt x="42420" y="40614"/>
                </a:lnTo>
                <a:lnTo>
                  <a:pt x="42350" y="44051"/>
                </a:lnTo>
                <a:lnTo>
                  <a:pt x="47889" y="44051"/>
                </a:lnTo>
                <a:lnTo>
                  <a:pt x="48169" y="39702"/>
                </a:lnTo>
                <a:lnTo>
                  <a:pt x="48870" y="35634"/>
                </a:lnTo>
                <a:lnTo>
                  <a:pt x="64576" y="4910"/>
                </a:lnTo>
                <a:lnTo>
                  <a:pt x="64576" y="771"/>
                </a:lnTo>
                <a:close/>
              </a:path>
              <a:path w="99695" h="45085">
                <a:moveTo>
                  <a:pt x="87574" y="0"/>
                </a:moveTo>
                <a:lnTo>
                  <a:pt x="82035" y="0"/>
                </a:lnTo>
                <a:lnTo>
                  <a:pt x="79371" y="841"/>
                </a:lnTo>
                <a:lnTo>
                  <a:pt x="77267" y="2595"/>
                </a:lnTo>
                <a:lnTo>
                  <a:pt x="75164" y="4278"/>
                </a:lnTo>
                <a:lnTo>
                  <a:pt x="73621" y="6734"/>
                </a:lnTo>
                <a:lnTo>
                  <a:pt x="72336" y="10381"/>
                </a:lnTo>
                <a:lnTo>
                  <a:pt x="71448" y="13047"/>
                </a:lnTo>
                <a:lnTo>
                  <a:pt x="70957" y="17185"/>
                </a:lnTo>
                <a:lnTo>
                  <a:pt x="70957" y="30653"/>
                </a:lnTo>
                <a:lnTo>
                  <a:pt x="72359" y="36616"/>
                </a:lnTo>
                <a:lnTo>
                  <a:pt x="75470" y="40474"/>
                </a:lnTo>
                <a:lnTo>
                  <a:pt x="77688" y="43280"/>
                </a:lnTo>
                <a:lnTo>
                  <a:pt x="80983" y="44823"/>
                </a:lnTo>
                <a:lnTo>
                  <a:pt x="88416" y="44823"/>
                </a:lnTo>
                <a:lnTo>
                  <a:pt x="91080" y="43911"/>
                </a:lnTo>
                <a:lnTo>
                  <a:pt x="93184" y="42227"/>
                </a:lnTo>
                <a:lnTo>
                  <a:pt x="95287" y="40474"/>
                </a:lnTo>
                <a:lnTo>
                  <a:pt x="95379" y="40334"/>
                </a:lnTo>
                <a:lnTo>
                  <a:pt x="82736" y="40334"/>
                </a:lnTo>
                <a:lnTo>
                  <a:pt x="80703" y="39141"/>
                </a:lnTo>
                <a:lnTo>
                  <a:pt x="77337" y="34371"/>
                </a:lnTo>
                <a:lnTo>
                  <a:pt x="76496" y="29601"/>
                </a:lnTo>
                <a:lnTo>
                  <a:pt x="76612" y="14590"/>
                </a:lnTo>
                <a:lnTo>
                  <a:pt x="77408" y="10241"/>
                </a:lnTo>
                <a:lnTo>
                  <a:pt x="79231" y="7575"/>
                </a:lnTo>
                <a:lnTo>
                  <a:pt x="80703" y="5471"/>
                </a:lnTo>
                <a:lnTo>
                  <a:pt x="82666" y="4419"/>
                </a:lnTo>
                <a:lnTo>
                  <a:pt x="95110" y="4419"/>
                </a:lnTo>
                <a:lnTo>
                  <a:pt x="94656" y="3717"/>
                </a:lnTo>
                <a:lnTo>
                  <a:pt x="93184" y="2384"/>
                </a:lnTo>
                <a:lnTo>
                  <a:pt x="91431" y="1402"/>
                </a:lnTo>
                <a:lnTo>
                  <a:pt x="89678" y="491"/>
                </a:lnTo>
                <a:lnTo>
                  <a:pt x="87574" y="0"/>
                </a:lnTo>
                <a:close/>
              </a:path>
              <a:path w="99695" h="45085">
                <a:moveTo>
                  <a:pt x="95110" y="4419"/>
                </a:moveTo>
                <a:lnTo>
                  <a:pt x="87715" y="4419"/>
                </a:lnTo>
                <a:lnTo>
                  <a:pt x="89818" y="5611"/>
                </a:lnTo>
                <a:lnTo>
                  <a:pt x="93184" y="10381"/>
                </a:lnTo>
                <a:lnTo>
                  <a:pt x="93926" y="14590"/>
                </a:lnTo>
                <a:lnTo>
                  <a:pt x="94025" y="29601"/>
                </a:lnTo>
                <a:lnTo>
                  <a:pt x="93184" y="34371"/>
                </a:lnTo>
                <a:lnTo>
                  <a:pt x="89818" y="39141"/>
                </a:lnTo>
                <a:lnTo>
                  <a:pt x="87715" y="40334"/>
                </a:lnTo>
                <a:lnTo>
                  <a:pt x="95379" y="40334"/>
                </a:lnTo>
                <a:lnTo>
                  <a:pt x="96900" y="38019"/>
                </a:lnTo>
                <a:lnTo>
                  <a:pt x="99003" y="31706"/>
                </a:lnTo>
                <a:lnTo>
                  <a:pt x="99564" y="27567"/>
                </a:lnTo>
                <a:lnTo>
                  <a:pt x="99478" y="17185"/>
                </a:lnTo>
                <a:lnTo>
                  <a:pt x="99214" y="14590"/>
                </a:lnTo>
                <a:lnTo>
                  <a:pt x="98512" y="12065"/>
                </a:lnTo>
                <a:lnTo>
                  <a:pt x="97881" y="9469"/>
                </a:lnTo>
                <a:lnTo>
                  <a:pt x="96970" y="7295"/>
                </a:lnTo>
                <a:lnTo>
                  <a:pt x="95110" y="4419"/>
                </a:lnTo>
                <a:close/>
              </a:path>
            </a:pathLst>
          </a:custGeom>
          <a:solidFill>
            <a:srgbClr val="252525"/>
          </a:solidFill>
        </p:spPr>
        <p:txBody>
          <a:bodyPr wrap="square" lIns="0" tIns="0" rIns="0" bIns="0" rtlCol="0"/>
          <a:lstStyle/>
          <a:p>
            <a:endParaRPr/>
          </a:p>
        </p:txBody>
      </p:sp>
      <p:sp>
        <p:nvSpPr>
          <p:cNvPr id="66" name="object 66"/>
          <p:cNvSpPr/>
          <p:nvPr/>
        </p:nvSpPr>
        <p:spPr>
          <a:xfrm>
            <a:off x="6148308" y="3117414"/>
            <a:ext cx="99695" cy="45085"/>
          </a:xfrm>
          <a:custGeom>
            <a:avLst/>
            <a:gdLst/>
            <a:ahLst/>
            <a:cxnLst/>
            <a:rect l="l" t="t" r="r" b="b"/>
            <a:pathLst>
              <a:path w="99695" h="45085">
                <a:moveTo>
                  <a:pt x="26352" y="4489"/>
                </a:moveTo>
                <a:lnTo>
                  <a:pt x="17669" y="4489"/>
                </a:lnTo>
                <a:lnTo>
                  <a:pt x="19632" y="5190"/>
                </a:lnTo>
                <a:lnTo>
                  <a:pt x="22717" y="8136"/>
                </a:lnTo>
                <a:lnTo>
                  <a:pt x="23488" y="9960"/>
                </a:lnTo>
                <a:lnTo>
                  <a:pt x="23488" y="14099"/>
                </a:lnTo>
                <a:lnTo>
                  <a:pt x="8128" y="30443"/>
                </a:lnTo>
                <a:lnTo>
                  <a:pt x="5889" y="32547"/>
                </a:lnTo>
                <a:lnTo>
                  <a:pt x="2594" y="36405"/>
                </a:lnTo>
                <a:lnTo>
                  <a:pt x="1402" y="38369"/>
                </a:lnTo>
                <a:lnTo>
                  <a:pt x="701" y="40334"/>
                </a:lnTo>
                <a:lnTo>
                  <a:pt x="210" y="41526"/>
                </a:lnTo>
                <a:lnTo>
                  <a:pt x="0" y="42789"/>
                </a:lnTo>
                <a:lnTo>
                  <a:pt x="70" y="44051"/>
                </a:lnTo>
                <a:lnTo>
                  <a:pt x="29028" y="44051"/>
                </a:lnTo>
                <a:lnTo>
                  <a:pt x="29028" y="38860"/>
                </a:lnTo>
                <a:lnTo>
                  <a:pt x="7572" y="38860"/>
                </a:lnTo>
                <a:lnTo>
                  <a:pt x="8133" y="37949"/>
                </a:lnTo>
                <a:lnTo>
                  <a:pt x="19912" y="27216"/>
                </a:lnTo>
                <a:lnTo>
                  <a:pt x="22647" y="24621"/>
                </a:lnTo>
                <a:lnTo>
                  <a:pt x="26013" y="20833"/>
                </a:lnTo>
                <a:lnTo>
                  <a:pt x="27204" y="19079"/>
                </a:lnTo>
                <a:lnTo>
                  <a:pt x="28607" y="15712"/>
                </a:lnTo>
                <a:lnTo>
                  <a:pt x="28929" y="14099"/>
                </a:lnTo>
                <a:lnTo>
                  <a:pt x="28872" y="8557"/>
                </a:lnTo>
                <a:lnTo>
                  <a:pt x="27765" y="5822"/>
                </a:lnTo>
                <a:lnTo>
                  <a:pt x="26352" y="4489"/>
                </a:lnTo>
                <a:close/>
              </a:path>
              <a:path w="99695" h="45085">
                <a:moveTo>
                  <a:pt x="19562" y="0"/>
                </a:moveTo>
                <a:lnTo>
                  <a:pt x="11148" y="0"/>
                </a:lnTo>
                <a:lnTo>
                  <a:pt x="7852" y="1122"/>
                </a:lnTo>
                <a:lnTo>
                  <a:pt x="2874" y="5401"/>
                </a:lnTo>
                <a:lnTo>
                  <a:pt x="1565" y="8347"/>
                </a:lnTo>
                <a:lnTo>
                  <a:pt x="1451" y="8768"/>
                </a:lnTo>
                <a:lnTo>
                  <a:pt x="1051" y="12696"/>
                </a:lnTo>
                <a:lnTo>
                  <a:pt x="6590" y="13257"/>
                </a:lnTo>
                <a:lnTo>
                  <a:pt x="6661" y="10521"/>
                </a:lnTo>
                <a:lnTo>
                  <a:pt x="7432" y="8347"/>
                </a:lnTo>
                <a:lnTo>
                  <a:pt x="10517" y="5260"/>
                </a:lnTo>
                <a:lnTo>
                  <a:pt x="12620" y="4489"/>
                </a:lnTo>
                <a:lnTo>
                  <a:pt x="26352" y="4489"/>
                </a:lnTo>
                <a:lnTo>
                  <a:pt x="22857" y="1192"/>
                </a:lnTo>
                <a:lnTo>
                  <a:pt x="19562" y="0"/>
                </a:lnTo>
                <a:close/>
              </a:path>
              <a:path w="99695" h="45085">
                <a:moveTo>
                  <a:pt x="53989" y="0"/>
                </a:moveTo>
                <a:lnTo>
                  <a:pt x="46346" y="0"/>
                </a:lnTo>
                <a:lnTo>
                  <a:pt x="43261" y="1122"/>
                </a:lnTo>
                <a:lnTo>
                  <a:pt x="41017" y="3296"/>
                </a:lnTo>
                <a:lnTo>
                  <a:pt x="38704" y="5471"/>
                </a:lnTo>
                <a:lnTo>
                  <a:pt x="37582" y="8136"/>
                </a:lnTo>
                <a:lnTo>
                  <a:pt x="37601" y="13538"/>
                </a:lnTo>
                <a:lnTo>
                  <a:pt x="38072" y="15291"/>
                </a:lnTo>
                <a:lnTo>
                  <a:pt x="39194" y="16764"/>
                </a:lnTo>
                <a:lnTo>
                  <a:pt x="40246" y="18308"/>
                </a:lnTo>
                <a:lnTo>
                  <a:pt x="41929" y="19430"/>
                </a:lnTo>
                <a:lnTo>
                  <a:pt x="44102" y="20272"/>
                </a:lnTo>
                <a:lnTo>
                  <a:pt x="41438" y="20973"/>
                </a:lnTo>
                <a:lnTo>
                  <a:pt x="39405" y="22306"/>
                </a:lnTo>
                <a:lnTo>
                  <a:pt x="37932" y="24200"/>
                </a:lnTo>
                <a:lnTo>
                  <a:pt x="36530" y="26164"/>
                </a:lnTo>
                <a:lnTo>
                  <a:pt x="35759" y="28549"/>
                </a:lnTo>
                <a:lnTo>
                  <a:pt x="35788" y="35283"/>
                </a:lnTo>
                <a:lnTo>
                  <a:pt x="37091" y="38440"/>
                </a:lnTo>
                <a:lnTo>
                  <a:pt x="39755" y="40965"/>
                </a:lnTo>
                <a:lnTo>
                  <a:pt x="42420" y="43560"/>
                </a:lnTo>
                <a:lnTo>
                  <a:pt x="45925" y="44823"/>
                </a:lnTo>
                <a:lnTo>
                  <a:pt x="54550" y="44823"/>
                </a:lnTo>
                <a:lnTo>
                  <a:pt x="58056" y="43560"/>
                </a:lnTo>
                <a:lnTo>
                  <a:pt x="61312" y="40404"/>
                </a:lnTo>
                <a:lnTo>
                  <a:pt x="48660" y="40404"/>
                </a:lnTo>
                <a:lnTo>
                  <a:pt x="47117" y="39983"/>
                </a:lnTo>
                <a:lnTo>
                  <a:pt x="45645" y="39211"/>
                </a:lnTo>
                <a:lnTo>
                  <a:pt x="44243" y="38440"/>
                </a:lnTo>
                <a:lnTo>
                  <a:pt x="43121" y="37317"/>
                </a:lnTo>
                <a:lnTo>
                  <a:pt x="42420" y="35844"/>
                </a:lnTo>
                <a:lnTo>
                  <a:pt x="41648" y="34441"/>
                </a:lnTo>
                <a:lnTo>
                  <a:pt x="41298" y="32968"/>
                </a:lnTo>
                <a:lnTo>
                  <a:pt x="41326" y="28830"/>
                </a:lnTo>
                <a:lnTo>
                  <a:pt x="42139" y="26795"/>
                </a:lnTo>
                <a:lnTo>
                  <a:pt x="45505" y="23428"/>
                </a:lnTo>
                <a:lnTo>
                  <a:pt x="47608" y="22587"/>
                </a:lnTo>
                <a:lnTo>
                  <a:pt x="61141" y="22587"/>
                </a:lnTo>
                <a:lnTo>
                  <a:pt x="59107" y="21184"/>
                </a:lnTo>
                <a:lnTo>
                  <a:pt x="56443" y="20272"/>
                </a:lnTo>
                <a:lnTo>
                  <a:pt x="58616" y="19430"/>
                </a:lnTo>
                <a:lnTo>
                  <a:pt x="60229" y="18308"/>
                </a:lnTo>
                <a:lnTo>
                  <a:pt x="48099" y="18237"/>
                </a:lnTo>
                <a:lnTo>
                  <a:pt x="46416" y="17536"/>
                </a:lnTo>
                <a:lnTo>
                  <a:pt x="45084" y="16273"/>
                </a:lnTo>
                <a:lnTo>
                  <a:pt x="43752" y="14941"/>
                </a:lnTo>
                <a:lnTo>
                  <a:pt x="43168" y="13538"/>
                </a:lnTo>
                <a:lnTo>
                  <a:pt x="43051" y="9329"/>
                </a:lnTo>
                <a:lnTo>
                  <a:pt x="43752" y="7716"/>
                </a:lnTo>
                <a:lnTo>
                  <a:pt x="45084" y="6453"/>
                </a:lnTo>
                <a:lnTo>
                  <a:pt x="46416" y="5120"/>
                </a:lnTo>
                <a:lnTo>
                  <a:pt x="48169" y="4419"/>
                </a:lnTo>
                <a:lnTo>
                  <a:pt x="60472" y="4419"/>
                </a:lnTo>
                <a:lnTo>
                  <a:pt x="57074" y="1122"/>
                </a:lnTo>
                <a:lnTo>
                  <a:pt x="53989" y="0"/>
                </a:lnTo>
                <a:close/>
              </a:path>
              <a:path w="99695" h="45085">
                <a:moveTo>
                  <a:pt x="61141" y="22587"/>
                </a:moveTo>
                <a:lnTo>
                  <a:pt x="52727" y="22587"/>
                </a:lnTo>
                <a:lnTo>
                  <a:pt x="54830" y="23428"/>
                </a:lnTo>
                <a:lnTo>
                  <a:pt x="56583" y="25182"/>
                </a:lnTo>
                <a:lnTo>
                  <a:pt x="58336" y="26865"/>
                </a:lnTo>
                <a:lnTo>
                  <a:pt x="59009" y="28549"/>
                </a:lnTo>
                <a:lnTo>
                  <a:pt x="59065" y="34441"/>
                </a:lnTo>
                <a:lnTo>
                  <a:pt x="58336" y="36265"/>
                </a:lnTo>
                <a:lnTo>
                  <a:pt x="56653" y="37878"/>
                </a:lnTo>
                <a:lnTo>
                  <a:pt x="54970" y="39562"/>
                </a:lnTo>
                <a:lnTo>
                  <a:pt x="52867" y="40404"/>
                </a:lnTo>
                <a:lnTo>
                  <a:pt x="61312" y="40404"/>
                </a:lnTo>
                <a:lnTo>
                  <a:pt x="63384" y="38440"/>
                </a:lnTo>
                <a:lnTo>
                  <a:pt x="64646" y="35283"/>
                </a:lnTo>
                <a:lnTo>
                  <a:pt x="64561" y="28549"/>
                </a:lnTo>
                <a:lnTo>
                  <a:pt x="63945" y="26515"/>
                </a:lnTo>
                <a:lnTo>
                  <a:pt x="61141" y="22587"/>
                </a:lnTo>
                <a:close/>
              </a:path>
              <a:path w="99695" h="45085">
                <a:moveTo>
                  <a:pt x="60472" y="4419"/>
                </a:moveTo>
                <a:lnTo>
                  <a:pt x="52236" y="4419"/>
                </a:lnTo>
                <a:lnTo>
                  <a:pt x="53919" y="5120"/>
                </a:lnTo>
                <a:lnTo>
                  <a:pt x="55321" y="6453"/>
                </a:lnTo>
                <a:lnTo>
                  <a:pt x="56653" y="7786"/>
                </a:lnTo>
                <a:lnTo>
                  <a:pt x="57296" y="9329"/>
                </a:lnTo>
                <a:lnTo>
                  <a:pt x="57263" y="13538"/>
                </a:lnTo>
                <a:lnTo>
                  <a:pt x="56653" y="14941"/>
                </a:lnTo>
                <a:lnTo>
                  <a:pt x="55391" y="16273"/>
                </a:lnTo>
                <a:lnTo>
                  <a:pt x="54059" y="17536"/>
                </a:lnTo>
                <a:lnTo>
                  <a:pt x="52306" y="18237"/>
                </a:lnTo>
                <a:lnTo>
                  <a:pt x="60277" y="18237"/>
                </a:lnTo>
                <a:lnTo>
                  <a:pt x="61281" y="16764"/>
                </a:lnTo>
                <a:lnTo>
                  <a:pt x="62333" y="15291"/>
                </a:lnTo>
                <a:lnTo>
                  <a:pt x="62894" y="13538"/>
                </a:lnTo>
                <a:lnTo>
                  <a:pt x="62831" y="8136"/>
                </a:lnTo>
                <a:lnTo>
                  <a:pt x="61702" y="5611"/>
                </a:lnTo>
                <a:lnTo>
                  <a:pt x="60472" y="4419"/>
                </a:lnTo>
                <a:close/>
              </a:path>
              <a:path w="99695" h="45085">
                <a:moveTo>
                  <a:pt x="87574" y="0"/>
                </a:moveTo>
                <a:lnTo>
                  <a:pt x="82035" y="0"/>
                </a:lnTo>
                <a:lnTo>
                  <a:pt x="79371" y="841"/>
                </a:lnTo>
                <a:lnTo>
                  <a:pt x="77267" y="2595"/>
                </a:lnTo>
                <a:lnTo>
                  <a:pt x="75164" y="4278"/>
                </a:lnTo>
                <a:lnTo>
                  <a:pt x="73621" y="6734"/>
                </a:lnTo>
                <a:lnTo>
                  <a:pt x="72336" y="10381"/>
                </a:lnTo>
                <a:lnTo>
                  <a:pt x="71448" y="13047"/>
                </a:lnTo>
                <a:lnTo>
                  <a:pt x="70957" y="17255"/>
                </a:lnTo>
                <a:lnTo>
                  <a:pt x="70957" y="30653"/>
                </a:lnTo>
                <a:lnTo>
                  <a:pt x="72359" y="36616"/>
                </a:lnTo>
                <a:lnTo>
                  <a:pt x="75470" y="40474"/>
                </a:lnTo>
                <a:lnTo>
                  <a:pt x="77688" y="43280"/>
                </a:lnTo>
                <a:lnTo>
                  <a:pt x="80983" y="44823"/>
                </a:lnTo>
                <a:lnTo>
                  <a:pt x="88416" y="44823"/>
                </a:lnTo>
                <a:lnTo>
                  <a:pt x="91080" y="43981"/>
                </a:lnTo>
                <a:lnTo>
                  <a:pt x="95287" y="40474"/>
                </a:lnTo>
                <a:lnTo>
                  <a:pt x="82736" y="40404"/>
                </a:lnTo>
                <a:lnTo>
                  <a:pt x="80703" y="39211"/>
                </a:lnTo>
                <a:lnTo>
                  <a:pt x="77337" y="34441"/>
                </a:lnTo>
                <a:lnTo>
                  <a:pt x="76496" y="29671"/>
                </a:lnTo>
                <a:lnTo>
                  <a:pt x="76600" y="14660"/>
                </a:lnTo>
                <a:lnTo>
                  <a:pt x="77408" y="10311"/>
                </a:lnTo>
                <a:lnTo>
                  <a:pt x="79231" y="7645"/>
                </a:lnTo>
                <a:lnTo>
                  <a:pt x="80703" y="5541"/>
                </a:lnTo>
                <a:lnTo>
                  <a:pt x="82666" y="4489"/>
                </a:lnTo>
                <a:lnTo>
                  <a:pt x="95133" y="4489"/>
                </a:lnTo>
                <a:lnTo>
                  <a:pt x="94656" y="3787"/>
                </a:lnTo>
                <a:lnTo>
                  <a:pt x="93184" y="2384"/>
                </a:lnTo>
                <a:lnTo>
                  <a:pt x="91431" y="1473"/>
                </a:lnTo>
                <a:lnTo>
                  <a:pt x="89678" y="491"/>
                </a:lnTo>
                <a:lnTo>
                  <a:pt x="87574" y="0"/>
                </a:lnTo>
                <a:close/>
              </a:path>
              <a:path w="99695" h="45085">
                <a:moveTo>
                  <a:pt x="95133" y="4489"/>
                </a:moveTo>
                <a:lnTo>
                  <a:pt x="87715" y="4489"/>
                </a:lnTo>
                <a:lnTo>
                  <a:pt x="89818" y="5681"/>
                </a:lnTo>
                <a:lnTo>
                  <a:pt x="91501" y="8066"/>
                </a:lnTo>
                <a:lnTo>
                  <a:pt x="93184" y="10381"/>
                </a:lnTo>
                <a:lnTo>
                  <a:pt x="93927" y="14660"/>
                </a:lnTo>
                <a:lnTo>
                  <a:pt x="94013" y="29671"/>
                </a:lnTo>
                <a:lnTo>
                  <a:pt x="93184" y="34371"/>
                </a:lnTo>
                <a:lnTo>
                  <a:pt x="91501" y="36826"/>
                </a:lnTo>
                <a:lnTo>
                  <a:pt x="89818" y="39211"/>
                </a:lnTo>
                <a:lnTo>
                  <a:pt x="87715" y="40404"/>
                </a:lnTo>
                <a:lnTo>
                  <a:pt x="95335" y="40404"/>
                </a:lnTo>
                <a:lnTo>
                  <a:pt x="96900" y="38089"/>
                </a:lnTo>
                <a:lnTo>
                  <a:pt x="99003" y="31706"/>
                </a:lnTo>
                <a:lnTo>
                  <a:pt x="99564" y="27567"/>
                </a:lnTo>
                <a:lnTo>
                  <a:pt x="99478" y="17255"/>
                </a:lnTo>
                <a:lnTo>
                  <a:pt x="99214" y="14660"/>
                </a:lnTo>
                <a:lnTo>
                  <a:pt x="98512" y="12065"/>
                </a:lnTo>
                <a:lnTo>
                  <a:pt x="97881" y="9469"/>
                </a:lnTo>
                <a:lnTo>
                  <a:pt x="96970" y="7295"/>
                </a:lnTo>
                <a:lnTo>
                  <a:pt x="95848" y="5541"/>
                </a:lnTo>
                <a:lnTo>
                  <a:pt x="95133" y="4489"/>
                </a:lnTo>
                <a:close/>
              </a:path>
            </a:pathLst>
          </a:custGeom>
          <a:solidFill>
            <a:srgbClr val="252525"/>
          </a:solidFill>
        </p:spPr>
        <p:txBody>
          <a:bodyPr wrap="square" lIns="0" tIns="0" rIns="0" bIns="0" rtlCol="0"/>
          <a:lstStyle/>
          <a:p>
            <a:endParaRPr/>
          </a:p>
        </p:txBody>
      </p:sp>
      <p:sp>
        <p:nvSpPr>
          <p:cNvPr id="67" name="object 67"/>
          <p:cNvSpPr/>
          <p:nvPr/>
        </p:nvSpPr>
        <p:spPr>
          <a:xfrm>
            <a:off x="6009478" y="3136845"/>
            <a:ext cx="112395" cy="0"/>
          </a:xfrm>
          <a:custGeom>
            <a:avLst/>
            <a:gdLst/>
            <a:ahLst/>
            <a:cxnLst/>
            <a:rect l="l" t="t" r="r" b="b"/>
            <a:pathLst>
              <a:path w="112395">
                <a:moveTo>
                  <a:pt x="0" y="0"/>
                </a:moveTo>
                <a:lnTo>
                  <a:pt x="112185" y="0"/>
                </a:lnTo>
              </a:path>
            </a:pathLst>
          </a:custGeom>
          <a:ln w="3507">
            <a:solidFill>
              <a:srgbClr val="252525"/>
            </a:solidFill>
          </a:ln>
        </p:spPr>
        <p:txBody>
          <a:bodyPr wrap="square" lIns="0" tIns="0" rIns="0" bIns="0" rtlCol="0"/>
          <a:lstStyle/>
          <a:p>
            <a:endParaRPr/>
          </a:p>
        </p:txBody>
      </p:sp>
      <p:sp>
        <p:nvSpPr>
          <p:cNvPr id="68" name="object 68"/>
          <p:cNvSpPr/>
          <p:nvPr/>
        </p:nvSpPr>
        <p:spPr>
          <a:xfrm>
            <a:off x="6009478" y="4941355"/>
            <a:ext cx="112395" cy="0"/>
          </a:xfrm>
          <a:custGeom>
            <a:avLst/>
            <a:gdLst/>
            <a:ahLst/>
            <a:cxnLst/>
            <a:rect l="l" t="t" r="r" b="b"/>
            <a:pathLst>
              <a:path w="112395">
                <a:moveTo>
                  <a:pt x="0" y="0"/>
                </a:moveTo>
                <a:lnTo>
                  <a:pt x="112185" y="0"/>
                </a:lnTo>
              </a:path>
            </a:pathLst>
          </a:custGeom>
          <a:ln w="3507">
            <a:solidFill>
              <a:srgbClr val="252525"/>
            </a:solidFill>
          </a:ln>
        </p:spPr>
        <p:txBody>
          <a:bodyPr wrap="square" lIns="0" tIns="0" rIns="0" bIns="0" rtlCol="0"/>
          <a:lstStyle/>
          <a:p>
            <a:endParaRPr/>
          </a:p>
        </p:txBody>
      </p:sp>
      <p:sp>
        <p:nvSpPr>
          <p:cNvPr id="69" name="object 69"/>
          <p:cNvSpPr/>
          <p:nvPr/>
        </p:nvSpPr>
        <p:spPr>
          <a:xfrm>
            <a:off x="6009478" y="3135093"/>
            <a:ext cx="0" cy="1806575"/>
          </a:xfrm>
          <a:custGeom>
            <a:avLst/>
            <a:gdLst/>
            <a:ahLst/>
            <a:cxnLst/>
            <a:rect l="l" t="t" r="r" b="b"/>
            <a:pathLst>
              <a:path h="1806575">
                <a:moveTo>
                  <a:pt x="0" y="0"/>
                </a:moveTo>
                <a:lnTo>
                  <a:pt x="0" y="1806262"/>
                </a:lnTo>
              </a:path>
            </a:pathLst>
          </a:custGeom>
          <a:ln w="3505">
            <a:solidFill>
              <a:srgbClr val="252525"/>
            </a:solidFill>
          </a:ln>
        </p:spPr>
        <p:txBody>
          <a:bodyPr wrap="square" lIns="0" tIns="0" rIns="0" bIns="0" rtlCol="0"/>
          <a:lstStyle/>
          <a:p>
            <a:endParaRPr/>
          </a:p>
        </p:txBody>
      </p:sp>
      <p:sp>
        <p:nvSpPr>
          <p:cNvPr id="70" name="object 70"/>
          <p:cNvSpPr/>
          <p:nvPr/>
        </p:nvSpPr>
        <p:spPr>
          <a:xfrm>
            <a:off x="6119911" y="3135093"/>
            <a:ext cx="0" cy="1806575"/>
          </a:xfrm>
          <a:custGeom>
            <a:avLst/>
            <a:gdLst/>
            <a:ahLst/>
            <a:cxnLst/>
            <a:rect l="l" t="t" r="r" b="b"/>
            <a:pathLst>
              <a:path h="1806575">
                <a:moveTo>
                  <a:pt x="0" y="0"/>
                </a:moveTo>
                <a:lnTo>
                  <a:pt x="0" y="1806262"/>
                </a:lnTo>
              </a:path>
            </a:pathLst>
          </a:custGeom>
          <a:ln w="3505">
            <a:solidFill>
              <a:srgbClr val="252525"/>
            </a:solidFill>
          </a:ln>
        </p:spPr>
        <p:txBody>
          <a:bodyPr wrap="square" lIns="0" tIns="0" rIns="0" bIns="0" rtlCol="0"/>
          <a:lstStyle/>
          <a:p>
            <a:endParaRPr/>
          </a:p>
        </p:txBody>
      </p:sp>
      <p:sp>
        <p:nvSpPr>
          <p:cNvPr id="71" name="object 71"/>
          <p:cNvSpPr/>
          <p:nvPr/>
        </p:nvSpPr>
        <p:spPr>
          <a:xfrm>
            <a:off x="3911849" y="1264432"/>
            <a:ext cx="2045799" cy="1803272"/>
          </a:xfrm>
          <a:prstGeom prst="rect">
            <a:avLst/>
          </a:prstGeom>
          <a:blipFill>
            <a:blip r:embed="rId4" cstate="print"/>
            <a:stretch>
              <a:fillRect/>
            </a:stretch>
          </a:blipFill>
        </p:spPr>
        <p:txBody>
          <a:bodyPr wrap="square" lIns="0" tIns="0" rIns="0" bIns="0" rtlCol="0"/>
          <a:lstStyle/>
          <a:p>
            <a:endParaRPr/>
          </a:p>
        </p:txBody>
      </p:sp>
      <p:sp>
        <p:nvSpPr>
          <p:cNvPr id="72" name="object 72"/>
          <p:cNvSpPr/>
          <p:nvPr/>
        </p:nvSpPr>
        <p:spPr>
          <a:xfrm>
            <a:off x="3911849" y="3067704"/>
            <a:ext cx="2047875" cy="0"/>
          </a:xfrm>
          <a:custGeom>
            <a:avLst/>
            <a:gdLst/>
            <a:ahLst/>
            <a:cxnLst/>
            <a:rect l="l" t="t" r="r" b="b"/>
            <a:pathLst>
              <a:path w="2047875">
                <a:moveTo>
                  <a:pt x="0" y="0"/>
                </a:moveTo>
                <a:lnTo>
                  <a:pt x="2047552" y="0"/>
                </a:lnTo>
              </a:path>
            </a:pathLst>
          </a:custGeom>
          <a:ln w="3504">
            <a:solidFill>
              <a:srgbClr val="252525"/>
            </a:solidFill>
          </a:ln>
        </p:spPr>
        <p:txBody>
          <a:bodyPr wrap="square" lIns="0" tIns="0" rIns="0" bIns="0" rtlCol="0"/>
          <a:lstStyle/>
          <a:p>
            <a:endParaRPr/>
          </a:p>
        </p:txBody>
      </p:sp>
      <p:sp>
        <p:nvSpPr>
          <p:cNvPr id="73" name="object 73"/>
          <p:cNvSpPr/>
          <p:nvPr/>
        </p:nvSpPr>
        <p:spPr>
          <a:xfrm>
            <a:off x="3911849" y="1264433"/>
            <a:ext cx="2047875" cy="0"/>
          </a:xfrm>
          <a:custGeom>
            <a:avLst/>
            <a:gdLst/>
            <a:ahLst/>
            <a:cxnLst/>
            <a:rect l="l" t="t" r="r" b="b"/>
            <a:pathLst>
              <a:path w="2047875">
                <a:moveTo>
                  <a:pt x="0" y="0"/>
                </a:moveTo>
                <a:lnTo>
                  <a:pt x="2047552" y="0"/>
                </a:lnTo>
              </a:path>
            </a:pathLst>
          </a:custGeom>
          <a:ln w="3504">
            <a:solidFill>
              <a:srgbClr val="252525"/>
            </a:solidFill>
          </a:ln>
        </p:spPr>
        <p:txBody>
          <a:bodyPr wrap="square" lIns="0" tIns="0" rIns="0" bIns="0" rtlCol="0"/>
          <a:lstStyle/>
          <a:p>
            <a:endParaRPr/>
          </a:p>
        </p:txBody>
      </p:sp>
      <p:sp>
        <p:nvSpPr>
          <p:cNvPr id="74" name="object 74"/>
          <p:cNvSpPr/>
          <p:nvPr/>
        </p:nvSpPr>
        <p:spPr>
          <a:xfrm>
            <a:off x="4098497"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75" name="object 75"/>
          <p:cNvSpPr/>
          <p:nvPr/>
        </p:nvSpPr>
        <p:spPr>
          <a:xfrm>
            <a:off x="4287082"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76" name="object 76"/>
          <p:cNvSpPr/>
          <p:nvPr/>
        </p:nvSpPr>
        <p:spPr>
          <a:xfrm>
            <a:off x="4475668"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77" name="object 77"/>
          <p:cNvSpPr/>
          <p:nvPr/>
        </p:nvSpPr>
        <p:spPr>
          <a:xfrm>
            <a:off x="4664260"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78" name="object 78"/>
          <p:cNvSpPr/>
          <p:nvPr/>
        </p:nvSpPr>
        <p:spPr>
          <a:xfrm>
            <a:off x="4852817"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79" name="object 79"/>
          <p:cNvSpPr/>
          <p:nvPr/>
        </p:nvSpPr>
        <p:spPr>
          <a:xfrm>
            <a:off x="5041444" y="3045501"/>
            <a:ext cx="3810" cy="22225"/>
          </a:xfrm>
          <a:custGeom>
            <a:avLst/>
            <a:gdLst/>
            <a:ahLst/>
            <a:cxnLst/>
            <a:rect l="l" t="t" r="r" b="b"/>
            <a:pathLst>
              <a:path w="3810" h="22225">
                <a:moveTo>
                  <a:pt x="0" y="22203"/>
                </a:moveTo>
                <a:lnTo>
                  <a:pt x="3505" y="22203"/>
                </a:lnTo>
                <a:lnTo>
                  <a:pt x="3505" y="0"/>
                </a:lnTo>
                <a:lnTo>
                  <a:pt x="0" y="0"/>
                </a:lnTo>
                <a:lnTo>
                  <a:pt x="0" y="22203"/>
                </a:lnTo>
                <a:close/>
              </a:path>
            </a:pathLst>
          </a:custGeom>
          <a:solidFill>
            <a:srgbClr val="252525"/>
          </a:solidFill>
        </p:spPr>
        <p:txBody>
          <a:bodyPr wrap="square" lIns="0" tIns="0" rIns="0" bIns="0" rtlCol="0"/>
          <a:lstStyle/>
          <a:p>
            <a:endParaRPr/>
          </a:p>
        </p:txBody>
      </p:sp>
      <p:sp>
        <p:nvSpPr>
          <p:cNvPr id="80" name="object 80"/>
          <p:cNvSpPr/>
          <p:nvPr/>
        </p:nvSpPr>
        <p:spPr>
          <a:xfrm>
            <a:off x="5230002"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1" name="object 81"/>
          <p:cNvSpPr/>
          <p:nvPr/>
        </p:nvSpPr>
        <p:spPr>
          <a:xfrm>
            <a:off x="5418629"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2" name="object 82"/>
          <p:cNvSpPr/>
          <p:nvPr/>
        </p:nvSpPr>
        <p:spPr>
          <a:xfrm>
            <a:off x="5607186" y="304550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3" name="object 83"/>
          <p:cNvSpPr/>
          <p:nvPr/>
        </p:nvSpPr>
        <p:spPr>
          <a:xfrm>
            <a:off x="5795813" y="3045501"/>
            <a:ext cx="3810" cy="22225"/>
          </a:xfrm>
          <a:custGeom>
            <a:avLst/>
            <a:gdLst/>
            <a:ahLst/>
            <a:cxnLst/>
            <a:rect l="l" t="t" r="r" b="b"/>
            <a:pathLst>
              <a:path w="3810" h="22225">
                <a:moveTo>
                  <a:pt x="0" y="22203"/>
                </a:moveTo>
                <a:lnTo>
                  <a:pt x="3505" y="22203"/>
                </a:lnTo>
                <a:lnTo>
                  <a:pt x="3505" y="0"/>
                </a:lnTo>
                <a:lnTo>
                  <a:pt x="0" y="0"/>
                </a:lnTo>
                <a:lnTo>
                  <a:pt x="0" y="22203"/>
                </a:lnTo>
                <a:close/>
              </a:path>
            </a:pathLst>
          </a:custGeom>
          <a:solidFill>
            <a:srgbClr val="252525"/>
          </a:solidFill>
        </p:spPr>
        <p:txBody>
          <a:bodyPr wrap="square" lIns="0" tIns="0" rIns="0" bIns="0" rtlCol="0"/>
          <a:lstStyle/>
          <a:p>
            <a:endParaRPr/>
          </a:p>
        </p:txBody>
      </p:sp>
      <p:sp>
        <p:nvSpPr>
          <p:cNvPr id="84" name="object 84"/>
          <p:cNvSpPr/>
          <p:nvPr/>
        </p:nvSpPr>
        <p:spPr>
          <a:xfrm>
            <a:off x="4098497"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5" name="object 85"/>
          <p:cNvSpPr/>
          <p:nvPr/>
        </p:nvSpPr>
        <p:spPr>
          <a:xfrm>
            <a:off x="4287082"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6" name="object 86"/>
          <p:cNvSpPr/>
          <p:nvPr/>
        </p:nvSpPr>
        <p:spPr>
          <a:xfrm>
            <a:off x="4475668"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7" name="object 87"/>
          <p:cNvSpPr/>
          <p:nvPr/>
        </p:nvSpPr>
        <p:spPr>
          <a:xfrm>
            <a:off x="4664260"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8" name="object 88"/>
          <p:cNvSpPr/>
          <p:nvPr/>
        </p:nvSpPr>
        <p:spPr>
          <a:xfrm>
            <a:off x="4852817"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89" name="object 89"/>
          <p:cNvSpPr/>
          <p:nvPr/>
        </p:nvSpPr>
        <p:spPr>
          <a:xfrm>
            <a:off x="5041444" y="1264451"/>
            <a:ext cx="3810" cy="22225"/>
          </a:xfrm>
          <a:custGeom>
            <a:avLst/>
            <a:gdLst/>
            <a:ahLst/>
            <a:cxnLst/>
            <a:rect l="l" t="t" r="r" b="b"/>
            <a:pathLst>
              <a:path w="3810" h="22225">
                <a:moveTo>
                  <a:pt x="0" y="22203"/>
                </a:moveTo>
                <a:lnTo>
                  <a:pt x="3505" y="22203"/>
                </a:lnTo>
                <a:lnTo>
                  <a:pt x="3505" y="0"/>
                </a:lnTo>
                <a:lnTo>
                  <a:pt x="0" y="0"/>
                </a:lnTo>
                <a:lnTo>
                  <a:pt x="0" y="22203"/>
                </a:lnTo>
                <a:close/>
              </a:path>
            </a:pathLst>
          </a:custGeom>
          <a:solidFill>
            <a:srgbClr val="252525"/>
          </a:solidFill>
        </p:spPr>
        <p:txBody>
          <a:bodyPr wrap="square" lIns="0" tIns="0" rIns="0" bIns="0" rtlCol="0"/>
          <a:lstStyle/>
          <a:p>
            <a:endParaRPr/>
          </a:p>
        </p:txBody>
      </p:sp>
      <p:sp>
        <p:nvSpPr>
          <p:cNvPr id="90" name="object 90"/>
          <p:cNvSpPr/>
          <p:nvPr/>
        </p:nvSpPr>
        <p:spPr>
          <a:xfrm>
            <a:off x="5230002"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91" name="object 91"/>
          <p:cNvSpPr/>
          <p:nvPr/>
        </p:nvSpPr>
        <p:spPr>
          <a:xfrm>
            <a:off x="5418629"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92" name="object 92"/>
          <p:cNvSpPr/>
          <p:nvPr/>
        </p:nvSpPr>
        <p:spPr>
          <a:xfrm>
            <a:off x="5607186" y="1264451"/>
            <a:ext cx="3810" cy="22225"/>
          </a:xfrm>
          <a:custGeom>
            <a:avLst/>
            <a:gdLst/>
            <a:ahLst/>
            <a:cxnLst/>
            <a:rect l="l" t="t" r="r" b="b"/>
            <a:pathLst>
              <a:path w="3810" h="22225">
                <a:moveTo>
                  <a:pt x="0" y="22203"/>
                </a:moveTo>
                <a:lnTo>
                  <a:pt x="3506" y="22203"/>
                </a:lnTo>
                <a:lnTo>
                  <a:pt x="3506" y="0"/>
                </a:lnTo>
                <a:lnTo>
                  <a:pt x="0" y="0"/>
                </a:lnTo>
                <a:lnTo>
                  <a:pt x="0" y="22203"/>
                </a:lnTo>
                <a:close/>
              </a:path>
            </a:pathLst>
          </a:custGeom>
          <a:solidFill>
            <a:srgbClr val="252525"/>
          </a:solidFill>
        </p:spPr>
        <p:txBody>
          <a:bodyPr wrap="square" lIns="0" tIns="0" rIns="0" bIns="0" rtlCol="0"/>
          <a:lstStyle/>
          <a:p>
            <a:endParaRPr/>
          </a:p>
        </p:txBody>
      </p:sp>
      <p:sp>
        <p:nvSpPr>
          <p:cNvPr id="93" name="object 93"/>
          <p:cNvSpPr/>
          <p:nvPr/>
        </p:nvSpPr>
        <p:spPr>
          <a:xfrm>
            <a:off x="5795813" y="1264451"/>
            <a:ext cx="3810" cy="22225"/>
          </a:xfrm>
          <a:custGeom>
            <a:avLst/>
            <a:gdLst/>
            <a:ahLst/>
            <a:cxnLst/>
            <a:rect l="l" t="t" r="r" b="b"/>
            <a:pathLst>
              <a:path w="3810" h="22225">
                <a:moveTo>
                  <a:pt x="0" y="22203"/>
                </a:moveTo>
                <a:lnTo>
                  <a:pt x="3505" y="22203"/>
                </a:lnTo>
                <a:lnTo>
                  <a:pt x="3505" y="0"/>
                </a:lnTo>
                <a:lnTo>
                  <a:pt x="0" y="0"/>
                </a:lnTo>
                <a:lnTo>
                  <a:pt x="0" y="22203"/>
                </a:lnTo>
                <a:close/>
              </a:path>
            </a:pathLst>
          </a:custGeom>
          <a:solidFill>
            <a:srgbClr val="252525"/>
          </a:solidFill>
        </p:spPr>
        <p:txBody>
          <a:bodyPr wrap="square" lIns="0" tIns="0" rIns="0" bIns="0" rtlCol="0"/>
          <a:lstStyle/>
          <a:p>
            <a:endParaRPr/>
          </a:p>
        </p:txBody>
      </p:sp>
      <p:sp>
        <p:nvSpPr>
          <p:cNvPr id="94" name="object 94"/>
          <p:cNvSpPr/>
          <p:nvPr/>
        </p:nvSpPr>
        <p:spPr>
          <a:xfrm>
            <a:off x="3911849" y="1264432"/>
            <a:ext cx="0" cy="1805305"/>
          </a:xfrm>
          <a:custGeom>
            <a:avLst/>
            <a:gdLst/>
            <a:ahLst/>
            <a:cxnLst/>
            <a:rect l="l" t="t" r="r" b="b"/>
            <a:pathLst>
              <a:path h="1805305">
                <a:moveTo>
                  <a:pt x="0" y="0"/>
                </a:moveTo>
                <a:lnTo>
                  <a:pt x="0" y="1805024"/>
                </a:lnTo>
              </a:path>
            </a:pathLst>
          </a:custGeom>
          <a:ln w="3506">
            <a:solidFill>
              <a:srgbClr val="252525"/>
            </a:solidFill>
          </a:ln>
        </p:spPr>
        <p:txBody>
          <a:bodyPr wrap="square" lIns="0" tIns="0" rIns="0" bIns="0" rtlCol="0"/>
          <a:lstStyle/>
          <a:p>
            <a:endParaRPr/>
          </a:p>
        </p:txBody>
      </p:sp>
      <p:sp>
        <p:nvSpPr>
          <p:cNvPr id="95" name="object 95"/>
          <p:cNvSpPr/>
          <p:nvPr/>
        </p:nvSpPr>
        <p:spPr>
          <a:xfrm>
            <a:off x="5957654" y="1264432"/>
            <a:ext cx="0" cy="1805305"/>
          </a:xfrm>
          <a:custGeom>
            <a:avLst/>
            <a:gdLst/>
            <a:ahLst/>
            <a:cxnLst/>
            <a:rect l="l" t="t" r="r" b="b"/>
            <a:pathLst>
              <a:path h="1805305">
                <a:moveTo>
                  <a:pt x="0" y="0"/>
                </a:moveTo>
                <a:lnTo>
                  <a:pt x="0" y="1805024"/>
                </a:lnTo>
              </a:path>
            </a:pathLst>
          </a:custGeom>
          <a:ln w="3506">
            <a:solidFill>
              <a:srgbClr val="252525"/>
            </a:solidFill>
          </a:ln>
        </p:spPr>
        <p:txBody>
          <a:bodyPr wrap="square" lIns="0" tIns="0" rIns="0" bIns="0" rtlCol="0"/>
          <a:lstStyle/>
          <a:p>
            <a:endParaRPr/>
          </a:p>
        </p:txBody>
      </p:sp>
      <p:sp>
        <p:nvSpPr>
          <p:cNvPr id="96" name="object 96"/>
          <p:cNvSpPr/>
          <p:nvPr/>
        </p:nvSpPr>
        <p:spPr>
          <a:xfrm>
            <a:off x="3911849" y="1428743"/>
            <a:ext cx="22225" cy="3810"/>
          </a:xfrm>
          <a:custGeom>
            <a:avLst/>
            <a:gdLst/>
            <a:ahLst/>
            <a:cxnLst/>
            <a:rect l="l" t="t" r="r" b="b"/>
            <a:pathLst>
              <a:path w="22225" h="3809">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97" name="object 97"/>
          <p:cNvSpPr/>
          <p:nvPr/>
        </p:nvSpPr>
        <p:spPr>
          <a:xfrm>
            <a:off x="3911849" y="1594945"/>
            <a:ext cx="22225" cy="3810"/>
          </a:xfrm>
          <a:custGeom>
            <a:avLst/>
            <a:gdLst/>
            <a:ahLst/>
            <a:cxnLst/>
            <a:rect l="l" t="t" r="r" b="b"/>
            <a:pathLst>
              <a:path w="22225" h="3809">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98" name="object 98"/>
          <p:cNvSpPr/>
          <p:nvPr/>
        </p:nvSpPr>
        <p:spPr>
          <a:xfrm>
            <a:off x="3911849" y="1761218"/>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99" name="object 99"/>
          <p:cNvSpPr/>
          <p:nvPr/>
        </p:nvSpPr>
        <p:spPr>
          <a:xfrm>
            <a:off x="3911849" y="1927420"/>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0" name="object 100"/>
          <p:cNvSpPr/>
          <p:nvPr/>
        </p:nvSpPr>
        <p:spPr>
          <a:xfrm>
            <a:off x="3911849" y="2093693"/>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1" name="object 101"/>
          <p:cNvSpPr/>
          <p:nvPr/>
        </p:nvSpPr>
        <p:spPr>
          <a:xfrm>
            <a:off x="3911849" y="2259896"/>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2" name="object 102"/>
          <p:cNvSpPr/>
          <p:nvPr/>
        </p:nvSpPr>
        <p:spPr>
          <a:xfrm>
            <a:off x="3911849" y="2426126"/>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3" name="object 103"/>
          <p:cNvSpPr/>
          <p:nvPr/>
        </p:nvSpPr>
        <p:spPr>
          <a:xfrm>
            <a:off x="3911849" y="2592364"/>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4" name="object 104"/>
          <p:cNvSpPr/>
          <p:nvPr/>
        </p:nvSpPr>
        <p:spPr>
          <a:xfrm>
            <a:off x="3911849" y="2758594"/>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5" name="object 105"/>
          <p:cNvSpPr/>
          <p:nvPr/>
        </p:nvSpPr>
        <p:spPr>
          <a:xfrm>
            <a:off x="3911849" y="2924825"/>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6" name="object 106"/>
          <p:cNvSpPr/>
          <p:nvPr/>
        </p:nvSpPr>
        <p:spPr>
          <a:xfrm>
            <a:off x="5935426" y="1428743"/>
            <a:ext cx="22225" cy="3810"/>
          </a:xfrm>
          <a:custGeom>
            <a:avLst/>
            <a:gdLst/>
            <a:ahLst/>
            <a:cxnLst/>
            <a:rect l="l" t="t" r="r" b="b"/>
            <a:pathLst>
              <a:path w="22225" h="3809">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7" name="object 107"/>
          <p:cNvSpPr/>
          <p:nvPr/>
        </p:nvSpPr>
        <p:spPr>
          <a:xfrm>
            <a:off x="5935426" y="1594945"/>
            <a:ext cx="22225" cy="3810"/>
          </a:xfrm>
          <a:custGeom>
            <a:avLst/>
            <a:gdLst/>
            <a:ahLst/>
            <a:cxnLst/>
            <a:rect l="l" t="t" r="r" b="b"/>
            <a:pathLst>
              <a:path w="22225" h="3809">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8" name="object 108"/>
          <p:cNvSpPr/>
          <p:nvPr/>
        </p:nvSpPr>
        <p:spPr>
          <a:xfrm>
            <a:off x="5935426" y="1761218"/>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09" name="object 109"/>
          <p:cNvSpPr/>
          <p:nvPr/>
        </p:nvSpPr>
        <p:spPr>
          <a:xfrm>
            <a:off x="5935426" y="1927420"/>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0" name="object 110"/>
          <p:cNvSpPr/>
          <p:nvPr/>
        </p:nvSpPr>
        <p:spPr>
          <a:xfrm>
            <a:off x="5935426" y="2093693"/>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1" name="object 111"/>
          <p:cNvSpPr/>
          <p:nvPr/>
        </p:nvSpPr>
        <p:spPr>
          <a:xfrm>
            <a:off x="5935426" y="2259896"/>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2" name="object 112"/>
          <p:cNvSpPr/>
          <p:nvPr/>
        </p:nvSpPr>
        <p:spPr>
          <a:xfrm>
            <a:off x="5935426" y="2426126"/>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3" name="object 113"/>
          <p:cNvSpPr/>
          <p:nvPr/>
        </p:nvSpPr>
        <p:spPr>
          <a:xfrm>
            <a:off x="5935426" y="2592364"/>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4" name="object 114"/>
          <p:cNvSpPr/>
          <p:nvPr/>
        </p:nvSpPr>
        <p:spPr>
          <a:xfrm>
            <a:off x="5935426" y="2758594"/>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5" name="object 115"/>
          <p:cNvSpPr/>
          <p:nvPr/>
        </p:nvSpPr>
        <p:spPr>
          <a:xfrm>
            <a:off x="5935426" y="2924825"/>
            <a:ext cx="22225" cy="3810"/>
          </a:xfrm>
          <a:custGeom>
            <a:avLst/>
            <a:gdLst/>
            <a:ahLst/>
            <a:cxnLst/>
            <a:rect l="l" t="t" r="r" b="b"/>
            <a:pathLst>
              <a:path w="22225" h="3810">
                <a:moveTo>
                  <a:pt x="0" y="3504"/>
                </a:moveTo>
                <a:lnTo>
                  <a:pt x="22211" y="3504"/>
                </a:lnTo>
                <a:lnTo>
                  <a:pt x="22211" y="0"/>
                </a:lnTo>
                <a:lnTo>
                  <a:pt x="0" y="0"/>
                </a:lnTo>
                <a:lnTo>
                  <a:pt x="0" y="3504"/>
                </a:lnTo>
                <a:close/>
              </a:path>
            </a:pathLst>
          </a:custGeom>
          <a:solidFill>
            <a:srgbClr val="252525"/>
          </a:solidFill>
        </p:spPr>
        <p:txBody>
          <a:bodyPr wrap="square" lIns="0" tIns="0" rIns="0" bIns="0" rtlCol="0"/>
          <a:lstStyle/>
          <a:p>
            <a:endParaRPr/>
          </a:p>
        </p:txBody>
      </p:sp>
      <p:sp>
        <p:nvSpPr>
          <p:cNvPr id="116" name="object 116"/>
          <p:cNvSpPr/>
          <p:nvPr/>
        </p:nvSpPr>
        <p:spPr>
          <a:xfrm>
            <a:off x="3875532" y="1584832"/>
            <a:ext cx="2540" cy="29845"/>
          </a:xfrm>
          <a:custGeom>
            <a:avLst/>
            <a:gdLst/>
            <a:ahLst/>
            <a:cxnLst/>
            <a:rect l="l" t="t" r="r" b="b"/>
            <a:pathLst>
              <a:path w="2539" h="29844">
                <a:moveTo>
                  <a:pt x="0" y="0"/>
                </a:moveTo>
                <a:lnTo>
                  <a:pt x="0" y="29669"/>
                </a:lnTo>
                <a:lnTo>
                  <a:pt x="1479" y="25254"/>
                </a:lnTo>
                <a:lnTo>
                  <a:pt x="2066" y="20628"/>
                </a:lnTo>
                <a:lnTo>
                  <a:pt x="2066" y="10113"/>
                </a:lnTo>
                <a:lnTo>
                  <a:pt x="1701" y="6258"/>
                </a:lnTo>
                <a:lnTo>
                  <a:pt x="238" y="580"/>
                </a:lnTo>
                <a:lnTo>
                  <a:pt x="0" y="0"/>
                </a:lnTo>
                <a:close/>
              </a:path>
            </a:pathLst>
          </a:custGeom>
          <a:solidFill>
            <a:srgbClr val="252525"/>
          </a:solidFill>
        </p:spPr>
        <p:txBody>
          <a:bodyPr wrap="square" lIns="0" tIns="0" rIns="0" bIns="0" rtlCol="0"/>
          <a:lstStyle/>
          <a:p>
            <a:endParaRPr/>
          </a:p>
        </p:txBody>
      </p:sp>
      <p:sp>
        <p:nvSpPr>
          <p:cNvPr id="117" name="object 117"/>
          <p:cNvSpPr/>
          <p:nvPr/>
        </p:nvSpPr>
        <p:spPr>
          <a:xfrm>
            <a:off x="3875532" y="1751051"/>
            <a:ext cx="2540" cy="29845"/>
          </a:xfrm>
          <a:custGeom>
            <a:avLst/>
            <a:gdLst/>
            <a:ahLst/>
            <a:cxnLst/>
            <a:rect l="l" t="t" r="r" b="b"/>
            <a:pathLst>
              <a:path w="2539" h="29844">
                <a:moveTo>
                  <a:pt x="0" y="0"/>
                </a:moveTo>
                <a:lnTo>
                  <a:pt x="0" y="29723"/>
                </a:lnTo>
                <a:lnTo>
                  <a:pt x="1479" y="25308"/>
                </a:lnTo>
                <a:lnTo>
                  <a:pt x="2066" y="20681"/>
                </a:lnTo>
                <a:lnTo>
                  <a:pt x="2066" y="10096"/>
                </a:lnTo>
                <a:lnTo>
                  <a:pt x="1701" y="6311"/>
                </a:lnTo>
                <a:lnTo>
                  <a:pt x="238" y="563"/>
                </a:lnTo>
                <a:lnTo>
                  <a:pt x="0" y="0"/>
                </a:lnTo>
                <a:close/>
              </a:path>
            </a:pathLst>
          </a:custGeom>
          <a:solidFill>
            <a:srgbClr val="252525"/>
          </a:solidFill>
        </p:spPr>
        <p:txBody>
          <a:bodyPr wrap="square" lIns="0" tIns="0" rIns="0" bIns="0" rtlCol="0"/>
          <a:lstStyle/>
          <a:p>
            <a:endParaRPr/>
          </a:p>
        </p:txBody>
      </p:sp>
      <p:sp>
        <p:nvSpPr>
          <p:cNvPr id="118" name="object 118"/>
          <p:cNvSpPr/>
          <p:nvPr/>
        </p:nvSpPr>
        <p:spPr>
          <a:xfrm>
            <a:off x="3875532" y="1917307"/>
            <a:ext cx="2540" cy="29845"/>
          </a:xfrm>
          <a:custGeom>
            <a:avLst/>
            <a:gdLst/>
            <a:ahLst/>
            <a:cxnLst/>
            <a:rect l="l" t="t" r="r" b="b"/>
            <a:pathLst>
              <a:path w="2539" h="29844">
                <a:moveTo>
                  <a:pt x="0" y="0"/>
                </a:moveTo>
                <a:lnTo>
                  <a:pt x="0" y="29669"/>
                </a:lnTo>
                <a:lnTo>
                  <a:pt x="1479" y="25254"/>
                </a:lnTo>
                <a:lnTo>
                  <a:pt x="2066" y="20628"/>
                </a:lnTo>
                <a:lnTo>
                  <a:pt x="2066" y="10113"/>
                </a:lnTo>
                <a:lnTo>
                  <a:pt x="1701" y="6258"/>
                </a:lnTo>
                <a:lnTo>
                  <a:pt x="238" y="580"/>
                </a:lnTo>
                <a:lnTo>
                  <a:pt x="0" y="0"/>
                </a:lnTo>
                <a:close/>
              </a:path>
            </a:pathLst>
          </a:custGeom>
          <a:solidFill>
            <a:srgbClr val="252525"/>
          </a:solidFill>
        </p:spPr>
        <p:txBody>
          <a:bodyPr wrap="square" lIns="0" tIns="0" rIns="0" bIns="0" rtlCol="0"/>
          <a:lstStyle/>
          <a:p>
            <a:endParaRPr/>
          </a:p>
        </p:txBody>
      </p:sp>
      <p:sp>
        <p:nvSpPr>
          <p:cNvPr id="119" name="object 119"/>
          <p:cNvSpPr/>
          <p:nvPr/>
        </p:nvSpPr>
        <p:spPr>
          <a:xfrm>
            <a:off x="3875532" y="2083526"/>
            <a:ext cx="2540" cy="29845"/>
          </a:xfrm>
          <a:custGeom>
            <a:avLst/>
            <a:gdLst/>
            <a:ahLst/>
            <a:cxnLst/>
            <a:rect l="l" t="t" r="r" b="b"/>
            <a:pathLst>
              <a:path w="2539" h="29844">
                <a:moveTo>
                  <a:pt x="0" y="0"/>
                </a:moveTo>
                <a:lnTo>
                  <a:pt x="0" y="29671"/>
                </a:lnTo>
                <a:lnTo>
                  <a:pt x="1479" y="25238"/>
                </a:lnTo>
                <a:lnTo>
                  <a:pt x="2066" y="20681"/>
                </a:lnTo>
                <a:lnTo>
                  <a:pt x="2066" y="10096"/>
                </a:lnTo>
                <a:lnTo>
                  <a:pt x="1701" y="6241"/>
                </a:lnTo>
                <a:lnTo>
                  <a:pt x="238" y="563"/>
                </a:lnTo>
                <a:lnTo>
                  <a:pt x="0" y="0"/>
                </a:lnTo>
                <a:close/>
              </a:path>
            </a:pathLst>
          </a:custGeom>
          <a:solidFill>
            <a:srgbClr val="252525"/>
          </a:solidFill>
        </p:spPr>
        <p:txBody>
          <a:bodyPr wrap="square" lIns="0" tIns="0" rIns="0" bIns="0" rtlCol="0"/>
          <a:lstStyle/>
          <a:p>
            <a:endParaRPr/>
          </a:p>
        </p:txBody>
      </p:sp>
      <p:sp>
        <p:nvSpPr>
          <p:cNvPr id="120" name="object 120"/>
          <p:cNvSpPr/>
          <p:nvPr/>
        </p:nvSpPr>
        <p:spPr>
          <a:xfrm>
            <a:off x="3875532" y="2249782"/>
            <a:ext cx="2540" cy="29845"/>
          </a:xfrm>
          <a:custGeom>
            <a:avLst/>
            <a:gdLst/>
            <a:ahLst/>
            <a:cxnLst/>
            <a:rect l="l" t="t" r="r" b="b"/>
            <a:pathLst>
              <a:path w="2539" h="29844">
                <a:moveTo>
                  <a:pt x="0" y="0"/>
                </a:moveTo>
                <a:lnTo>
                  <a:pt x="0" y="29669"/>
                </a:lnTo>
                <a:lnTo>
                  <a:pt x="1479" y="25254"/>
                </a:lnTo>
                <a:lnTo>
                  <a:pt x="2066" y="20628"/>
                </a:lnTo>
                <a:lnTo>
                  <a:pt x="2066" y="10113"/>
                </a:lnTo>
                <a:lnTo>
                  <a:pt x="1701" y="6258"/>
                </a:lnTo>
                <a:lnTo>
                  <a:pt x="238" y="580"/>
                </a:lnTo>
                <a:lnTo>
                  <a:pt x="0" y="0"/>
                </a:lnTo>
                <a:close/>
              </a:path>
            </a:pathLst>
          </a:custGeom>
          <a:solidFill>
            <a:srgbClr val="252525"/>
          </a:solidFill>
        </p:spPr>
        <p:txBody>
          <a:bodyPr wrap="square" lIns="0" tIns="0" rIns="0" bIns="0" rtlCol="0"/>
          <a:lstStyle/>
          <a:p>
            <a:endParaRPr/>
          </a:p>
        </p:txBody>
      </p:sp>
      <p:sp>
        <p:nvSpPr>
          <p:cNvPr id="121" name="object 121"/>
          <p:cNvSpPr/>
          <p:nvPr/>
        </p:nvSpPr>
        <p:spPr>
          <a:xfrm>
            <a:off x="3875532" y="2415993"/>
            <a:ext cx="2540" cy="29845"/>
          </a:xfrm>
          <a:custGeom>
            <a:avLst/>
            <a:gdLst/>
            <a:ahLst/>
            <a:cxnLst/>
            <a:rect l="l" t="t" r="r" b="b"/>
            <a:pathLst>
              <a:path w="2539" h="29844">
                <a:moveTo>
                  <a:pt x="0" y="0"/>
                </a:moveTo>
                <a:lnTo>
                  <a:pt x="0" y="29684"/>
                </a:lnTo>
                <a:lnTo>
                  <a:pt x="1479" y="25260"/>
                </a:lnTo>
                <a:lnTo>
                  <a:pt x="2066" y="20647"/>
                </a:lnTo>
                <a:lnTo>
                  <a:pt x="2066" y="10098"/>
                </a:lnTo>
                <a:lnTo>
                  <a:pt x="1701" y="6263"/>
                </a:lnTo>
                <a:lnTo>
                  <a:pt x="238" y="571"/>
                </a:lnTo>
                <a:lnTo>
                  <a:pt x="0" y="0"/>
                </a:lnTo>
                <a:close/>
              </a:path>
            </a:pathLst>
          </a:custGeom>
          <a:solidFill>
            <a:srgbClr val="252525"/>
          </a:solidFill>
        </p:spPr>
        <p:txBody>
          <a:bodyPr wrap="square" lIns="0" tIns="0" rIns="0" bIns="0" rtlCol="0"/>
          <a:lstStyle/>
          <a:p>
            <a:endParaRPr/>
          </a:p>
        </p:txBody>
      </p:sp>
      <p:sp>
        <p:nvSpPr>
          <p:cNvPr id="122" name="object 122"/>
          <p:cNvSpPr/>
          <p:nvPr/>
        </p:nvSpPr>
        <p:spPr>
          <a:xfrm>
            <a:off x="3875532" y="2582223"/>
            <a:ext cx="2540" cy="29845"/>
          </a:xfrm>
          <a:custGeom>
            <a:avLst/>
            <a:gdLst/>
            <a:ahLst/>
            <a:cxnLst/>
            <a:rect l="l" t="t" r="r" b="b"/>
            <a:pathLst>
              <a:path w="2539" h="29844">
                <a:moveTo>
                  <a:pt x="0" y="0"/>
                </a:moveTo>
                <a:lnTo>
                  <a:pt x="0" y="29684"/>
                </a:lnTo>
                <a:lnTo>
                  <a:pt x="1479" y="25260"/>
                </a:lnTo>
                <a:lnTo>
                  <a:pt x="2066" y="20647"/>
                </a:lnTo>
                <a:lnTo>
                  <a:pt x="2066" y="10105"/>
                </a:lnTo>
                <a:lnTo>
                  <a:pt x="1701" y="6263"/>
                </a:lnTo>
                <a:lnTo>
                  <a:pt x="238" y="571"/>
                </a:lnTo>
                <a:lnTo>
                  <a:pt x="0" y="0"/>
                </a:lnTo>
                <a:close/>
              </a:path>
            </a:pathLst>
          </a:custGeom>
          <a:solidFill>
            <a:srgbClr val="252525"/>
          </a:solidFill>
        </p:spPr>
        <p:txBody>
          <a:bodyPr wrap="square" lIns="0" tIns="0" rIns="0" bIns="0" rtlCol="0"/>
          <a:lstStyle/>
          <a:p>
            <a:endParaRPr/>
          </a:p>
        </p:txBody>
      </p:sp>
      <p:sp>
        <p:nvSpPr>
          <p:cNvPr id="123" name="object 123"/>
          <p:cNvSpPr/>
          <p:nvPr/>
        </p:nvSpPr>
        <p:spPr>
          <a:xfrm>
            <a:off x="3875532" y="2748454"/>
            <a:ext cx="2540" cy="29845"/>
          </a:xfrm>
          <a:custGeom>
            <a:avLst/>
            <a:gdLst/>
            <a:ahLst/>
            <a:cxnLst/>
            <a:rect l="l" t="t" r="r" b="b"/>
            <a:pathLst>
              <a:path w="2539" h="29844">
                <a:moveTo>
                  <a:pt x="0" y="0"/>
                </a:moveTo>
                <a:lnTo>
                  <a:pt x="0" y="29684"/>
                </a:lnTo>
                <a:lnTo>
                  <a:pt x="1479" y="25260"/>
                </a:lnTo>
                <a:lnTo>
                  <a:pt x="2066" y="20647"/>
                </a:lnTo>
                <a:lnTo>
                  <a:pt x="2066" y="10105"/>
                </a:lnTo>
                <a:lnTo>
                  <a:pt x="1701" y="6263"/>
                </a:lnTo>
                <a:lnTo>
                  <a:pt x="238" y="571"/>
                </a:lnTo>
                <a:lnTo>
                  <a:pt x="0" y="0"/>
                </a:lnTo>
                <a:close/>
              </a:path>
            </a:pathLst>
          </a:custGeom>
          <a:solidFill>
            <a:srgbClr val="252525"/>
          </a:solidFill>
        </p:spPr>
        <p:txBody>
          <a:bodyPr wrap="square" lIns="0" tIns="0" rIns="0" bIns="0" rtlCol="0"/>
          <a:lstStyle/>
          <a:p>
            <a:endParaRPr/>
          </a:p>
        </p:txBody>
      </p:sp>
      <p:sp>
        <p:nvSpPr>
          <p:cNvPr id="124" name="object 124"/>
          <p:cNvSpPr/>
          <p:nvPr/>
        </p:nvSpPr>
        <p:spPr>
          <a:xfrm>
            <a:off x="3875532" y="2914684"/>
            <a:ext cx="2540" cy="29845"/>
          </a:xfrm>
          <a:custGeom>
            <a:avLst/>
            <a:gdLst/>
            <a:ahLst/>
            <a:cxnLst/>
            <a:rect l="l" t="t" r="r" b="b"/>
            <a:pathLst>
              <a:path w="2539" h="29844">
                <a:moveTo>
                  <a:pt x="0" y="0"/>
                </a:moveTo>
                <a:lnTo>
                  <a:pt x="0" y="29684"/>
                </a:lnTo>
                <a:lnTo>
                  <a:pt x="1479" y="25260"/>
                </a:lnTo>
                <a:lnTo>
                  <a:pt x="2066" y="20647"/>
                </a:lnTo>
                <a:lnTo>
                  <a:pt x="2066" y="10105"/>
                </a:lnTo>
                <a:lnTo>
                  <a:pt x="1701" y="6263"/>
                </a:lnTo>
                <a:lnTo>
                  <a:pt x="238" y="571"/>
                </a:lnTo>
                <a:lnTo>
                  <a:pt x="0" y="0"/>
                </a:lnTo>
                <a:close/>
              </a:path>
            </a:pathLst>
          </a:custGeom>
          <a:solidFill>
            <a:srgbClr val="252525"/>
          </a:solidFill>
        </p:spPr>
        <p:txBody>
          <a:bodyPr wrap="square" lIns="0" tIns="0" rIns="0" bIns="0" rtlCol="0"/>
          <a:lstStyle/>
          <a:p>
            <a:endParaRPr/>
          </a:p>
        </p:txBody>
      </p:sp>
      <p:sp>
        <p:nvSpPr>
          <p:cNvPr id="125" name="object 125"/>
          <p:cNvSpPr/>
          <p:nvPr/>
        </p:nvSpPr>
        <p:spPr>
          <a:xfrm>
            <a:off x="6013751" y="1262679"/>
            <a:ext cx="113947" cy="1806777"/>
          </a:xfrm>
          <a:prstGeom prst="rect">
            <a:avLst/>
          </a:prstGeom>
          <a:blipFill>
            <a:blip r:embed="rId3" cstate="print"/>
            <a:stretch>
              <a:fillRect/>
            </a:stretch>
          </a:blipFill>
        </p:spPr>
        <p:txBody>
          <a:bodyPr wrap="square" lIns="0" tIns="0" rIns="0" bIns="0" rtlCol="0"/>
          <a:lstStyle/>
          <a:p>
            <a:endParaRPr/>
          </a:p>
        </p:txBody>
      </p:sp>
      <p:sp>
        <p:nvSpPr>
          <p:cNvPr id="126" name="object 126"/>
          <p:cNvSpPr/>
          <p:nvPr/>
        </p:nvSpPr>
        <p:spPr>
          <a:xfrm>
            <a:off x="6125946" y="1262679"/>
            <a:ext cx="0" cy="1805305"/>
          </a:xfrm>
          <a:custGeom>
            <a:avLst/>
            <a:gdLst/>
            <a:ahLst/>
            <a:cxnLst/>
            <a:rect l="l" t="t" r="r" b="b"/>
            <a:pathLst>
              <a:path h="1805305">
                <a:moveTo>
                  <a:pt x="0" y="0"/>
                </a:moveTo>
                <a:lnTo>
                  <a:pt x="0" y="1805024"/>
                </a:lnTo>
              </a:path>
            </a:pathLst>
          </a:custGeom>
          <a:ln w="3506">
            <a:solidFill>
              <a:srgbClr val="252525"/>
            </a:solidFill>
          </a:ln>
        </p:spPr>
        <p:txBody>
          <a:bodyPr wrap="square" lIns="0" tIns="0" rIns="0" bIns="0" rtlCol="0"/>
          <a:lstStyle/>
          <a:p>
            <a:endParaRPr/>
          </a:p>
        </p:txBody>
      </p:sp>
      <p:sp>
        <p:nvSpPr>
          <p:cNvPr id="127" name="object 127"/>
          <p:cNvSpPr/>
          <p:nvPr/>
        </p:nvSpPr>
        <p:spPr>
          <a:xfrm>
            <a:off x="6106172" y="3065952"/>
            <a:ext cx="20320" cy="3810"/>
          </a:xfrm>
          <a:custGeom>
            <a:avLst/>
            <a:gdLst/>
            <a:ahLst/>
            <a:cxnLst/>
            <a:rect l="l" t="t" r="r" b="b"/>
            <a:pathLst>
              <a:path w="20320" h="3810">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28" name="object 128"/>
          <p:cNvSpPr/>
          <p:nvPr/>
        </p:nvSpPr>
        <p:spPr>
          <a:xfrm>
            <a:off x="6106172" y="2840546"/>
            <a:ext cx="20320" cy="3810"/>
          </a:xfrm>
          <a:custGeom>
            <a:avLst/>
            <a:gdLst/>
            <a:ahLst/>
            <a:cxnLst/>
            <a:rect l="l" t="t" r="r" b="b"/>
            <a:pathLst>
              <a:path w="20320" h="3810">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29" name="object 129"/>
          <p:cNvSpPr/>
          <p:nvPr/>
        </p:nvSpPr>
        <p:spPr>
          <a:xfrm>
            <a:off x="6106172" y="2615132"/>
            <a:ext cx="20320" cy="3810"/>
          </a:xfrm>
          <a:custGeom>
            <a:avLst/>
            <a:gdLst/>
            <a:ahLst/>
            <a:cxnLst/>
            <a:rect l="l" t="t" r="r" b="b"/>
            <a:pathLst>
              <a:path w="20320" h="3810">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30" name="object 130"/>
          <p:cNvSpPr/>
          <p:nvPr/>
        </p:nvSpPr>
        <p:spPr>
          <a:xfrm>
            <a:off x="6106172" y="2389717"/>
            <a:ext cx="20320" cy="3810"/>
          </a:xfrm>
          <a:custGeom>
            <a:avLst/>
            <a:gdLst/>
            <a:ahLst/>
            <a:cxnLst/>
            <a:rect l="l" t="t" r="r" b="b"/>
            <a:pathLst>
              <a:path w="20320" h="3810">
                <a:moveTo>
                  <a:pt x="0" y="3505"/>
                </a:moveTo>
                <a:lnTo>
                  <a:pt x="19791" y="3505"/>
                </a:lnTo>
                <a:lnTo>
                  <a:pt x="19791" y="0"/>
                </a:lnTo>
                <a:lnTo>
                  <a:pt x="0" y="0"/>
                </a:lnTo>
                <a:lnTo>
                  <a:pt x="0" y="3505"/>
                </a:lnTo>
                <a:close/>
              </a:path>
            </a:pathLst>
          </a:custGeom>
          <a:solidFill>
            <a:srgbClr val="252525"/>
          </a:solidFill>
        </p:spPr>
        <p:txBody>
          <a:bodyPr wrap="square" lIns="0" tIns="0" rIns="0" bIns="0" rtlCol="0"/>
          <a:lstStyle/>
          <a:p>
            <a:endParaRPr/>
          </a:p>
        </p:txBody>
      </p:sp>
      <p:sp>
        <p:nvSpPr>
          <p:cNvPr id="131" name="object 131"/>
          <p:cNvSpPr/>
          <p:nvPr/>
        </p:nvSpPr>
        <p:spPr>
          <a:xfrm>
            <a:off x="6106172" y="2164282"/>
            <a:ext cx="20320" cy="3810"/>
          </a:xfrm>
          <a:custGeom>
            <a:avLst/>
            <a:gdLst/>
            <a:ahLst/>
            <a:cxnLst/>
            <a:rect l="l" t="t" r="r" b="b"/>
            <a:pathLst>
              <a:path w="20320" h="3810">
                <a:moveTo>
                  <a:pt x="0" y="3505"/>
                </a:moveTo>
                <a:lnTo>
                  <a:pt x="19791" y="3505"/>
                </a:lnTo>
                <a:lnTo>
                  <a:pt x="19791" y="0"/>
                </a:lnTo>
                <a:lnTo>
                  <a:pt x="0" y="0"/>
                </a:lnTo>
                <a:lnTo>
                  <a:pt x="0" y="3505"/>
                </a:lnTo>
                <a:close/>
              </a:path>
            </a:pathLst>
          </a:custGeom>
          <a:solidFill>
            <a:srgbClr val="252525"/>
          </a:solidFill>
        </p:spPr>
        <p:txBody>
          <a:bodyPr wrap="square" lIns="0" tIns="0" rIns="0" bIns="0" rtlCol="0"/>
          <a:lstStyle/>
          <a:p>
            <a:endParaRPr/>
          </a:p>
        </p:txBody>
      </p:sp>
      <p:sp>
        <p:nvSpPr>
          <p:cNvPr id="132" name="object 132"/>
          <p:cNvSpPr/>
          <p:nvPr/>
        </p:nvSpPr>
        <p:spPr>
          <a:xfrm>
            <a:off x="6106172" y="1938917"/>
            <a:ext cx="20320" cy="3810"/>
          </a:xfrm>
          <a:custGeom>
            <a:avLst/>
            <a:gdLst/>
            <a:ahLst/>
            <a:cxnLst/>
            <a:rect l="l" t="t" r="r" b="b"/>
            <a:pathLst>
              <a:path w="20320" h="3810">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33" name="object 133"/>
          <p:cNvSpPr/>
          <p:nvPr/>
        </p:nvSpPr>
        <p:spPr>
          <a:xfrm>
            <a:off x="6106172" y="1713481"/>
            <a:ext cx="20320" cy="3810"/>
          </a:xfrm>
          <a:custGeom>
            <a:avLst/>
            <a:gdLst/>
            <a:ahLst/>
            <a:cxnLst/>
            <a:rect l="l" t="t" r="r" b="b"/>
            <a:pathLst>
              <a:path w="20320" h="3810">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34" name="object 134"/>
          <p:cNvSpPr/>
          <p:nvPr/>
        </p:nvSpPr>
        <p:spPr>
          <a:xfrm>
            <a:off x="6106172" y="1488116"/>
            <a:ext cx="20320" cy="3810"/>
          </a:xfrm>
          <a:custGeom>
            <a:avLst/>
            <a:gdLst/>
            <a:ahLst/>
            <a:cxnLst/>
            <a:rect l="l" t="t" r="r" b="b"/>
            <a:pathLst>
              <a:path w="20320" h="3809">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35" name="object 135"/>
          <p:cNvSpPr/>
          <p:nvPr/>
        </p:nvSpPr>
        <p:spPr>
          <a:xfrm>
            <a:off x="6106172" y="1262681"/>
            <a:ext cx="20320" cy="3810"/>
          </a:xfrm>
          <a:custGeom>
            <a:avLst/>
            <a:gdLst/>
            <a:ahLst/>
            <a:cxnLst/>
            <a:rect l="l" t="t" r="r" b="b"/>
            <a:pathLst>
              <a:path w="20320" h="3809">
                <a:moveTo>
                  <a:pt x="0" y="3504"/>
                </a:moveTo>
                <a:lnTo>
                  <a:pt x="19791" y="3504"/>
                </a:lnTo>
                <a:lnTo>
                  <a:pt x="19791" y="0"/>
                </a:lnTo>
                <a:lnTo>
                  <a:pt x="0" y="0"/>
                </a:lnTo>
                <a:lnTo>
                  <a:pt x="0" y="3504"/>
                </a:lnTo>
                <a:close/>
              </a:path>
            </a:pathLst>
          </a:custGeom>
          <a:solidFill>
            <a:srgbClr val="252525"/>
          </a:solidFill>
        </p:spPr>
        <p:txBody>
          <a:bodyPr wrap="square" lIns="0" tIns="0" rIns="0" bIns="0" rtlCol="0"/>
          <a:lstStyle/>
          <a:p>
            <a:endParaRPr/>
          </a:p>
        </p:txBody>
      </p:sp>
      <p:sp>
        <p:nvSpPr>
          <p:cNvPr id="136" name="object 136"/>
          <p:cNvSpPr/>
          <p:nvPr/>
        </p:nvSpPr>
        <p:spPr>
          <a:xfrm>
            <a:off x="6154416" y="3048305"/>
            <a:ext cx="99695" cy="45085"/>
          </a:xfrm>
          <a:custGeom>
            <a:avLst/>
            <a:gdLst/>
            <a:ahLst/>
            <a:cxnLst/>
            <a:rect l="l" t="t" r="r" b="b"/>
            <a:pathLst>
              <a:path w="99695" h="45085">
                <a:moveTo>
                  <a:pt x="26251" y="4456"/>
                </a:moveTo>
                <a:lnTo>
                  <a:pt x="17600" y="4456"/>
                </a:lnTo>
                <a:lnTo>
                  <a:pt x="19563" y="5188"/>
                </a:lnTo>
                <a:lnTo>
                  <a:pt x="22649" y="8119"/>
                </a:lnTo>
                <a:lnTo>
                  <a:pt x="23420" y="9918"/>
                </a:lnTo>
                <a:lnTo>
                  <a:pt x="23420" y="14086"/>
                </a:lnTo>
                <a:lnTo>
                  <a:pt x="22579" y="16244"/>
                </a:lnTo>
                <a:lnTo>
                  <a:pt x="19197" y="20825"/>
                </a:lnTo>
                <a:lnTo>
                  <a:pt x="15987" y="23905"/>
                </a:lnTo>
                <a:lnTo>
                  <a:pt x="8134" y="30325"/>
                </a:lnTo>
                <a:lnTo>
                  <a:pt x="5820" y="32539"/>
                </a:lnTo>
                <a:lnTo>
                  <a:pt x="0" y="42727"/>
                </a:lnTo>
                <a:lnTo>
                  <a:pt x="0" y="44023"/>
                </a:lnTo>
                <a:lnTo>
                  <a:pt x="29030" y="44023"/>
                </a:lnTo>
                <a:lnTo>
                  <a:pt x="29030" y="38849"/>
                </a:lnTo>
                <a:lnTo>
                  <a:pt x="7503" y="38849"/>
                </a:lnTo>
                <a:lnTo>
                  <a:pt x="8063" y="37872"/>
                </a:lnTo>
                <a:lnTo>
                  <a:pt x="8835" y="36901"/>
                </a:lnTo>
                <a:lnTo>
                  <a:pt x="10658" y="34966"/>
                </a:lnTo>
                <a:lnTo>
                  <a:pt x="12762" y="33127"/>
                </a:lnTo>
                <a:lnTo>
                  <a:pt x="19844" y="27146"/>
                </a:lnTo>
                <a:lnTo>
                  <a:pt x="22649" y="24573"/>
                </a:lnTo>
                <a:lnTo>
                  <a:pt x="24262" y="22699"/>
                </a:lnTo>
                <a:lnTo>
                  <a:pt x="25955" y="20810"/>
                </a:lnTo>
                <a:lnTo>
                  <a:pt x="27137" y="19040"/>
                </a:lnTo>
                <a:lnTo>
                  <a:pt x="27838" y="17345"/>
                </a:lnTo>
                <a:lnTo>
                  <a:pt x="28609" y="15651"/>
                </a:lnTo>
                <a:lnTo>
                  <a:pt x="28927" y="14086"/>
                </a:lnTo>
                <a:lnTo>
                  <a:pt x="28886" y="8553"/>
                </a:lnTo>
                <a:lnTo>
                  <a:pt x="27698" y="5831"/>
                </a:lnTo>
                <a:lnTo>
                  <a:pt x="26251" y="4456"/>
                </a:lnTo>
                <a:close/>
              </a:path>
              <a:path w="99695" h="45085">
                <a:moveTo>
                  <a:pt x="19493" y="0"/>
                </a:moveTo>
                <a:lnTo>
                  <a:pt x="11079" y="0"/>
                </a:lnTo>
                <a:lnTo>
                  <a:pt x="7783" y="1081"/>
                </a:lnTo>
                <a:lnTo>
                  <a:pt x="5329" y="3244"/>
                </a:lnTo>
                <a:lnTo>
                  <a:pt x="2804" y="5408"/>
                </a:lnTo>
                <a:lnTo>
                  <a:pt x="1402" y="8553"/>
                </a:lnTo>
                <a:lnTo>
                  <a:pt x="1051" y="12680"/>
                </a:lnTo>
                <a:lnTo>
                  <a:pt x="6591" y="13248"/>
                </a:lnTo>
                <a:lnTo>
                  <a:pt x="6591" y="10497"/>
                </a:lnTo>
                <a:lnTo>
                  <a:pt x="7362" y="8343"/>
                </a:lnTo>
                <a:lnTo>
                  <a:pt x="8905" y="6788"/>
                </a:lnTo>
                <a:lnTo>
                  <a:pt x="10518" y="5233"/>
                </a:lnTo>
                <a:lnTo>
                  <a:pt x="12551" y="4456"/>
                </a:lnTo>
                <a:lnTo>
                  <a:pt x="26251" y="4456"/>
                </a:lnTo>
                <a:lnTo>
                  <a:pt x="22789" y="1165"/>
                </a:lnTo>
                <a:lnTo>
                  <a:pt x="19493" y="0"/>
                </a:lnTo>
                <a:close/>
              </a:path>
              <a:path w="99695" h="45085">
                <a:moveTo>
                  <a:pt x="52451" y="0"/>
                </a:moveTo>
                <a:lnTo>
                  <a:pt x="46911" y="0"/>
                </a:lnTo>
                <a:lnTo>
                  <a:pt x="44246" y="857"/>
                </a:lnTo>
                <a:lnTo>
                  <a:pt x="35832" y="17216"/>
                </a:lnTo>
                <a:lnTo>
                  <a:pt x="35832" y="30634"/>
                </a:lnTo>
                <a:lnTo>
                  <a:pt x="37234" y="36576"/>
                </a:lnTo>
                <a:lnTo>
                  <a:pt x="40299" y="40459"/>
                </a:lnTo>
                <a:lnTo>
                  <a:pt x="42563" y="43256"/>
                </a:lnTo>
                <a:lnTo>
                  <a:pt x="45859" y="44771"/>
                </a:lnTo>
                <a:lnTo>
                  <a:pt x="53292" y="44771"/>
                </a:lnTo>
                <a:lnTo>
                  <a:pt x="55957" y="43908"/>
                </a:lnTo>
                <a:lnTo>
                  <a:pt x="60164" y="40459"/>
                </a:lnTo>
                <a:lnTo>
                  <a:pt x="47612" y="40344"/>
                </a:lnTo>
                <a:lnTo>
                  <a:pt x="45575" y="39149"/>
                </a:lnTo>
                <a:lnTo>
                  <a:pt x="43826" y="36771"/>
                </a:lnTo>
                <a:lnTo>
                  <a:pt x="42138" y="34363"/>
                </a:lnTo>
                <a:lnTo>
                  <a:pt x="41301" y="29598"/>
                </a:lnTo>
                <a:lnTo>
                  <a:pt x="41421" y="14599"/>
                </a:lnTo>
                <a:lnTo>
                  <a:pt x="42283" y="10267"/>
                </a:lnTo>
                <a:lnTo>
                  <a:pt x="44106" y="7596"/>
                </a:lnTo>
                <a:lnTo>
                  <a:pt x="45579" y="5502"/>
                </a:lnTo>
                <a:lnTo>
                  <a:pt x="47542" y="4456"/>
                </a:lnTo>
                <a:lnTo>
                  <a:pt x="59987" y="4456"/>
                </a:lnTo>
                <a:lnTo>
                  <a:pt x="59533" y="3733"/>
                </a:lnTo>
                <a:lnTo>
                  <a:pt x="58060" y="2367"/>
                </a:lnTo>
                <a:lnTo>
                  <a:pt x="56307" y="1420"/>
                </a:lnTo>
                <a:lnTo>
                  <a:pt x="54484" y="473"/>
                </a:lnTo>
                <a:lnTo>
                  <a:pt x="52451" y="0"/>
                </a:lnTo>
                <a:close/>
              </a:path>
              <a:path w="99695" h="45085">
                <a:moveTo>
                  <a:pt x="59987" y="4456"/>
                </a:moveTo>
                <a:lnTo>
                  <a:pt x="52521" y="4456"/>
                </a:lnTo>
                <a:lnTo>
                  <a:pt x="54624" y="5642"/>
                </a:lnTo>
                <a:lnTo>
                  <a:pt x="57990" y="10387"/>
                </a:lnTo>
                <a:lnTo>
                  <a:pt x="58729" y="14599"/>
                </a:lnTo>
                <a:lnTo>
                  <a:pt x="58828" y="29598"/>
                </a:lnTo>
                <a:lnTo>
                  <a:pt x="57990" y="34363"/>
                </a:lnTo>
                <a:lnTo>
                  <a:pt x="54616" y="39153"/>
                </a:lnTo>
                <a:lnTo>
                  <a:pt x="52591" y="40344"/>
                </a:lnTo>
                <a:lnTo>
                  <a:pt x="60240" y="40344"/>
                </a:lnTo>
                <a:lnTo>
                  <a:pt x="61777" y="38016"/>
                </a:lnTo>
                <a:lnTo>
                  <a:pt x="63880" y="31696"/>
                </a:lnTo>
                <a:lnTo>
                  <a:pt x="64371" y="27544"/>
                </a:lnTo>
                <a:lnTo>
                  <a:pt x="64303" y="17216"/>
                </a:lnTo>
                <a:lnTo>
                  <a:pt x="64091" y="14599"/>
                </a:lnTo>
                <a:lnTo>
                  <a:pt x="63389" y="12037"/>
                </a:lnTo>
                <a:lnTo>
                  <a:pt x="62758" y="9475"/>
                </a:lnTo>
                <a:lnTo>
                  <a:pt x="61847" y="7302"/>
                </a:lnTo>
                <a:lnTo>
                  <a:pt x="60645" y="5502"/>
                </a:lnTo>
                <a:lnTo>
                  <a:pt x="59987" y="4456"/>
                </a:lnTo>
                <a:close/>
              </a:path>
              <a:path w="99695" h="45085">
                <a:moveTo>
                  <a:pt x="87511" y="0"/>
                </a:moveTo>
                <a:lnTo>
                  <a:pt x="81972" y="0"/>
                </a:lnTo>
                <a:lnTo>
                  <a:pt x="79377" y="857"/>
                </a:lnTo>
                <a:lnTo>
                  <a:pt x="75170" y="4286"/>
                </a:lnTo>
                <a:lnTo>
                  <a:pt x="73557" y="6723"/>
                </a:lnTo>
                <a:lnTo>
                  <a:pt x="71453" y="13044"/>
                </a:lnTo>
                <a:lnTo>
                  <a:pt x="70893" y="17216"/>
                </a:lnTo>
                <a:lnTo>
                  <a:pt x="70893" y="30634"/>
                </a:lnTo>
                <a:lnTo>
                  <a:pt x="72365" y="36576"/>
                </a:lnTo>
                <a:lnTo>
                  <a:pt x="77624" y="43256"/>
                </a:lnTo>
                <a:lnTo>
                  <a:pt x="80990" y="44771"/>
                </a:lnTo>
                <a:lnTo>
                  <a:pt x="88423" y="44771"/>
                </a:lnTo>
                <a:lnTo>
                  <a:pt x="91088" y="43908"/>
                </a:lnTo>
                <a:lnTo>
                  <a:pt x="95295" y="40459"/>
                </a:lnTo>
                <a:lnTo>
                  <a:pt x="82743" y="40344"/>
                </a:lnTo>
                <a:lnTo>
                  <a:pt x="80636" y="39149"/>
                </a:lnTo>
                <a:lnTo>
                  <a:pt x="77269" y="34363"/>
                </a:lnTo>
                <a:lnTo>
                  <a:pt x="76432" y="29598"/>
                </a:lnTo>
                <a:lnTo>
                  <a:pt x="76544" y="14599"/>
                </a:lnTo>
                <a:lnTo>
                  <a:pt x="77344" y="10267"/>
                </a:lnTo>
                <a:lnTo>
                  <a:pt x="80710" y="5502"/>
                </a:lnTo>
                <a:lnTo>
                  <a:pt x="82673" y="4456"/>
                </a:lnTo>
                <a:lnTo>
                  <a:pt x="95077" y="4456"/>
                </a:lnTo>
                <a:lnTo>
                  <a:pt x="94594" y="3733"/>
                </a:lnTo>
                <a:lnTo>
                  <a:pt x="93191" y="2367"/>
                </a:lnTo>
                <a:lnTo>
                  <a:pt x="91368" y="1420"/>
                </a:lnTo>
                <a:lnTo>
                  <a:pt x="89615" y="473"/>
                </a:lnTo>
                <a:lnTo>
                  <a:pt x="87511" y="0"/>
                </a:lnTo>
                <a:close/>
              </a:path>
              <a:path w="99695" h="45085">
                <a:moveTo>
                  <a:pt x="95077" y="4456"/>
                </a:moveTo>
                <a:lnTo>
                  <a:pt x="87652" y="4456"/>
                </a:lnTo>
                <a:lnTo>
                  <a:pt x="89755" y="5642"/>
                </a:lnTo>
                <a:lnTo>
                  <a:pt x="93121" y="10387"/>
                </a:lnTo>
                <a:lnTo>
                  <a:pt x="93860" y="14599"/>
                </a:lnTo>
                <a:lnTo>
                  <a:pt x="93959" y="29598"/>
                </a:lnTo>
                <a:lnTo>
                  <a:pt x="93121" y="34363"/>
                </a:lnTo>
                <a:lnTo>
                  <a:pt x="89747" y="39153"/>
                </a:lnTo>
                <a:lnTo>
                  <a:pt x="87652" y="40344"/>
                </a:lnTo>
                <a:lnTo>
                  <a:pt x="95367" y="40344"/>
                </a:lnTo>
                <a:lnTo>
                  <a:pt x="96838" y="38016"/>
                </a:lnTo>
                <a:lnTo>
                  <a:pt x="98941" y="31696"/>
                </a:lnTo>
                <a:lnTo>
                  <a:pt x="99502" y="27544"/>
                </a:lnTo>
                <a:lnTo>
                  <a:pt x="99417" y="17216"/>
                </a:lnTo>
                <a:lnTo>
                  <a:pt x="95776" y="5502"/>
                </a:lnTo>
                <a:lnTo>
                  <a:pt x="95077" y="4456"/>
                </a:lnTo>
                <a:close/>
              </a:path>
            </a:pathLst>
          </a:custGeom>
          <a:solidFill>
            <a:srgbClr val="252525"/>
          </a:solidFill>
        </p:spPr>
        <p:txBody>
          <a:bodyPr wrap="square" lIns="0" tIns="0" rIns="0" bIns="0" rtlCol="0"/>
          <a:lstStyle/>
          <a:p>
            <a:endParaRPr/>
          </a:p>
        </p:txBody>
      </p:sp>
      <p:sp>
        <p:nvSpPr>
          <p:cNvPr id="137" name="object 137"/>
          <p:cNvSpPr/>
          <p:nvPr/>
        </p:nvSpPr>
        <p:spPr>
          <a:xfrm>
            <a:off x="6154416" y="2822895"/>
            <a:ext cx="99695" cy="45085"/>
          </a:xfrm>
          <a:custGeom>
            <a:avLst/>
            <a:gdLst/>
            <a:ahLst/>
            <a:cxnLst/>
            <a:rect l="l" t="t" r="r" b="b"/>
            <a:pathLst>
              <a:path w="99695" h="45085">
                <a:moveTo>
                  <a:pt x="26253" y="4458"/>
                </a:moveTo>
                <a:lnTo>
                  <a:pt x="17600" y="4458"/>
                </a:lnTo>
                <a:lnTo>
                  <a:pt x="19563" y="5187"/>
                </a:lnTo>
                <a:lnTo>
                  <a:pt x="22649" y="8117"/>
                </a:lnTo>
                <a:lnTo>
                  <a:pt x="23420" y="9918"/>
                </a:lnTo>
                <a:lnTo>
                  <a:pt x="23420" y="14089"/>
                </a:lnTo>
                <a:lnTo>
                  <a:pt x="22579" y="16241"/>
                </a:lnTo>
                <a:lnTo>
                  <a:pt x="19198" y="20826"/>
                </a:lnTo>
                <a:lnTo>
                  <a:pt x="15987" y="23903"/>
                </a:lnTo>
                <a:lnTo>
                  <a:pt x="8134" y="30324"/>
                </a:lnTo>
                <a:lnTo>
                  <a:pt x="5820" y="32539"/>
                </a:lnTo>
                <a:lnTo>
                  <a:pt x="0" y="42724"/>
                </a:lnTo>
                <a:lnTo>
                  <a:pt x="0" y="44021"/>
                </a:lnTo>
                <a:lnTo>
                  <a:pt x="29030" y="44021"/>
                </a:lnTo>
                <a:lnTo>
                  <a:pt x="29030" y="38848"/>
                </a:lnTo>
                <a:lnTo>
                  <a:pt x="7503" y="38848"/>
                </a:lnTo>
                <a:lnTo>
                  <a:pt x="8063" y="37873"/>
                </a:lnTo>
                <a:lnTo>
                  <a:pt x="8835" y="36899"/>
                </a:lnTo>
                <a:lnTo>
                  <a:pt x="10658" y="34964"/>
                </a:lnTo>
                <a:lnTo>
                  <a:pt x="12762" y="33128"/>
                </a:lnTo>
                <a:lnTo>
                  <a:pt x="19844" y="27148"/>
                </a:lnTo>
                <a:lnTo>
                  <a:pt x="22649" y="24576"/>
                </a:lnTo>
                <a:lnTo>
                  <a:pt x="24262" y="22697"/>
                </a:lnTo>
                <a:lnTo>
                  <a:pt x="25954" y="20812"/>
                </a:lnTo>
                <a:lnTo>
                  <a:pt x="27137" y="19038"/>
                </a:lnTo>
                <a:lnTo>
                  <a:pt x="27838" y="17349"/>
                </a:lnTo>
                <a:lnTo>
                  <a:pt x="28609" y="15652"/>
                </a:lnTo>
                <a:lnTo>
                  <a:pt x="28927" y="14089"/>
                </a:lnTo>
                <a:lnTo>
                  <a:pt x="28886" y="8551"/>
                </a:lnTo>
                <a:lnTo>
                  <a:pt x="27698" y="5832"/>
                </a:lnTo>
                <a:lnTo>
                  <a:pt x="26253" y="4458"/>
                </a:lnTo>
                <a:close/>
              </a:path>
              <a:path w="99695" h="45085">
                <a:moveTo>
                  <a:pt x="19493" y="0"/>
                </a:moveTo>
                <a:lnTo>
                  <a:pt x="11079" y="0"/>
                </a:lnTo>
                <a:lnTo>
                  <a:pt x="7783" y="1079"/>
                </a:lnTo>
                <a:lnTo>
                  <a:pt x="5329" y="3245"/>
                </a:lnTo>
                <a:lnTo>
                  <a:pt x="2804" y="5411"/>
                </a:lnTo>
                <a:lnTo>
                  <a:pt x="1402" y="8551"/>
                </a:lnTo>
                <a:lnTo>
                  <a:pt x="1051" y="12680"/>
                </a:lnTo>
                <a:lnTo>
                  <a:pt x="6591" y="13248"/>
                </a:lnTo>
                <a:lnTo>
                  <a:pt x="6591" y="10500"/>
                </a:lnTo>
                <a:lnTo>
                  <a:pt x="7362" y="8341"/>
                </a:lnTo>
                <a:lnTo>
                  <a:pt x="8905" y="6792"/>
                </a:lnTo>
                <a:lnTo>
                  <a:pt x="10518" y="5236"/>
                </a:lnTo>
                <a:lnTo>
                  <a:pt x="12551" y="4458"/>
                </a:lnTo>
                <a:lnTo>
                  <a:pt x="26253" y="4458"/>
                </a:lnTo>
                <a:lnTo>
                  <a:pt x="22789" y="1163"/>
                </a:lnTo>
                <a:lnTo>
                  <a:pt x="19493" y="0"/>
                </a:lnTo>
                <a:close/>
              </a:path>
              <a:path w="99695" h="45085">
                <a:moveTo>
                  <a:pt x="56097" y="9722"/>
                </a:moveTo>
                <a:lnTo>
                  <a:pt x="50697" y="9722"/>
                </a:lnTo>
                <a:lnTo>
                  <a:pt x="50697" y="44021"/>
                </a:lnTo>
                <a:lnTo>
                  <a:pt x="56097" y="44021"/>
                </a:lnTo>
                <a:lnTo>
                  <a:pt x="56097" y="9722"/>
                </a:lnTo>
                <a:close/>
              </a:path>
              <a:path w="99695" h="45085">
                <a:moveTo>
                  <a:pt x="56097" y="0"/>
                </a:moveTo>
                <a:lnTo>
                  <a:pt x="52591" y="0"/>
                </a:lnTo>
                <a:lnTo>
                  <a:pt x="51679" y="1892"/>
                </a:lnTo>
                <a:lnTo>
                  <a:pt x="50066" y="3848"/>
                </a:lnTo>
                <a:lnTo>
                  <a:pt x="45579" y="7879"/>
                </a:lnTo>
                <a:lnTo>
                  <a:pt x="42914" y="9589"/>
                </a:lnTo>
                <a:lnTo>
                  <a:pt x="40003" y="10956"/>
                </a:lnTo>
                <a:lnTo>
                  <a:pt x="39899" y="16206"/>
                </a:lnTo>
                <a:lnTo>
                  <a:pt x="50697" y="9722"/>
                </a:lnTo>
                <a:lnTo>
                  <a:pt x="56097" y="9722"/>
                </a:lnTo>
                <a:lnTo>
                  <a:pt x="56097" y="0"/>
                </a:lnTo>
                <a:close/>
              </a:path>
              <a:path w="99695" h="45085">
                <a:moveTo>
                  <a:pt x="87511" y="0"/>
                </a:moveTo>
                <a:lnTo>
                  <a:pt x="81972" y="0"/>
                </a:lnTo>
                <a:lnTo>
                  <a:pt x="79377" y="855"/>
                </a:lnTo>
                <a:lnTo>
                  <a:pt x="75170" y="4290"/>
                </a:lnTo>
                <a:lnTo>
                  <a:pt x="73557" y="6722"/>
                </a:lnTo>
                <a:lnTo>
                  <a:pt x="71453" y="13045"/>
                </a:lnTo>
                <a:lnTo>
                  <a:pt x="70893" y="17216"/>
                </a:lnTo>
                <a:lnTo>
                  <a:pt x="70893" y="30632"/>
                </a:lnTo>
                <a:lnTo>
                  <a:pt x="72365" y="36577"/>
                </a:lnTo>
                <a:lnTo>
                  <a:pt x="77624" y="43257"/>
                </a:lnTo>
                <a:lnTo>
                  <a:pt x="80990" y="44771"/>
                </a:lnTo>
                <a:lnTo>
                  <a:pt x="88423" y="44771"/>
                </a:lnTo>
                <a:lnTo>
                  <a:pt x="91088" y="43909"/>
                </a:lnTo>
                <a:lnTo>
                  <a:pt x="95295" y="40460"/>
                </a:lnTo>
                <a:lnTo>
                  <a:pt x="82743" y="40348"/>
                </a:lnTo>
                <a:lnTo>
                  <a:pt x="80634" y="39149"/>
                </a:lnTo>
                <a:lnTo>
                  <a:pt x="77269" y="34362"/>
                </a:lnTo>
                <a:lnTo>
                  <a:pt x="76432" y="29595"/>
                </a:lnTo>
                <a:lnTo>
                  <a:pt x="76543" y="14601"/>
                </a:lnTo>
                <a:lnTo>
                  <a:pt x="77344" y="10269"/>
                </a:lnTo>
                <a:lnTo>
                  <a:pt x="80710" y="5502"/>
                </a:lnTo>
                <a:lnTo>
                  <a:pt x="82673" y="4458"/>
                </a:lnTo>
                <a:lnTo>
                  <a:pt x="95077" y="4458"/>
                </a:lnTo>
                <a:lnTo>
                  <a:pt x="94594" y="3736"/>
                </a:lnTo>
                <a:lnTo>
                  <a:pt x="93191" y="2369"/>
                </a:lnTo>
                <a:lnTo>
                  <a:pt x="91368" y="1422"/>
                </a:lnTo>
                <a:lnTo>
                  <a:pt x="89615" y="476"/>
                </a:lnTo>
                <a:lnTo>
                  <a:pt x="87511" y="0"/>
                </a:lnTo>
                <a:close/>
              </a:path>
              <a:path w="99695" h="45085">
                <a:moveTo>
                  <a:pt x="95077" y="4458"/>
                </a:moveTo>
                <a:lnTo>
                  <a:pt x="87652" y="4458"/>
                </a:lnTo>
                <a:lnTo>
                  <a:pt x="89755" y="5642"/>
                </a:lnTo>
                <a:lnTo>
                  <a:pt x="93121" y="10388"/>
                </a:lnTo>
                <a:lnTo>
                  <a:pt x="93860" y="14601"/>
                </a:lnTo>
                <a:lnTo>
                  <a:pt x="93960" y="29595"/>
                </a:lnTo>
                <a:lnTo>
                  <a:pt x="93121" y="34362"/>
                </a:lnTo>
                <a:lnTo>
                  <a:pt x="89743" y="39156"/>
                </a:lnTo>
                <a:lnTo>
                  <a:pt x="87652" y="40348"/>
                </a:lnTo>
                <a:lnTo>
                  <a:pt x="95366" y="40348"/>
                </a:lnTo>
                <a:lnTo>
                  <a:pt x="96838" y="38021"/>
                </a:lnTo>
                <a:lnTo>
                  <a:pt x="98941" y="31698"/>
                </a:lnTo>
                <a:lnTo>
                  <a:pt x="99502" y="27548"/>
                </a:lnTo>
                <a:lnTo>
                  <a:pt x="99417" y="17216"/>
                </a:lnTo>
                <a:lnTo>
                  <a:pt x="95776" y="5502"/>
                </a:lnTo>
                <a:lnTo>
                  <a:pt x="95077" y="4458"/>
                </a:lnTo>
                <a:close/>
              </a:path>
            </a:pathLst>
          </a:custGeom>
          <a:solidFill>
            <a:srgbClr val="252525"/>
          </a:solidFill>
        </p:spPr>
        <p:txBody>
          <a:bodyPr wrap="square" lIns="0" tIns="0" rIns="0" bIns="0" rtlCol="0"/>
          <a:lstStyle/>
          <a:p>
            <a:endParaRPr/>
          </a:p>
        </p:txBody>
      </p:sp>
      <p:sp>
        <p:nvSpPr>
          <p:cNvPr id="138" name="object 138"/>
          <p:cNvSpPr/>
          <p:nvPr/>
        </p:nvSpPr>
        <p:spPr>
          <a:xfrm>
            <a:off x="6154416" y="2597488"/>
            <a:ext cx="99695" cy="45085"/>
          </a:xfrm>
          <a:custGeom>
            <a:avLst/>
            <a:gdLst/>
            <a:ahLst/>
            <a:cxnLst/>
            <a:rect l="l" t="t" r="r" b="b"/>
            <a:pathLst>
              <a:path w="99695" h="45085">
                <a:moveTo>
                  <a:pt x="26246" y="4451"/>
                </a:moveTo>
                <a:lnTo>
                  <a:pt x="17600" y="4451"/>
                </a:lnTo>
                <a:lnTo>
                  <a:pt x="19563" y="5187"/>
                </a:lnTo>
                <a:lnTo>
                  <a:pt x="22649" y="8117"/>
                </a:lnTo>
                <a:lnTo>
                  <a:pt x="23420" y="9918"/>
                </a:lnTo>
                <a:lnTo>
                  <a:pt x="23420" y="14082"/>
                </a:lnTo>
                <a:lnTo>
                  <a:pt x="22579" y="16241"/>
                </a:lnTo>
                <a:lnTo>
                  <a:pt x="19198" y="20826"/>
                </a:lnTo>
                <a:lnTo>
                  <a:pt x="15987" y="23903"/>
                </a:lnTo>
                <a:lnTo>
                  <a:pt x="8134" y="30324"/>
                </a:lnTo>
                <a:lnTo>
                  <a:pt x="5820" y="32539"/>
                </a:lnTo>
                <a:lnTo>
                  <a:pt x="0" y="42724"/>
                </a:lnTo>
                <a:lnTo>
                  <a:pt x="0" y="44021"/>
                </a:lnTo>
                <a:lnTo>
                  <a:pt x="29030" y="44021"/>
                </a:lnTo>
                <a:lnTo>
                  <a:pt x="29030" y="38848"/>
                </a:lnTo>
                <a:lnTo>
                  <a:pt x="7503" y="38848"/>
                </a:lnTo>
                <a:lnTo>
                  <a:pt x="8063" y="37873"/>
                </a:lnTo>
                <a:lnTo>
                  <a:pt x="8835" y="36899"/>
                </a:lnTo>
                <a:lnTo>
                  <a:pt x="10658" y="34964"/>
                </a:lnTo>
                <a:lnTo>
                  <a:pt x="12762" y="33128"/>
                </a:lnTo>
                <a:lnTo>
                  <a:pt x="19844" y="27141"/>
                </a:lnTo>
                <a:lnTo>
                  <a:pt x="22649" y="24569"/>
                </a:lnTo>
                <a:lnTo>
                  <a:pt x="24262" y="22697"/>
                </a:lnTo>
                <a:lnTo>
                  <a:pt x="25954" y="20812"/>
                </a:lnTo>
                <a:lnTo>
                  <a:pt x="27137" y="19038"/>
                </a:lnTo>
                <a:lnTo>
                  <a:pt x="27838" y="17342"/>
                </a:lnTo>
                <a:lnTo>
                  <a:pt x="28609" y="15652"/>
                </a:lnTo>
                <a:lnTo>
                  <a:pt x="28928" y="14082"/>
                </a:lnTo>
                <a:lnTo>
                  <a:pt x="28886" y="8551"/>
                </a:lnTo>
                <a:lnTo>
                  <a:pt x="27698" y="5832"/>
                </a:lnTo>
                <a:lnTo>
                  <a:pt x="26246" y="4451"/>
                </a:lnTo>
                <a:close/>
              </a:path>
              <a:path w="99695" h="45085">
                <a:moveTo>
                  <a:pt x="19493" y="0"/>
                </a:moveTo>
                <a:lnTo>
                  <a:pt x="11079" y="0"/>
                </a:lnTo>
                <a:lnTo>
                  <a:pt x="7783" y="1079"/>
                </a:lnTo>
                <a:lnTo>
                  <a:pt x="5329" y="3245"/>
                </a:lnTo>
                <a:lnTo>
                  <a:pt x="2804" y="5404"/>
                </a:lnTo>
                <a:lnTo>
                  <a:pt x="1402" y="8551"/>
                </a:lnTo>
                <a:lnTo>
                  <a:pt x="1051" y="12680"/>
                </a:lnTo>
                <a:lnTo>
                  <a:pt x="6591" y="13248"/>
                </a:lnTo>
                <a:lnTo>
                  <a:pt x="6591" y="10493"/>
                </a:lnTo>
                <a:lnTo>
                  <a:pt x="7362" y="8341"/>
                </a:lnTo>
                <a:lnTo>
                  <a:pt x="8905" y="6785"/>
                </a:lnTo>
                <a:lnTo>
                  <a:pt x="10518" y="5229"/>
                </a:lnTo>
                <a:lnTo>
                  <a:pt x="12551" y="4451"/>
                </a:lnTo>
                <a:lnTo>
                  <a:pt x="26246" y="4451"/>
                </a:lnTo>
                <a:lnTo>
                  <a:pt x="22789" y="1163"/>
                </a:lnTo>
                <a:lnTo>
                  <a:pt x="19493" y="0"/>
                </a:lnTo>
                <a:close/>
              </a:path>
              <a:path w="99695" h="45085">
                <a:moveTo>
                  <a:pt x="61377" y="4451"/>
                </a:moveTo>
                <a:lnTo>
                  <a:pt x="52731" y="4451"/>
                </a:lnTo>
                <a:lnTo>
                  <a:pt x="54694" y="5187"/>
                </a:lnTo>
                <a:lnTo>
                  <a:pt x="56237" y="6652"/>
                </a:lnTo>
                <a:lnTo>
                  <a:pt x="57710" y="8117"/>
                </a:lnTo>
                <a:lnTo>
                  <a:pt x="58481" y="9918"/>
                </a:lnTo>
                <a:lnTo>
                  <a:pt x="58481" y="14082"/>
                </a:lnTo>
                <a:lnTo>
                  <a:pt x="43166" y="30415"/>
                </a:lnTo>
                <a:lnTo>
                  <a:pt x="40880" y="32539"/>
                </a:lnTo>
                <a:lnTo>
                  <a:pt x="37655" y="36366"/>
                </a:lnTo>
                <a:lnTo>
                  <a:pt x="36463" y="38308"/>
                </a:lnTo>
                <a:lnTo>
                  <a:pt x="35762" y="40285"/>
                </a:lnTo>
                <a:lnTo>
                  <a:pt x="35271" y="41477"/>
                </a:lnTo>
                <a:lnTo>
                  <a:pt x="35060" y="42724"/>
                </a:lnTo>
                <a:lnTo>
                  <a:pt x="35130" y="44021"/>
                </a:lnTo>
                <a:lnTo>
                  <a:pt x="64091" y="44021"/>
                </a:lnTo>
                <a:lnTo>
                  <a:pt x="64091" y="38848"/>
                </a:lnTo>
                <a:lnTo>
                  <a:pt x="42563" y="38848"/>
                </a:lnTo>
                <a:lnTo>
                  <a:pt x="43194" y="37873"/>
                </a:lnTo>
                <a:lnTo>
                  <a:pt x="43966" y="36899"/>
                </a:lnTo>
                <a:lnTo>
                  <a:pt x="45789" y="34964"/>
                </a:lnTo>
                <a:lnTo>
                  <a:pt x="47822" y="33128"/>
                </a:lnTo>
                <a:lnTo>
                  <a:pt x="51226" y="30324"/>
                </a:lnTo>
                <a:lnTo>
                  <a:pt x="54975" y="27141"/>
                </a:lnTo>
                <a:lnTo>
                  <a:pt x="63989" y="14082"/>
                </a:lnTo>
                <a:lnTo>
                  <a:pt x="63864" y="8341"/>
                </a:lnTo>
                <a:lnTo>
                  <a:pt x="62829" y="5832"/>
                </a:lnTo>
                <a:lnTo>
                  <a:pt x="61377" y="4451"/>
                </a:lnTo>
                <a:close/>
              </a:path>
              <a:path w="99695" h="45085">
                <a:moveTo>
                  <a:pt x="54554" y="0"/>
                </a:moveTo>
                <a:lnTo>
                  <a:pt x="46210" y="0"/>
                </a:lnTo>
                <a:lnTo>
                  <a:pt x="42844" y="1079"/>
                </a:lnTo>
                <a:lnTo>
                  <a:pt x="37935" y="5404"/>
                </a:lnTo>
                <a:lnTo>
                  <a:pt x="36627" y="8341"/>
                </a:lnTo>
                <a:lnTo>
                  <a:pt x="36516" y="8720"/>
                </a:lnTo>
                <a:lnTo>
                  <a:pt x="36112" y="12680"/>
                </a:lnTo>
                <a:lnTo>
                  <a:pt x="41652" y="13248"/>
                </a:lnTo>
                <a:lnTo>
                  <a:pt x="41652" y="10493"/>
                </a:lnTo>
                <a:lnTo>
                  <a:pt x="42493" y="8341"/>
                </a:lnTo>
                <a:lnTo>
                  <a:pt x="45579" y="5229"/>
                </a:lnTo>
                <a:lnTo>
                  <a:pt x="47682" y="4451"/>
                </a:lnTo>
                <a:lnTo>
                  <a:pt x="61377" y="4451"/>
                </a:lnTo>
                <a:lnTo>
                  <a:pt x="57920" y="1163"/>
                </a:lnTo>
                <a:lnTo>
                  <a:pt x="54554" y="0"/>
                </a:lnTo>
                <a:close/>
              </a:path>
              <a:path w="99695" h="45085">
                <a:moveTo>
                  <a:pt x="87511" y="0"/>
                </a:moveTo>
                <a:lnTo>
                  <a:pt x="81972" y="0"/>
                </a:lnTo>
                <a:lnTo>
                  <a:pt x="79377" y="855"/>
                </a:lnTo>
                <a:lnTo>
                  <a:pt x="75170" y="4282"/>
                </a:lnTo>
                <a:lnTo>
                  <a:pt x="73557" y="6722"/>
                </a:lnTo>
                <a:lnTo>
                  <a:pt x="71453" y="13045"/>
                </a:lnTo>
                <a:lnTo>
                  <a:pt x="70893" y="17216"/>
                </a:lnTo>
                <a:lnTo>
                  <a:pt x="70893" y="30632"/>
                </a:lnTo>
                <a:lnTo>
                  <a:pt x="72365" y="36577"/>
                </a:lnTo>
                <a:lnTo>
                  <a:pt x="77624" y="43257"/>
                </a:lnTo>
                <a:lnTo>
                  <a:pt x="80990" y="44771"/>
                </a:lnTo>
                <a:lnTo>
                  <a:pt x="88423" y="44771"/>
                </a:lnTo>
                <a:lnTo>
                  <a:pt x="91088" y="43909"/>
                </a:lnTo>
                <a:lnTo>
                  <a:pt x="95295" y="40460"/>
                </a:lnTo>
                <a:lnTo>
                  <a:pt x="82743" y="40341"/>
                </a:lnTo>
                <a:lnTo>
                  <a:pt x="80639" y="39149"/>
                </a:lnTo>
                <a:lnTo>
                  <a:pt x="77269" y="34362"/>
                </a:lnTo>
                <a:lnTo>
                  <a:pt x="76432" y="29595"/>
                </a:lnTo>
                <a:lnTo>
                  <a:pt x="76543" y="14601"/>
                </a:lnTo>
                <a:lnTo>
                  <a:pt x="77344" y="10269"/>
                </a:lnTo>
                <a:lnTo>
                  <a:pt x="80710" y="5502"/>
                </a:lnTo>
                <a:lnTo>
                  <a:pt x="82673" y="4451"/>
                </a:lnTo>
                <a:lnTo>
                  <a:pt x="95075" y="4451"/>
                </a:lnTo>
                <a:lnTo>
                  <a:pt x="94594" y="3729"/>
                </a:lnTo>
                <a:lnTo>
                  <a:pt x="93191" y="2369"/>
                </a:lnTo>
                <a:lnTo>
                  <a:pt x="91368" y="1415"/>
                </a:lnTo>
                <a:lnTo>
                  <a:pt x="89615" y="469"/>
                </a:lnTo>
                <a:lnTo>
                  <a:pt x="87511" y="0"/>
                </a:lnTo>
                <a:close/>
              </a:path>
              <a:path w="99695" h="45085">
                <a:moveTo>
                  <a:pt x="95075" y="4451"/>
                </a:moveTo>
                <a:lnTo>
                  <a:pt x="87652" y="4451"/>
                </a:lnTo>
                <a:lnTo>
                  <a:pt x="89755" y="5642"/>
                </a:lnTo>
                <a:lnTo>
                  <a:pt x="93121" y="10388"/>
                </a:lnTo>
                <a:lnTo>
                  <a:pt x="93860" y="14601"/>
                </a:lnTo>
                <a:lnTo>
                  <a:pt x="93959" y="29595"/>
                </a:lnTo>
                <a:lnTo>
                  <a:pt x="93121" y="34362"/>
                </a:lnTo>
                <a:lnTo>
                  <a:pt x="89755" y="39149"/>
                </a:lnTo>
                <a:lnTo>
                  <a:pt x="87652" y="40341"/>
                </a:lnTo>
                <a:lnTo>
                  <a:pt x="95370" y="40341"/>
                </a:lnTo>
                <a:lnTo>
                  <a:pt x="96838" y="38014"/>
                </a:lnTo>
                <a:lnTo>
                  <a:pt x="98941" y="31698"/>
                </a:lnTo>
                <a:lnTo>
                  <a:pt x="99502" y="27541"/>
                </a:lnTo>
                <a:lnTo>
                  <a:pt x="99417" y="17216"/>
                </a:lnTo>
                <a:lnTo>
                  <a:pt x="95776" y="5502"/>
                </a:lnTo>
                <a:lnTo>
                  <a:pt x="95075" y="4451"/>
                </a:lnTo>
                <a:close/>
              </a:path>
            </a:pathLst>
          </a:custGeom>
          <a:solidFill>
            <a:srgbClr val="252525"/>
          </a:solidFill>
        </p:spPr>
        <p:txBody>
          <a:bodyPr wrap="square" lIns="0" tIns="0" rIns="0" bIns="0" rtlCol="0"/>
          <a:lstStyle/>
          <a:p>
            <a:endParaRPr/>
          </a:p>
        </p:txBody>
      </p:sp>
      <p:sp>
        <p:nvSpPr>
          <p:cNvPr id="139" name="object 139"/>
          <p:cNvSpPr/>
          <p:nvPr/>
        </p:nvSpPr>
        <p:spPr>
          <a:xfrm>
            <a:off x="6154416" y="2372052"/>
            <a:ext cx="99695" cy="45085"/>
          </a:xfrm>
          <a:custGeom>
            <a:avLst/>
            <a:gdLst/>
            <a:ahLst/>
            <a:cxnLst/>
            <a:rect l="l" t="t" r="r" b="b"/>
            <a:pathLst>
              <a:path w="99695" h="45085">
                <a:moveTo>
                  <a:pt x="26254" y="4486"/>
                </a:moveTo>
                <a:lnTo>
                  <a:pt x="17600" y="4486"/>
                </a:lnTo>
                <a:lnTo>
                  <a:pt x="19563" y="5187"/>
                </a:lnTo>
                <a:lnTo>
                  <a:pt x="22649" y="8131"/>
                </a:lnTo>
                <a:lnTo>
                  <a:pt x="23420" y="9953"/>
                </a:lnTo>
                <a:lnTo>
                  <a:pt x="23420" y="14089"/>
                </a:lnTo>
                <a:lnTo>
                  <a:pt x="8061" y="30422"/>
                </a:lnTo>
                <a:lnTo>
                  <a:pt x="5820" y="32595"/>
                </a:lnTo>
                <a:lnTo>
                  <a:pt x="0" y="42752"/>
                </a:lnTo>
                <a:lnTo>
                  <a:pt x="0" y="44049"/>
                </a:lnTo>
                <a:lnTo>
                  <a:pt x="29030" y="44049"/>
                </a:lnTo>
                <a:lnTo>
                  <a:pt x="29030" y="38904"/>
                </a:lnTo>
                <a:lnTo>
                  <a:pt x="7503" y="38904"/>
                </a:lnTo>
                <a:lnTo>
                  <a:pt x="8063" y="37923"/>
                </a:lnTo>
                <a:lnTo>
                  <a:pt x="19844" y="27198"/>
                </a:lnTo>
                <a:lnTo>
                  <a:pt x="22649" y="24604"/>
                </a:lnTo>
                <a:lnTo>
                  <a:pt x="24262" y="22711"/>
                </a:lnTo>
                <a:lnTo>
                  <a:pt x="25945" y="20819"/>
                </a:lnTo>
                <a:lnTo>
                  <a:pt x="27137" y="19066"/>
                </a:lnTo>
                <a:lnTo>
                  <a:pt x="27838" y="17384"/>
                </a:lnTo>
                <a:lnTo>
                  <a:pt x="28609" y="15701"/>
                </a:lnTo>
                <a:lnTo>
                  <a:pt x="28932" y="14089"/>
                </a:lnTo>
                <a:lnTo>
                  <a:pt x="28867" y="8551"/>
                </a:lnTo>
                <a:lnTo>
                  <a:pt x="27698" y="5888"/>
                </a:lnTo>
                <a:lnTo>
                  <a:pt x="26254" y="4486"/>
                </a:lnTo>
                <a:close/>
              </a:path>
              <a:path w="99695" h="45085">
                <a:moveTo>
                  <a:pt x="19493" y="0"/>
                </a:moveTo>
                <a:lnTo>
                  <a:pt x="11079" y="0"/>
                </a:lnTo>
                <a:lnTo>
                  <a:pt x="7783" y="1121"/>
                </a:lnTo>
                <a:lnTo>
                  <a:pt x="5329" y="3294"/>
                </a:lnTo>
                <a:lnTo>
                  <a:pt x="2804" y="5467"/>
                </a:lnTo>
                <a:lnTo>
                  <a:pt x="1402" y="8551"/>
                </a:lnTo>
                <a:lnTo>
                  <a:pt x="1051" y="12687"/>
                </a:lnTo>
                <a:lnTo>
                  <a:pt x="6591" y="13248"/>
                </a:lnTo>
                <a:lnTo>
                  <a:pt x="6591" y="10514"/>
                </a:lnTo>
                <a:lnTo>
                  <a:pt x="7362" y="8341"/>
                </a:lnTo>
                <a:lnTo>
                  <a:pt x="8905" y="6799"/>
                </a:lnTo>
                <a:lnTo>
                  <a:pt x="10518" y="5257"/>
                </a:lnTo>
                <a:lnTo>
                  <a:pt x="12551" y="4486"/>
                </a:lnTo>
                <a:lnTo>
                  <a:pt x="26254" y="4486"/>
                </a:lnTo>
                <a:lnTo>
                  <a:pt x="25243" y="3504"/>
                </a:lnTo>
                <a:lnTo>
                  <a:pt x="22789" y="1191"/>
                </a:lnTo>
                <a:lnTo>
                  <a:pt x="19493" y="0"/>
                </a:lnTo>
                <a:close/>
              </a:path>
              <a:path w="99695" h="45085">
                <a:moveTo>
                  <a:pt x="41231" y="31754"/>
                </a:moveTo>
                <a:lnTo>
                  <a:pt x="35832" y="32455"/>
                </a:lnTo>
                <a:lnTo>
                  <a:pt x="36182" y="36100"/>
                </a:lnTo>
                <a:lnTo>
                  <a:pt x="37655" y="39093"/>
                </a:lnTo>
                <a:lnTo>
                  <a:pt x="42704" y="43678"/>
                </a:lnTo>
                <a:lnTo>
                  <a:pt x="45929" y="44827"/>
                </a:lnTo>
                <a:lnTo>
                  <a:pt x="54063" y="44827"/>
                </a:lnTo>
                <a:lnTo>
                  <a:pt x="57569" y="43495"/>
                </a:lnTo>
                <a:lnTo>
                  <a:pt x="60868" y="40369"/>
                </a:lnTo>
                <a:lnTo>
                  <a:pt x="47682" y="40369"/>
                </a:lnTo>
                <a:lnTo>
                  <a:pt x="45859" y="39696"/>
                </a:lnTo>
                <a:lnTo>
                  <a:pt x="42914" y="37011"/>
                </a:lnTo>
                <a:lnTo>
                  <a:pt x="41862" y="34838"/>
                </a:lnTo>
                <a:lnTo>
                  <a:pt x="41231" y="31754"/>
                </a:lnTo>
                <a:close/>
              </a:path>
              <a:path w="99695" h="45085">
                <a:moveTo>
                  <a:pt x="61372" y="22711"/>
                </a:moveTo>
                <a:lnTo>
                  <a:pt x="52731" y="22711"/>
                </a:lnTo>
                <a:lnTo>
                  <a:pt x="54765" y="23482"/>
                </a:lnTo>
                <a:lnTo>
                  <a:pt x="56377" y="25095"/>
                </a:lnTo>
                <a:lnTo>
                  <a:pt x="58060" y="26707"/>
                </a:lnTo>
                <a:lnTo>
                  <a:pt x="58832" y="28740"/>
                </a:lnTo>
                <a:lnTo>
                  <a:pt x="58832" y="33787"/>
                </a:lnTo>
                <a:lnTo>
                  <a:pt x="57990" y="35960"/>
                </a:lnTo>
                <a:lnTo>
                  <a:pt x="54484" y="39493"/>
                </a:lnTo>
                <a:lnTo>
                  <a:pt x="52310" y="40369"/>
                </a:lnTo>
                <a:lnTo>
                  <a:pt x="60868" y="40369"/>
                </a:lnTo>
                <a:lnTo>
                  <a:pt x="63179" y="38203"/>
                </a:lnTo>
                <a:lnTo>
                  <a:pt x="64582" y="34908"/>
                </a:lnTo>
                <a:lnTo>
                  <a:pt x="64582" y="28249"/>
                </a:lnTo>
                <a:lnTo>
                  <a:pt x="63810" y="25936"/>
                </a:lnTo>
                <a:lnTo>
                  <a:pt x="62408" y="24043"/>
                </a:lnTo>
                <a:lnTo>
                  <a:pt x="61372" y="22711"/>
                </a:lnTo>
                <a:close/>
              </a:path>
              <a:path w="99695" h="45085">
                <a:moveTo>
                  <a:pt x="47402" y="18575"/>
                </a:moveTo>
                <a:lnTo>
                  <a:pt x="47051" y="18575"/>
                </a:lnTo>
                <a:lnTo>
                  <a:pt x="46420" y="23272"/>
                </a:lnTo>
                <a:lnTo>
                  <a:pt x="47963" y="22922"/>
                </a:lnTo>
                <a:lnTo>
                  <a:pt x="49225" y="22711"/>
                </a:lnTo>
                <a:lnTo>
                  <a:pt x="61372" y="22711"/>
                </a:lnTo>
                <a:lnTo>
                  <a:pt x="60935" y="22150"/>
                </a:lnTo>
                <a:lnTo>
                  <a:pt x="58972" y="20889"/>
                </a:lnTo>
                <a:lnTo>
                  <a:pt x="56377" y="20328"/>
                </a:lnTo>
                <a:lnTo>
                  <a:pt x="58341" y="19417"/>
                </a:lnTo>
                <a:lnTo>
                  <a:pt x="59283" y="18646"/>
                </a:lnTo>
                <a:lnTo>
                  <a:pt x="47682" y="18646"/>
                </a:lnTo>
                <a:lnTo>
                  <a:pt x="47402" y="18575"/>
                </a:lnTo>
                <a:close/>
              </a:path>
              <a:path w="99695" h="45085">
                <a:moveTo>
                  <a:pt x="59996" y="4416"/>
                </a:moveTo>
                <a:lnTo>
                  <a:pt x="51819" y="4416"/>
                </a:lnTo>
                <a:lnTo>
                  <a:pt x="53502" y="5117"/>
                </a:lnTo>
                <a:lnTo>
                  <a:pt x="54905" y="6449"/>
                </a:lnTo>
                <a:lnTo>
                  <a:pt x="56167" y="7710"/>
                </a:lnTo>
                <a:lnTo>
                  <a:pt x="56868" y="9323"/>
                </a:lnTo>
                <a:lnTo>
                  <a:pt x="56868" y="13809"/>
                </a:lnTo>
                <a:lnTo>
                  <a:pt x="55957" y="15631"/>
                </a:lnTo>
                <a:lnTo>
                  <a:pt x="54133" y="16823"/>
                </a:lnTo>
                <a:lnTo>
                  <a:pt x="52240" y="18015"/>
                </a:lnTo>
                <a:lnTo>
                  <a:pt x="50207" y="18646"/>
                </a:lnTo>
                <a:lnTo>
                  <a:pt x="59283" y="18646"/>
                </a:lnTo>
                <a:lnTo>
                  <a:pt x="59883" y="18155"/>
                </a:lnTo>
                <a:lnTo>
                  <a:pt x="60865" y="16613"/>
                </a:lnTo>
                <a:lnTo>
                  <a:pt x="61917" y="15071"/>
                </a:lnTo>
                <a:lnTo>
                  <a:pt x="62408" y="13318"/>
                </a:lnTo>
                <a:lnTo>
                  <a:pt x="62386" y="9323"/>
                </a:lnTo>
                <a:lnTo>
                  <a:pt x="61847" y="7570"/>
                </a:lnTo>
                <a:lnTo>
                  <a:pt x="59996" y="4416"/>
                </a:lnTo>
                <a:close/>
              </a:path>
              <a:path w="99695" h="45085">
                <a:moveTo>
                  <a:pt x="51960" y="0"/>
                </a:moveTo>
                <a:lnTo>
                  <a:pt x="46069" y="0"/>
                </a:lnTo>
                <a:lnTo>
                  <a:pt x="43194" y="1051"/>
                </a:lnTo>
                <a:lnTo>
                  <a:pt x="40880" y="3014"/>
                </a:lnTo>
                <a:lnTo>
                  <a:pt x="38496" y="4976"/>
                </a:lnTo>
                <a:lnTo>
                  <a:pt x="37024" y="7780"/>
                </a:lnTo>
                <a:lnTo>
                  <a:pt x="36393" y="11355"/>
                </a:lnTo>
                <a:lnTo>
                  <a:pt x="41722" y="12337"/>
                </a:lnTo>
                <a:lnTo>
                  <a:pt x="42143" y="9743"/>
                </a:lnTo>
                <a:lnTo>
                  <a:pt x="43054" y="7710"/>
                </a:lnTo>
                <a:lnTo>
                  <a:pt x="44530" y="6378"/>
                </a:lnTo>
                <a:lnTo>
                  <a:pt x="45859" y="5117"/>
                </a:lnTo>
                <a:lnTo>
                  <a:pt x="47612" y="4416"/>
                </a:lnTo>
                <a:lnTo>
                  <a:pt x="59996" y="4416"/>
                </a:lnTo>
                <a:lnTo>
                  <a:pt x="59743" y="3995"/>
                </a:lnTo>
                <a:lnTo>
                  <a:pt x="58200" y="2593"/>
                </a:lnTo>
                <a:lnTo>
                  <a:pt x="56167" y="1542"/>
                </a:lnTo>
                <a:lnTo>
                  <a:pt x="54133" y="560"/>
                </a:lnTo>
                <a:lnTo>
                  <a:pt x="51960" y="0"/>
                </a:lnTo>
                <a:close/>
              </a:path>
              <a:path w="99695" h="45085">
                <a:moveTo>
                  <a:pt x="87511" y="0"/>
                </a:moveTo>
                <a:lnTo>
                  <a:pt x="81972" y="0"/>
                </a:lnTo>
                <a:lnTo>
                  <a:pt x="79377" y="911"/>
                </a:lnTo>
                <a:lnTo>
                  <a:pt x="70893" y="17244"/>
                </a:lnTo>
                <a:lnTo>
                  <a:pt x="70893" y="30632"/>
                </a:lnTo>
                <a:lnTo>
                  <a:pt x="72365" y="36591"/>
                </a:lnTo>
                <a:lnTo>
                  <a:pt x="77624" y="43278"/>
                </a:lnTo>
                <a:lnTo>
                  <a:pt x="80990" y="44799"/>
                </a:lnTo>
                <a:lnTo>
                  <a:pt x="88423" y="44799"/>
                </a:lnTo>
                <a:lnTo>
                  <a:pt x="91088" y="43937"/>
                </a:lnTo>
                <a:lnTo>
                  <a:pt x="95295" y="40481"/>
                </a:lnTo>
                <a:lnTo>
                  <a:pt x="82743" y="40369"/>
                </a:lnTo>
                <a:lnTo>
                  <a:pt x="80634" y="39170"/>
                </a:lnTo>
                <a:lnTo>
                  <a:pt x="77274" y="34418"/>
                </a:lnTo>
                <a:lnTo>
                  <a:pt x="76432" y="29651"/>
                </a:lnTo>
                <a:lnTo>
                  <a:pt x="76536" y="14650"/>
                </a:lnTo>
                <a:lnTo>
                  <a:pt x="77344" y="10304"/>
                </a:lnTo>
                <a:lnTo>
                  <a:pt x="80710" y="5537"/>
                </a:lnTo>
                <a:lnTo>
                  <a:pt x="82673" y="4486"/>
                </a:lnTo>
                <a:lnTo>
                  <a:pt x="95070" y="4486"/>
                </a:lnTo>
                <a:lnTo>
                  <a:pt x="94594" y="3785"/>
                </a:lnTo>
                <a:lnTo>
                  <a:pt x="93191" y="2383"/>
                </a:lnTo>
                <a:lnTo>
                  <a:pt x="91368" y="1472"/>
                </a:lnTo>
                <a:lnTo>
                  <a:pt x="89615" y="490"/>
                </a:lnTo>
                <a:lnTo>
                  <a:pt x="87511" y="0"/>
                </a:lnTo>
                <a:close/>
              </a:path>
              <a:path w="99695" h="45085">
                <a:moveTo>
                  <a:pt x="95070" y="4486"/>
                </a:moveTo>
                <a:lnTo>
                  <a:pt x="87652" y="4486"/>
                </a:lnTo>
                <a:lnTo>
                  <a:pt x="89755" y="5677"/>
                </a:lnTo>
                <a:lnTo>
                  <a:pt x="93121" y="10444"/>
                </a:lnTo>
                <a:lnTo>
                  <a:pt x="93864" y="14650"/>
                </a:lnTo>
                <a:lnTo>
                  <a:pt x="93950" y="29651"/>
                </a:lnTo>
                <a:lnTo>
                  <a:pt x="93121" y="34418"/>
                </a:lnTo>
                <a:lnTo>
                  <a:pt x="89743" y="39177"/>
                </a:lnTo>
                <a:lnTo>
                  <a:pt x="87652" y="40369"/>
                </a:lnTo>
                <a:lnTo>
                  <a:pt x="95366" y="40369"/>
                </a:lnTo>
                <a:lnTo>
                  <a:pt x="96838" y="38063"/>
                </a:lnTo>
                <a:lnTo>
                  <a:pt x="98941" y="31754"/>
                </a:lnTo>
                <a:lnTo>
                  <a:pt x="99502" y="27548"/>
                </a:lnTo>
                <a:lnTo>
                  <a:pt x="99416" y="17244"/>
                </a:lnTo>
                <a:lnTo>
                  <a:pt x="95786" y="5537"/>
                </a:lnTo>
                <a:lnTo>
                  <a:pt x="95070" y="4486"/>
                </a:lnTo>
                <a:close/>
              </a:path>
            </a:pathLst>
          </a:custGeom>
          <a:solidFill>
            <a:srgbClr val="252525"/>
          </a:solidFill>
        </p:spPr>
        <p:txBody>
          <a:bodyPr wrap="square" lIns="0" tIns="0" rIns="0" bIns="0" rtlCol="0"/>
          <a:lstStyle/>
          <a:p>
            <a:endParaRPr/>
          </a:p>
        </p:txBody>
      </p:sp>
      <p:sp>
        <p:nvSpPr>
          <p:cNvPr id="140" name="object 140"/>
          <p:cNvSpPr/>
          <p:nvPr/>
        </p:nvSpPr>
        <p:spPr>
          <a:xfrm>
            <a:off x="6154416" y="2146687"/>
            <a:ext cx="99695" cy="45085"/>
          </a:xfrm>
          <a:custGeom>
            <a:avLst/>
            <a:gdLst/>
            <a:ahLst/>
            <a:cxnLst/>
            <a:rect l="l" t="t" r="r" b="b"/>
            <a:pathLst>
              <a:path w="99695" h="45085">
                <a:moveTo>
                  <a:pt x="26210" y="4416"/>
                </a:moveTo>
                <a:lnTo>
                  <a:pt x="17600" y="4416"/>
                </a:lnTo>
                <a:lnTo>
                  <a:pt x="19563" y="5187"/>
                </a:lnTo>
                <a:lnTo>
                  <a:pt x="22649" y="8131"/>
                </a:lnTo>
                <a:lnTo>
                  <a:pt x="23420" y="9883"/>
                </a:lnTo>
                <a:lnTo>
                  <a:pt x="23420" y="14089"/>
                </a:lnTo>
                <a:lnTo>
                  <a:pt x="8134" y="30282"/>
                </a:lnTo>
                <a:lnTo>
                  <a:pt x="5820" y="32525"/>
                </a:lnTo>
                <a:lnTo>
                  <a:pt x="0" y="42689"/>
                </a:lnTo>
                <a:lnTo>
                  <a:pt x="0" y="44021"/>
                </a:lnTo>
                <a:lnTo>
                  <a:pt x="29030" y="44021"/>
                </a:lnTo>
                <a:lnTo>
                  <a:pt x="29030" y="38834"/>
                </a:lnTo>
                <a:lnTo>
                  <a:pt x="7503" y="38834"/>
                </a:lnTo>
                <a:lnTo>
                  <a:pt x="8063" y="37852"/>
                </a:lnTo>
                <a:lnTo>
                  <a:pt x="15987" y="30422"/>
                </a:lnTo>
                <a:lnTo>
                  <a:pt x="19844" y="27127"/>
                </a:lnTo>
                <a:lnTo>
                  <a:pt x="22649" y="24534"/>
                </a:lnTo>
                <a:lnTo>
                  <a:pt x="25945" y="20819"/>
                </a:lnTo>
                <a:lnTo>
                  <a:pt x="27137" y="18996"/>
                </a:lnTo>
                <a:lnTo>
                  <a:pt x="27838" y="17314"/>
                </a:lnTo>
                <a:lnTo>
                  <a:pt x="28609" y="15631"/>
                </a:lnTo>
                <a:lnTo>
                  <a:pt x="28918" y="14089"/>
                </a:lnTo>
                <a:lnTo>
                  <a:pt x="28806" y="8341"/>
                </a:lnTo>
                <a:lnTo>
                  <a:pt x="27698" y="5818"/>
                </a:lnTo>
                <a:lnTo>
                  <a:pt x="26210" y="4416"/>
                </a:lnTo>
                <a:close/>
              </a:path>
              <a:path w="99695" h="45085">
                <a:moveTo>
                  <a:pt x="19493" y="0"/>
                </a:moveTo>
                <a:lnTo>
                  <a:pt x="11079" y="0"/>
                </a:lnTo>
                <a:lnTo>
                  <a:pt x="7783" y="1051"/>
                </a:lnTo>
                <a:lnTo>
                  <a:pt x="5329" y="3224"/>
                </a:lnTo>
                <a:lnTo>
                  <a:pt x="2804" y="5397"/>
                </a:lnTo>
                <a:lnTo>
                  <a:pt x="1402" y="8551"/>
                </a:lnTo>
                <a:lnTo>
                  <a:pt x="1051" y="12687"/>
                </a:lnTo>
                <a:lnTo>
                  <a:pt x="6591" y="13248"/>
                </a:lnTo>
                <a:lnTo>
                  <a:pt x="6591" y="10444"/>
                </a:lnTo>
                <a:lnTo>
                  <a:pt x="7362" y="8341"/>
                </a:lnTo>
                <a:lnTo>
                  <a:pt x="10518" y="5187"/>
                </a:lnTo>
                <a:lnTo>
                  <a:pt x="12551" y="4416"/>
                </a:lnTo>
                <a:lnTo>
                  <a:pt x="26210" y="4416"/>
                </a:lnTo>
                <a:lnTo>
                  <a:pt x="25243" y="3504"/>
                </a:lnTo>
                <a:lnTo>
                  <a:pt x="22789" y="1121"/>
                </a:lnTo>
                <a:lnTo>
                  <a:pt x="19493" y="0"/>
                </a:lnTo>
                <a:close/>
              </a:path>
              <a:path w="99695" h="45085">
                <a:moveTo>
                  <a:pt x="58411" y="33506"/>
                </a:moveTo>
                <a:lnTo>
                  <a:pt x="53082" y="33506"/>
                </a:lnTo>
                <a:lnTo>
                  <a:pt x="53082" y="44021"/>
                </a:lnTo>
                <a:lnTo>
                  <a:pt x="58411" y="44021"/>
                </a:lnTo>
                <a:lnTo>
                  <a:pt x="58411" y="33506"/>
                </a:lnTo>
                <a:close/>
              </a:path>
              <a:path w="99695" h="45085">
                <a:moveTo>
                  <a:pt x="58411" y="140"/>
                </a:moveTo>
                <a:lnTo>
                  <a:pt x="54063" y="140"/>
                </a:lnTo>
                <a:lnTo>
                  <a:pt x="34009" y="28600"/>
                </a:lnTo>
                <a:lnTo>
                  <a:pt x="34009" y="33506"/>
                </a:lnTo>
                <a:lnTo>
                  <a:pt x="64371" y="33506"/>
                </a:lnTo>
                <a:lnTo>
                  <a:pt x="64371" y="28600"/>
                </a:lnTo>
                <a:lnTo>
                  <a:pt x="39338" y="28600"/>
                </a:lnTo>
                <a:lnTo>
                  <a:pt x="53082" y="8832"/>
                </a:lnTo>
                <a:lnTo>
                  <a:pt x="58411" y="8832"/>
                </a:lnTo>
                <a:lnTo>
                  <a:pt x="58411" y="140"/>
                </a:lnTo>
                <a:close/>
              </a:path>
              <a:path w="99695" h="45085">
                <a:moveTo>
                  <a:pt x="58411" y="8832"/>
                </a:moveTo>
                <a:lnTo>
                  <a:pt x="53082" y="8832"/>
                </a:lnTo>
                <a:lnTo>
                  <a:pt x="53082" y="28600"/>
                </a:lnTo>
                <a:lnTo>
                  <a:pt x="58411" y="28600"/>
                </a:lnTo>
                <a:lnTo>
                  <a:pt x="58411" y="8832"/>
                </a:lnTo>
                <a:close/>
              </a:path>
              <a:path w="99695" h="45085">
                <a:moveTo>
                  <a:pt x="87511" y="0"/>
                </a:moveTo>
                <a:lnTo>
                  <a:pt x="81972" y="0"/>
                </a:lnTo>
                <a:lnTo>
                  <a:pt x="79377" y="841"/>
                </a:lnTo>
                <a:lnTo>
                  <a:pt x="70893" y="17174"/>
                </a:lnTo>
                <a:lnTo>
                  <a:pt x="70893" y="30632"/>
                </a:lnTo>
                <a:lnTo>
                  <a:pt x="72365" y="36591"/>
                </a:lnTo>
                <a:lnTo>
                  <a:pt x="77624" y="43250"/>
                </a:lnTo>
                <a:lnTo>
                  <a:pt x="80990" y="44722"/>
                </a:lnTo>
                <a:lnTo>
                  <a:pt x="88423" y="44722"/>
                </a:lnTo>
                <a:lnTo>
                  <a:pt x="91088" y="43881"/>
                </a:lnTo>
                <a:lnTo>
                  <a:pt x="93191" y="42199"/>
                </a:lnTo>
                <a:lnTo>
                  <a:pt x="95295" y="40446"/>
                </a:lnTo>
                <a:lnTo>
                  <a:pt x="95383" y="40306"/>
                </a:lnTo>
                <a:lnTo>
                  <a:pt x="82743" y="40306"/>
                </a:lnTo>
                <a:lnTo>
                  <a:pt x="80639" y="39114"/>
                </a:lnTo>
                <a:lnTo>
                  <a:pt x="77274" y="34348"/>
                </a:lnTo>
                <a:lnTo>
                  <a:pt x="76432" y="29581"/>
                </a:lnTo>
                <a:lnTo>
                  <a:pt x="76548" y="14580"/>
                </a:lnTo>
                <a:lnTo>
                  <a:pt x="77344" y="10234"/>
                </a:lnTo>
                <a:lnTo>
                  <a:pt x="80710" y="5467"/>
                </a:lnTo>
                <a:lnTo>
                  <a:pt x="82673" y="4416"/>
                </a:lnTo>
                <a:lnTo>
                  <a:pt x="95070" y="4416"/>
                </a:lnTo>
                <a:lnTo>
                  <a:pt x="94594" y="3715"/>
                </a:lnTo>
                <a:lnTo>
                  <a:pt x="93191" y="2383"/>
                </a:lnTo>
                <a:lnTo>
                  <a:pt x="91368" y="1401"/>
                </a:lnTo>
                <a:lnTo>
                  <a:pt x="89615" y="420"/>
                </a:lnTo>
                <a:lnTo>
                  <a:pt x="87511" y="0"/>
                </a:lnTo>
                <a:close/>
              </a:path>
              <a:path w="99695" h="45085">
                <a:moveTo>
                  <a:pt x="95070" y="4416"/>
                </a:moveTo>
                <a:lnTo>
                  <a:pt x="87652" y="4416"/>
                </a:lnTo>
                <a:lnTo>
                  <a:pt x="89755" y="5607"/>
                </a:lnTo>
                <a:lnTo>
                  <a:pt x="93121" y="10374"/>
                </a:lnTo>
                <a:lnTo>
                  <a:pt x="93864" y="14580"/>
                </a:lnTo>
                <a:lnTo>
                  <a:pt x="93963" y="29581"/>
                </a:lnTo>
                <a:lnTo>
                  <a:pt x="93121" y="34348"/>
                </a:lnTo>
                <a:lnTo>
                  <a:pt x="89755" y="39114"/>
                </a:lnTo>
                <a:lnTo>
                  <a:pt x="87652" y="40306"/>
                </a:lnTo>
                <a:lnTo>
                  <a:pt x="95383" y="40306"/>
                </a:lnTo>
                <a:lnTo>
                  <a:pt x="96838" y="37993"/>
                </a:lnTo>
                <a:lnTo>
                  <a:pt x="98941" y="31684"/>
                </a:lnTo>
                <a:lnTo>
                  <a:pt x="99502" y="27548"/>
                </a:lnTo>
                <a:lnTo>
                  <a:pt x="99416" y="17174"/>
                </a:lnTo>
                <a:lnTo>
                  <a:pt x="95786" y="5467"/>
                </a:lnTo>
                <a:lnTo>
                  <a:pt x="95070" y="4416"/>
                </a:lnTo>
                <a:close/>
              </a:path>
            </a:pathLst>
          </a:custGeom>
          <a:solidFill>
            <a:srgbClr val="252525"/>
          </a:solidFill>
        </p:spPr>
        <p:txBody>
          <a:bodyPr wrap="square" lIns="0" tIns="0" rIns="0" bIns="0" rtlCol="0"/>
          <a:lstStyle/>
          <a:p>
            <a:endParaRPr/>
          </a:p>
        </p:txBody>
      </p:sp>
      <p:sp>
        <p:nvSpPr>
          <p:cNvPr id="141" name="object 141"/>
          <p:cNvSpPr/>
          <p:nvPr/>
        </p:nvSpPr>
        <p:spPr>
          <a:xfrm>
            <a:off x="6154416" y="1921252"/>
            <a:ext cx="99695" cy="45085"/>
          </a:xfrm>
          <a:custGeom>
            <a:avLst/>
            <a:gdLst/>
            <a:ahLst/>
            <a:cxnLst/>
            <a:rect l="l" t="t" r="r" b="b"/>
            <a:pathLst>
              <a:path w="99695" h="45085">
                <a:moveTo>
                  <a:pt x="26285" y="4486"/>
                </a:moveTo>
                <a:lnTo>
                  <a:pt x="17600" y="4486"/>
                </a:lnTo>
                <a:lnTo>
                  <a:pt x="19563" y="5187"/>
                </a:lnTo>
                <a:lnTo>
                  <a:pt x="22649" y="8131"/>
                </a:lnTo>
                <a:lnTo>
                  <a:pt x="23420" y="9953"/>
                </a:lnTo>
                <a:lnTo>
                  <a:pt x="23420" y="14089"/>
                </a:lnTo>
                <a:lnTo>
                  <a:pt x="22579" y="16262"/>
                </a:lnTo>
                <a:lnTo>
                  <a:pt x="20896" y="18505"/>
                </a:lnTo>
                <a:lnTo>
                  <a:pt x="19213" y="20819"/>
                </a:lnTo>
                <a:lnTo>
                  <a:pt x="15987" y="23903"/>
                </a:lnTo>
                <a:lnTo>
                  <a:pt x="8134" y="30352"/>
                </a:lnTo>
                <a:lnTo>
                  <a:pt x="5820" y="32525"/>
                </a:lnTo>
                <a:lnTo>
                  <a:pt x="4207" y="34488"/>
                </a:lnTo>
                <a:lnTo>
                  <a:pt x="2594" y="36380"/>
                </a:lnTo>
                <a:lnTo>
                  <a:pt x="1402" y="38343"/>
                </a:lnTo>
                <a:lnTo>
                  <a:pt x="631" y="40306"/>
                </a:lnTo>
                <a:lnTo>
                  <a:pt x="210" y="41498"/>
                </a:lnTo>
                <a:lnTo>
                  <a:pt x="0" y="42759"/>
                </a:lnTo>
                <a:lnTo>
                  <a:pt x="0" y="44021"/>
                </a:lnTo>
                <a:lnTo>
                  <a:pt x="29030" y="44021"/>
                </a:lnTo>
                <a:lnTo>
                  <a:pt x="29030" y="38834"/>
                </a:lnTo>
                <a:lnTo>
                  <a:pt x="7503" y="38834"/>
                </a:lnTo>
                <a:lnTo>
                  <a:pt x="8063" y="37852"/>
                </a:lnTo>
                <a:lnTo>
                  <a:pt x="8835" y="36941"/>
                </a:lnTo>
                <a:lnTo>
                  <a:pt x="10658" y="34978"/>
                </a:lnTo>
                <a:lnTo>
                  <a:pt x="12762" y="33156"/>
                </a:lnTo>
                <a:lnTo>
                  <a:pt x="19844" y="27127"/>
                </a:lnTo>
                <a:lnTo>
                  <a:pt x="22649" y="24604"/>
                </a:lnTo>
                <a:lnTo>
                  <a:pt x="24262" y="22711"/>
                </a:lnTo>
                <a:lnTo>
                  <a:pt x="25945" y="20819"/>
                </a:lnTo>
                <a:lnTo>
                  <a:pt x="27137" y="19066"/>
                </a:lnTo>
                <a:lnTo>
                  <a:pt x="27838" y="17384"/>
                </a:lnTo>
                <a:lnTo>
                  <a:pt x="28609" y="15631"/>
                </a:lnTo>
                <a:lnTo>
                  <a:pt x="28931" y="14089"/>
                </a:lnTo>
                <a:lnTo>
                  <a:pt x="28870" y="8551"/>
                </a:lnTo>
                <a:lnTo>
                  <a:pt x="27698" y="5818"/>
                </a:lnTo>
                <a:lnTo>
                  <a:pt x="26285" y="4486"/>
                </a:lnTo>
                <a:close/>
              </a:path>
              <a:path w="99695" h="45085">
                <a:moveTo>
                  <a:pt x="19493" y="0"/>
                </a:moveTo>
                <a:lnTo>
                  <a:pt x="11079" y="0"/>
                </a:lnTo>
                <a:lnTo>
                  <a:pt x="7783" y="1121"/>
                </a:lnTo>
                <a:lnTo>
                  <a:pt x="2804" y="5397"/>
                </a:lnTo>
                <a:lnTo>
                  <a:pt x="1402" y="8551"/>
                </a:lnTo>
                <a:lnTo>
                  <a:pt x="1051" y="12687"/>
                </a:lnTo>
                <a:lnTo>
                  <a:pt x="6591" y="13248"/>
                </a:lnTo>
                <a:lnTo>
                  <a:pt x="6591" y="10514"/>
                </a:lnTo>
                <a:lnTo>
                  <a:pt x="7362" y="8341"/>
                </a:lnTo>
                <a:lnTo>
                  <a:pt x="8905" y="6799"/>
                </a:lnTo>
                <a:lnTo>
                  <a:pt x="10518" y="5257"/>
                </a:lnTo>
                <a:lnTo>
                  <a:pt x="12551" y="4486"/>
                </a:lnTo>
                <a:lnTo>
                  <a:pt x="26285" y="4486"/>
                </a:lnTo>
                <a:lnTo>
                  <a:pt x="22789" y="1191"/>
                </a:lnTo>
                <a:lnTo>
                  <a:pt x="19493" y="0"/>
                </a:lnTo>
                <a:close/>
              </a:path>
              <a:path w="99695" h="45085">
                <a:moveTo>
                  <a:pt x="41441" y="32034"/>
                </a:moveTo>
                <a:lnTo>
                  <a:pt x="35832" y="32525"/>
                </a:lnTo>
                <a:lnTo>
                  <a:pt x="36182" y="36240"/>
                </a:lnTo>
                <a:lnTo>
                  <a:pt x="37585" y="39184"/>
                </a:lnTo>
                <a:lnTo>
                  <a:pt x="42633" y="43671"/>
                </a:lnTo>
                <a:lnTo>
                  <a:pt x="45929" y="44792"/>
                </a:lnTo>
                <a:lnTo>
                  <a:pt x="54765" y="44792"/>
                </a:lnTo>
                <a:lnTo>
                  <a:pt x="58621" y="42970"/>
                </a:lnTo>
                <a:lnTo>
                  <a:pt x="60703" y="40376"/>
                </a:lnTo>
                <a:lnTo>
                  <a:pt x="47752" y="40376"/>
                </a:lnTo>
                <a:lnTo>
                  <a:pt x="45929" y="39675"/>
                </a:lnTo>
                <a:lnTo>
                  <a:pt x="42844" y="36871"/>
                </a:lnTo>
                <a:lnTo>
                  <a:pt x="41862" y="34838"/>
                </a:lnTo>
                <a:lnTo>
                  <a:pt x="41441" y="32034"/>
                </a:lnTo>
                <a:close/>
              </a:path>
              <a:path w="99695" h="45085">
                <a:moveTo>
                  <a:pt x="61686" y="19697"/>
                </a:moveTo>
                <a:lnTo>
                  <a:pt x="52591" y="19697"/>
                </a:lnTo>
                <a:lnTo>
                  <a:pt x="54835" y="20608"/>
                </a:lnTo>
                <a:lnTo>
                  <a:pt x="56588" y="22361"/>
                </a:lnTo>
                <a:lnTo>
                  <a:pt x="58271" y="24183"/>
                </a:lnTo>
                <a:lnTo>
                  <a:pt x="59182" y="26567"/>
                </a:lnTo>
                <a:lnTo>
                  <a:pt x="59084" y="33156"/>
                </a:lnTo>
                <a:lnTo>
                  <a:pt x="58271" y="35469"/>
                </a:lnTo>
                <a:lnTo>
                  <a:pt x="56447" y="37432"/>
                </a:lnTo>
                <a:lnTo>
                  <a:pt x="54694" y="39395"/>
                </a:lnTo>
                <a:lnTo>
                  <a:pt x="52451" y="40376"/>
                </a:lnTo>
                <a:lnTo>
                  <a:pt x="60703" y="40376"/>
                </a:lnTo>
                <a:lnTo>
                  <a:pt x="63740" y="36591"/>
                </a:lnTo>
                <a:lnTo>
                  <a:pt x="64862" y="33156"/>
                </a:lnTo>
                <a:lnTo>
                  <a:pt x="64862" y="25025"/>
                </a:lnTo>
                <a:lnTo>
                  <a:pt x="63530" y="21590"/>
                </a:lnTo>
                <a:lnTo>
                  <a:pt x="61686" y="19697"/>
                </a:lnTo>
                <a:close/>
              </a:path>
              <a:path w="99695" h="45085">
                <a:moveTo>
                  <a:pt x="62829" y="771"/>
                </a:moveTo>
                <a:lnTo>
                  <a:pt x="41021" y="771"/>
                </a:lnTo>
                <a:lnTo>
                  <a:pt x="36743" y="23272"/>
                </a:lnTo>
                <a:lnTo>
                  <a:pt x="41792" y="23973"/>
                </a:lnTo>
                <a:lnTo>
                  <a:pt x="42633" y="22711"/>
                </a:lnTo>
                <a:lnTo>
                  <a:pt x="43685" y="21660"/>
                </a:lnTo>
                <a:lnTo>
                  <a:pt x="46490" y="20118"/>
                </a:lnTo>
                <a:lnTo>
                  <a:pt x="48033" y="19697"/>
                </a:lnTo>
                <a:lnTo>
                  <a:pt x="61686" y="19697"/>
                </a:lnTo>
                <a:lnTo>
                  <a:pt x="59743" y="17734"/>
                </a:lnTo>
                <a:lnTo>
                  <a:pt x="42914" y="17734"/>
                </a:lnTo>
                <a:lnTo>
                  <a:pt x="45298" y="5958"/>
                </a:lnTo>
                <a:lnTo>
                  <a:pt x="62829" y="5958"/>
                </a:lnTo>
                <a:lnTo>
                  <a:pt x="62829" y="771"/>
                </a:lnTo>
                <a:close/>
              </a:path>
              <a:path w="99695" h="45085">
                <a:moveTo>
                  <a:pt x="55045" y="14930"/>
                </a:moveTo>
                <a:lnTo>
                  <a:pt x="48313" y="14930"/>
                </a:lnTo>
                <a:lnTo>
                  <a:pt x="45579" y="15912"/>
                </a:lnTo>
                <a:lnTo>
                  <a:pt x="42914" y="17734"/>
                </a:lnTo>
                <a:lnTo>
                  <a:pt x="59743" y="17734"/>
                </a:lnTo>
                <a:lnTo>
                  <a:pt x="58271" y="16262"/>
                </a:lnTo>
                <a:lnTo>
                  <a:pt x="55045" y="14930"/>
                </a:lnTo>
                <a:close/>
              </a:path>
              <a:path w="99695" h="45085">
                <a:moveTo>
                  <a:pt x="87511" y="0"/>
                </a:moveTo>
                <a:lnTo>
                  <a:pt x="81972" y="0"/>
                </a:lnTo>
                <a:lnTo>
                  <a:pt x="79377" y="841"/>
                </a:lnTo>
                <a:lnTo>
                  <a:pt x="77274" y="2593"/>
                </a:lnTo>
                <a:lnTo>
                  <a:pt x="75170" y="4275"/>
                </a:lnTo>
                <a:lnTo>
                  <a:pt x="73557" y="6729"/>
                </a:lnTo>
                <a:lnTo>
                  <a:pt x="71453" y="13038"/>
                </a:lnTo>
                <a:lnTo>
                  <a:pt x="70893" y="17244"/>
                </a:lnTo>
                <a:lnTo>
                  <a:pt x="70893" y="30632"/>
                </a:lnTo>
                <a:lnTo>
                  <a:pt x="72365" y="36591"/>
                </a:lnTo>
                <a:lnTo>
                  <a:pt x="77624" y="43250"/>
                </a:lnTo>
                <a:lnTo>
                  <a:pt x="80990" y="44792"/>
                </a:lnTo>
                <a:lnTo>
                  <a:pt x="88423" y="44792"/>
                </a:lnTo>
                <a:lnTo>
                  <a:pt x="91088" y="43881"/>
                </a:lnTo>
                <a:lnTo>
                  <a:pt x="93191" y="42199"/>
                </a:lnTo>
                <a:lnTo>
                  <a:pt x="95295" y="40446"/>
                </a:lnTo>
                <a:lnTo>
                  <a:pt x="82743" y="40376"/>
                </a:lnTo>
                <a:lnTo>
                  <a:pt x="80639" y="39184"/>
                </a:lnTo>
                <a:lnTo>
                  <a:pt x="77274" y="34418"/>
                </a:lnTo>
                <a:lnTo>
                  <a:pt x="76432" y="29581"/>
                </a:lnTo>
                <a:lnTo>
                  <a:pt x="76549" y="14580"/>
                </a:lnTo>
                <a:lnTo>
                  <a:pt x="77344" y="10304"/>
                </a:lnTo>
                <a:lnTo>
                  <a:pt x="79237" y="7570"/>
                </a:lnTo>
                <a:lnTo>
                  <a:pt x="80710" y="5537"/>
                </a:lnTo>
                <a:lnTo>
                  <a:pt x="82673" y="4486"/>
                </a:lnTo>
                <a:lnTo>
                  <a:pt x="95093" y="4486"/>
                </a:lnTo>
                <a:lnTo>
                  <a:pt x="94594" y="3715"/>
                </a:lnTo>
                <a:lnTo>
                  <a:pt x="93191" y="2383"/>
                </a:lnTo>
                <a:lnTo>
                  <a:pt x="91368" y="1401"/>
                </a:lnTo>
                <a:lnTo>
                  <a:pt x="89615" y="490"/>
                </a:lnTo>
                <a:lnTo>
                  <a:pt x="87511" y="0"/>
                </a:lnTo>
                <a:close/>
              </a:path>
              <a:path w="99695" h="45085">
                <a:moveTo>
                  <a:pt x="95093" y="4486"/>
                </a:moveTo>
                <a:lnTo>
                  <a:pt x="87652" y="4486"/>
                </a:lnTo>
                <a:lnTo>
                  <a:pt x="89755" y="5677"/>
                </a:lnTo>
                <a:lnTo>
                  <a:pt x="91438" y="7991"/>
                </a:lnTo>
                <a:lnTo>
                  <a:pt x="93121" y="10374"/>
                </a:lnTo>
                <a:lnTo>
                  <a:pt x="93853" y="14580"/>
                </a:lnTo>
                <a:lnTo>
                  <a:pt x="93963" y="29581"/>
                </a:lnTo>
                <a:lnTo>
                  <a:pt x="93121" y="34348"/>
                </a:lnTo>
                <a:lnTo>
                  <a:pt x="91438" y="36731"/>
                </a:lnTo>
                <a:lnTo>
                  <a:pt x="89755" y="39184"/>
                </a:lnTo>
                <a:lnTo>
                  <a:pt x="87652" y="40376"/>
                </a:lnTo>
                <a:lnTo>
                  <a:pt x="95339" y="40376"/>
                </a:lnTo>
                <a:lnTo>
                  <a:pt x="96838" y="37993"/>
                </a:lnTo>
                <a:lnTo>
                  <a:pt x="98941" y="31684"/>
                </a:lnTo>
                <a:lnTo>
                  <a:pt x="99502" y="27548"/>
                </a:lnTo>
                <a:lnTo>
                  <a:pt x="99418" y="17244"/>
                </a:lnTo>
                <a:lnTo>
                  <a:pt x="99152" y="14580"/>
                </a:lnTo>
                <a:lnTo>
                  <a:pt x="98520" y="12056"/>
                </a:lnTo>
                <a:lnTo>
                  <a:pt x="97819" y="9463"/>
                </a:lnTo>
                <a:lnTo>
                  <a:pt x="96908" y="7290"/>
                </a:lnTo>
                <a:lnTo>
                  <a:pt x="95093" y="4486"/>
                </a:lnTo>
                <a:close/>
              </a:path>
            </a:pathLst>
          </a:custGeom>
          <a:solidFill>
            <a:srgbClr val="252525"/>
          </a:solidFill>
        </p:spPr>
        <p:txBody>
          <a:bodyPr wrap="square" lIns="0" tIns="0" rIns="0" bIns="0" rtlCol="0"/>
          <a:lstStyle/>
          <a:p>
            <a:endParaRPr/>
          </a:p>
        </p:txBody>
      </p:sp>
      <p:sp>
        <p:nvSpPr>
          <p:cNvPr id="142" name="object 142"/>
          <p:cNvSpPr/>
          <p:nvPr/>
        </p:nvSpPr>
        <p:spPr>
          <a:xfrm>
            <a:off x="6154416" y="1695817"/>
            <a:ext cx="99695" cy="45085"/>
          </a:xfrm>
          <a:custGeom>
            <a:avLst/>
            <a:gdLst/>
            <a:ahLst/>
            <a:cxnLst/>
            <a:rect l="l" t="t" r="r" b="b"/>
            <a:pathLst>
              <a:path w="99695" h="45085">
                <a:moveTo>
                  <a:pt x="26254" y="4486"/>
                </a:moveTo>
                <a:lnTo>
                  <a:pt x="17600" y="4486"/>
                </a:lnTo>
                <a:lnTo>
                  <a:pt x="19563" y="5257"/>
                </a:lnTo>
                <a:lnTo>
                  <a:pt x="21106" y="6659"/>
                </a:lnTo>
                <a:lnTo>
                  <a:pt x="22649" y="8131"/>
                </a:lnTo>
                <a:lnTo>
                  <a:pt x="23420" y="9953"/>
                </a:lnTo>
                <a:lnTo>
                  <a:pt x="23420" y="14089"/>
                </a:lnTo>
                <a:lnTo>
                  <a:pt x="8061" y="30422"/>
                </a:lnTo>
                <a:lnTo>
                  <a:pt x="5820" y="32595"/>
                </a:lnTo>
                <a:lnTo>
                  <a:pt x="0" y="42759"/>
                </a:lnTo>
                <a:lnTo>
                  <a:pt x="0" y="44091"/>
                </a:lnTo>
                <a:lnTo>
                  <a:pt x="29030" y="44091"/>
                </a:lnTo>
                <a:lnTo>
                  <a:pt x="29030" y="38904"/>
                </a:lnTo>
                <a:lnTo>
                  <a:pt x="7503" y="38904"/>
                </a:lnTo>
                <a:lnTo>
                  <a:pt x="8063" y="37923"/>
                </a:lnTo>
                <a:lnTo>
                  <a:pt x="19844" y="27198"/>
                </a:lnTo>
                <a:lnTo>
                  <a:pt x="22649" y="24604"/>
                </a:lnTo>
                <a:lnTo>
                  <a:pt x="24262" y="22711"/>
                </a:lnTo>
                <a:lnTo>
                  <a:pt x="25945" y="20889"/>
                </a:lnTo>
                <a:lnTo>
                  <a:pt x="27137" y="19066"/>
                </a:lnTo>
                <a:lnTo>
                  <a:pt x="27838" y="17384"/>
                </a:lnTo>
                <a:lnTo>
                  <a:pt x="28609" y="15701"/>
                </a:lnTo>
                <a:lnTo>
                  <a:pt x="28932" y="14089"/>
                </a:lnTo>
                <a:lnTo>
                  <a:pt x="28806" y="8411"/>
                </a:lnTo>
                <a:lnTo>
                  <a:pt x="27698" y="5888"/>
                </a:lnTo>
                <a:lnTo>
                  <a:pt x="26254" y="4486"/>
                </a:lnTo>
                <a:close/>
              </a:path>
              <a:path w="99695" h="45085">
                <a:moveTo>
                  <a:pt x="19493" y="0"/>
                </a:moveTo>
                <a:lnTo>
                  <a:pt x="11079" y="0"/>
                </a:lnTo>
                <a:lnTo>
                  <a:pt x="7783" y="1121"/>
                </a:lnTo>
                <a:lnTo>
                  <a:pt x="5329" y="3294"/>
                </a:lnTo>
                <a:lnTo>
                  <a:pt x="2804" y="5467"/>
                </a:lnTo>
                <a:lnTo>
                  <a:pt x="1402" y="8622"/>
                </a:lnTo>
                <a:lnTo>
                  <a:pt x="1051" y="12687"/>
                </a:lnTo>
                <a:lnTo>
                  <a:pt x="6591" y="13248"/>
                </a:lnTo>
                <a:lnTo>
                  <a:pt x="6591" y="10514"/>
                </a:lnTo>
                <a:lnTo>
                  <a:pt x="7362" y="8411"/>
                </a:lnTo>
                <a:lnTo>
                  <a:pt x="8905" y="6799"/>
                </a:lnTo>
                <a:lnTo>
                  <a:pt x="10518" y="5257"/>
                </a:lnTo>
                <a:lnTo>
                  <a:pt x="12551" y="4486"/>
                </a:lnTo>
                <a:lnTo>
                  <a:pt x="26254" y="4486"/>
                </a:lnTo>
                <a:lnTo>
                  <a:pt x="25243" y="3504"/>
                </a:lnTo>
                <a:lnTo>
                  <a:pt x="22789" y="1191"/>
                </a:lnTo>
                <a:lnTo>
                  <a:pt x="19493" y="0"/>
                </a:lnTo>
                <a:close/>
              </a:path>
              <a:path w="99695" h="45085">
                <a:moveTo>
                  <a:pt x="54765" y="0"/>
                </a:moveTo>
                <a:lnTo>
                  <a:pt x="46701" y="0"/>
                </a:lnTo>
                <a:lnTo>
                  <a:pt x="42984" y="1682"/>
                </a:lnTo>
                <a:lnTo>
                  <a:pt x="37094" y="8902"/>
                </a:lnTo>
                <a:lnTo>
                  <a:pt x="35551" y="15071"/>
                </a:lnTo>
                <a:lnTo>
                  <a:pt x="35551" y="31123"/>
                </a:lnTo>
                <a:lnTo>
                  <a:pt x="36954" y="36521"/>
                </a:lnTo>
                <a:lnTo>
                  <a:pt x="42633" y="43180"/>
                </a:lnTo>
                <a:lnTo>
                  <a:pt x="46280" y="44792"/>
                </a:lnTo>
                <a:lnTo>
                  <a:pt x="53432" y="44792"/>
                </a:lnTo>
                <a:lnTo>
                  <a:pt x="55746" y="44161"/>
                </a:lnTo>
                <a:lnTo>
                  <a:pt x="59954" y="41638"/>
                </a:lnTo>
                <a:lnTo>
                  <a:pt x="61115" y="40376"/>
                </a:lnTo>
                <a:lnTo>
                  <a:pt x="49155" y="40376"/>
                </a:lnTo>
                <a:lnTo>
                  <a:pt x="47682" y="39955"/>
                </a:lnTo>
                <a:lnTo>
                  <a:pt x="41722" y="31684"/>
                </a:lnTo>
                <a:lnTo>
                  <a:pt x="41722" y="26987"/>
                </a:lnTo>
                <a:lnTo>
                  <a:pt x="42633" y="24744"/>
                </a:lnTo>
                <a:lnTo>
                  <a:pt x="45797" y="21450"/>
                </a:lnTo>
                <a:lnTo>
                  <a:pt x="40880" y="21450"/>
                </a:lnTo>
                <a:lnTo>
                  <a:pt x="49225" y="4486"/>
                </a:lnTo>
                <a:lnTo>
                  <a:pt x="61572" y="4486"/>
                </a:lnTo>
                <a:lnTo>
                  <a:pt x="59743" y="2944"/>
                </a:lnTo>
                <a:lnTo>
                  <a:pt x="57569" y="981"/>
                </a:lnTo>
                <a:lnTo>
                  <a:pt x="54765" y="0"/>
                </a:lnTo>
                <a:close/>
              </a:path>
              <a:path w="99695" h="45085">
                <a:moveTo>
                  <a:pt x="61522" y="20398"/>
                </a:moveTo>
                <a:lnTo>
                  <a:pt x="52941" y="20398"/>
                </a:lnTo>
                <a:lnTo>
                  <a:pt x="54975" y="21239"/>
                </a:lnTo>
                <a:lnTo>
                  <a:pt x="58200" y="24744"/>
                </a:lnTo>
                <a:lnTo>
                  <a:pt x="58992" y="26987"/>
                </a:lnTo>
                <a:lnTo>
                  <a:pt x="58972" y="33506"/>
                </a:lnTo>
                <a:lnTo>
                  <a:pt x="58200" y="35820"/>
                </a:lnTo>
                <a:lnTo>
                  <a:pt x="56588" y="37642"/>
                </a:lnTo>
                <a:lnTo>
                  <a:pt x="54905" y="39465"/>
                </a:lnTo>
                <a:lnTo>
                  <a:pt x="52941" y="40376"/>
                </a:lnTo>
                <a:lnTo>
                  <a:pt x="61115" y="40376"/>
                </a:lnTo>
                <a:lnTo>
                  <a:pt x="61566" y="39885"/>
                </a:lnTo>
                <a:lnTo>
                  <a:pt x="63950" y="35119"/>
                </a:lnTo>
                <a:lnTo>
                  <a:pt x="64511" y="32595"/>
                </a:lnTo>
                <a:lnTo>
                  <a:pt x="64511" y="25655"/>
                </a:lnTo>
                <a:lnTo>
                  <a:pt x="63249" y="22221"/>
                </a:lnTo>
                <a:lnTo>
                  <a:pt x="61522" y="20398"/>
                </a:lnTo>
                <a:close/>
              </a:path>
              <a:path w="99695" h="45085">
                <a:moveTo>
                  <a:pt x="55185" y="15631"/>
                </a:moveTo>
                <a:lnTo>
                  <a:pt x="49505" y="15631"/>
                </a:lnTo>
                <a:lnTo>
                  <a:pt x="47542" y="16122"/>
                </a:lnTo>
                <a:lnTo>
                  <a:pt x="45649" y="17033"/>
                </a:lnTo>
                <a:lnTo>
                  <a:pt x="43826" y="18015"/>
                </a:lnTo>
                <a:lnTo>
                  <a:pt x="42213" y="19487"/>
                </a:lnTo>
                <a:lnTo>
                  <a:pt x="40880" y="21450"/>
                </a:lnTo>
                <a:lnTo>
                  <a:pt x="45797" y="21450"/>
                </a:lnTo>
                <a:lnTo>
                  <a:pt x="45999" y="21239"/>
                </a:lnTo>
                <a:lnTo>
                  <a:pt x="48033" y="20398"/>
                </a:lnTo>
                <a:lnTo>
                  <a:pt x="61522" y="20398"/>
                </a:lnTo>
                <a:lnTo>
                  <a:pt x="58200" y="16963"/>
                </a:lnTo>
                <a:lnTo>
                  <a:pt x="55185" y="15631"/>
                </a:lnTo>
                <a:close/>
              </a:path>
              <a:path w="99695" h="45085">
                <a:moveTo>
                  <a:pt x="61572" y="4486"/>
                </a:moveTo>
                <a:lnTo>
                  <a:pt x="53082" y="4486"/>
                </a:lnTo>
                <a:lnTo>
                  <a:pt x="54905" y="5257"/>
                </a:lnTo>
                <a:lnTo>
                  <a:pt x="56377" y="6729"/>
                </a:lnTo>
                <a:lnTo>
                  <a:pt x="57219" y="7710"/>
                </a:lnTo>
                <a:lnTo>
                  <a:pt x="57920" y="9252"/>
                </a:lnTo>
                <a:lnTo>
                  <a:pt x="58411" y="11355"/>
                </a:lnTo>
                <a:lnTo>
                  <a:pt x="63740" y="10935"/>
                </a:lnTo>
                <a:lnTo>
                  <a:pt x="63319" y="7570"/>
                </a:lnTo>
                <a:lnTo>
                  <a:pt x="61987" y="4836"/>
                </a:lnTo>
                <a:lnTo>
                  <a:pt x="61572" y="4486"/>
                </a:lnTo>
                <a:close/>
              </a:path>
              <a:path w="99695" h="45085">
                <a:moveTo>
                  <a:pt x="87511" y="0"/>
                </a:moveTo>
                <a:lnTo>
                  <a:pt x="81972" y="0"/>
                </a:lnTo>
                <a:lnTo>
                  <a:pt x="79377" y="911"/>
                </a:lnTo>
                <a:lnTo>
                  <a:pt x="70893" y="17244"/>
                </a:lnTo>
                <a:lnTo>
                  <a:pt x="70893" y="30702"/>
                </a:lnTo>
                <a:lnTo>
                  <a:pt x="72365" y="36591"/>
                </a:lnTo>
                <a:lnTo>
                  <a:pt x="75457" y="40516"/>
                </a:lnTo>
                <a:lnTo>
                  <a:pt x="77624" y="43320"/>
                </a:lnTo>
                <a:lnTo>
                  <a:pt x="80990" y="44792"/>
                </a:lnTo>
                <a:lnTo>
                  <a:pt x="88423" y="44792"/>
                </a:lnTo>
                <a:lnTo>
                  <a:pt x="91088" y="43951"/>
                </a:lnTo>
                <a:lnTo>
                  <a:pt x="93191" y="42199"/>
                </a:lnTo>
                <a:lnTo>
                  <a:pt x="95295" y="40516"/>
                </a:lnTo>
                <a:lnTo>
                  <a:pt x="95383" y="40376"/>
                </a:lnTo>
                <a:lnTo>
                  <a:pt x="82743" y="40376"/>
                </a:lnTo>
                <a:lnTo>
                  <a:pt x="80639" y="39184"/>
                </a:lnTo>
                <a:lnTo>
                  <a:pt x="77274" y="34418"/>
                </a:lnTo>
                <a:lnTo>
                  <a:pt x="76432" y="29651"/>
                </a:lnTo>
                <a:lnTo>
                  <a:pt x="76536" y="14650"/>
                </a:lnTo>
                <a:lnTo>
                  <a:pt x="77344" y="10304"/>
                </a:lnTo>
                <a:lnTo>
                  <a:pt x="80710" y="5537"/>
                </a:lnTo>
                <a:lnTo>
                  <a:pt x="82673" y="4486"/>
                </a:lnTo>
                <a:lnTo>
                  <a:pt x="95070" y="4486"/>
                </a:lnTo>
                <a:lnTo>
                  <a:pt x="94594" y="3785"/>
                </a:lnTo>
                <a:lnTo>
                  <a:pt x="93191" y="2383"/>
                </a:lnTo>
                <a:lnTo>
                  <a:pt x="91368" y="1472"/>
                </a:lnTo>
                <a:lnTo>
                  <a:pt x="89615" y="490"/>
                </a:lnTo>
                <a:lnTo>
                  <a:pt x="87511" y="0"/>
                </a:lnTo>
                <a:close/>
              </a:path>
              <a:path w="99695" h="45085">
                <a:moveTo>
                  <a:pt x="95070" y="4486"/>
                </a:moveTo>
                <a:lnTo>
                  <a:pt x="87652" y="4486"/>
                </a:lnTo>
                <a:lnTo>
                  <a:pt x="89755" y="5677"/>
                </a:lnTo>
                <a:lnTo>
                  <a:pt x="93121" y="10444"/>
                </a:lnTo>
                <a:lnTo>
                  <a:pt x="93864" y="14650"/>
                </a:lnTo>
                <a:lnTo>
                  <a:pt x="93950" y="29651"/>
                </a:lnTo>
                <a:lnTo>
                  <a:pt x="93121" y="34418"/>
                </a:lnTo>
                <a:lnTo>
                  <a:pt x="89755" y="39184"/>
                </a:lnTo>
                <a:lnTo>
                  <a:pt x="87652" y="40376"/>
                </a:lnTo>
                <a:lnTo>
                  <a:pt x="95383" y="40376"/>
                </a:lnTo>
                <a:lnTo>
                  <a:pt x="96838" y="38063"/>
                </a:lnTo>
                <a:lnTo>
                  <a:pt x="98941" y="31754"/>
                </a:lnTo>
                <a:lnTo>
                  <a:pt x="99502" y="27548"/>
                </a:lnTo>
                <a:lnTo>
                  <a:pt x="99416" y="17244"/>
                </a:lnTo>
                <a:lnTo>
                  <a:pt x="95786" y="5537"/>
                </a:lnTo>
                <a:lnTo>
                  <a:pt x="95070" y="4486"/>
                </a:lnTo>
                <a:close/>
              </a:path>
            </a:pathLst>
          </a:custGeom>
          <a:solidFill>
            <a:srgbClr val="252525"/>
          </a:solidFill>
        </p:spPr>
        <p:txBody>
          <a:bodyPr wrap="square" lIns="0" tIns="0" rIns="0" bIns="0" rtlCol="0"/>
          <a:lstStyle/>
          <a:p>
            <a:endParaRPr/>
          </a:p>
        </p:txBody>
      </p:sp>
      <p:sp>
        <p:nvSpPr>
          <p:cNvPr id="143" name="object 143"/>
          <p:cNvSpPr/>
          <p:nvPr/>
        </p:nvSpPr>
        <p:spPr>
          <a:xfrm>
            <a:off x="6154416" y="1470451"/>
            <a:ext cx="99695" cy="45085"/>
          </a:xfrm>
          <a:custGeom>
            <a:avLst/>
            <a:gdLst/>
            <a:ahLst/>
            <a:cxnLst/>
            <a:rect l="l" t="t" r="r" b="b"/>
            <a:pathLst>
              <a:path w="99695" h="45084">
                <a:moveTo>
                  <a:pt x="26210" y="4416"/>
                </a:moveTo>
                <a:lnTo>
                  <a:pt x="17600" y="4416"/>
                </a:lnTo>
                <a:lnTo>
                  <a:pt x="19563" y="5187"/>
                </a:lnTo>
                <a:lnTo>
                  <a:pt x="22649" y="8131"/>
                </a:lnTo>
                <a:lnTo>
                  <a:pt x="23420" y="9883"/>
                </a:lnTo>
                <a:lnTo>
                  <a:pt x="23420" y="14089"/>
                </a:lnTo>
                <a:lnTo>
                  <a:pt x="22579" y="16262"/>
                </a:lnTo>
                <a:lnTo>
                  <a:pt x="20896" y="18505"/>
                </a:lnTo>
                <a:lnTo>
                  <a:pt x="19213" y="20819"/>
                </a:lnTo>
                <a:lnTo>
                  <a:pt x="15987" y="23903"/>
                </a:lnTo>
                <a:lnTo>
                  <a:pt x="11219" y="27828"/>
                </a:lnTo>
                <a:lnTo>
                  <a:pt x="8134" y="30282"/>
                </a:lnTo>
                <a:lnTo>
                  <a:pt x="5820" y="32525"/>
                </a:lnTo>
                <a:lnTo>
                  <a:pt x="0" y="42689"/>
                </a:lnTo>
                <a:lnTo>
                  <a:pt x="0" y="44021"/>
                </a:lnTo>
                <a:lnTo>
                  <a:pt x="29030" y="44021"/>
                </a:lnTo>
                <a:lnTo>
                  <a:pt x="29030" y="38834"/>
                </a:lnTo>
                <a:lnTo>
                  <a:pt x="7503" y="38834"/>
                </a:lnTo>
                <a:lnTo>
                  <a:pt x="8063" y="37852"/>
                </a:lnTo>
                <a:lnTo>
                  <a:pt x="15987" y="30422"/>
                </a:lnTo>
                <a:lnTo>
                  <a:pt x="19844" y="27127"/>
                </a:lnTo>
                <a:lnTo>
                  <a:pt x="22649" y="24534"/>
                </a:lnTo>
                <a:lnTo>
                  <a:pt x="25945" y="20819"/>
                </a:lnTo>
                <a:lnTo>
                  <a:pt x="27137" y="18996"/>
                </a:lnTo>
                <a:lnTo>
                  <a:pt x="27838" y="17314"/>
                </a:lnTo>
                <a:lnTo>
                  <a:pt x="28609" y="15631"/>
                </a:lnTo>
                <a:lnTo>
                  <a:pt x="28931" y="14089"/>
                </a:lnTo>
                <a:lnTo>
                  <a:pt x="28806" y="8341"/>
                </a:lnTo>
                <a:lnTo>
                  <a:pt x="27698" y="5818"/>
                </a:lnTo>
                <a:lnTo>
                  <a:pt x="26210" y="4416"/>
                </a:lnTo>
                <a:close/>
              </a:path>
              <a:path w="99695" h="45084">
                <a:moveTo>
                  <a:pt x="19493" y="0"/>
                </a:moveTo>
                <a:lnTo>
                  <a:pt x="11079" y="0"/>
                </a:lnTo>
                <a:lnTo>
                  <a:pt x="7783" y="1051"/>
                </a:lnTo>
                <a:lnTo>
                  <a:pt x="5329" y="3224"/>
                </a:lnTo>
                <a:lnTo>
                  <a:pt x="2804" y="5397"/>
                </a:lnTo>
                <a:lnTo>
                  <a:pt x="1402" y="8551"/>
                </a:lnTo>
                <a:lnTo>
                  <a:pt x="1051" y="12687"/>
                </a:lnTo>
                <a:lnTo>
                  <a:pt x="6591" y="13248"/>
                </a:lnTo>
                <a:lnTo>
                  <a:pt x="6591" y="10514"/>
                </a:lnTo>
                <a:lnTo>
                  <a:pt x="7362" y="8341"/>
                </a:lnTo>
                <a:lnTo>
                  <a:pt x="8905" y="6799"/>
                </a:lnTo>
                <a:lnTo>
                  <a:pt x="10518" y="5257"/>
                </a:lnTo>
                <a:lnTo>
                  <a:pt x="12551" y="4416"/>
                </a:lnTo>
                <a:lnTo>
                  <a:pt x="26210" y="4416"/>
                </a:lnTo>
                <a:lnTo>
                  <a:pt x="25243" y="3504"/>
                </a:lnTo>
                <a:lnTo>
                  <a:pt x="22789" y="1121"/>
                </a:lnTo>
                <a:lnTo>
                  <a:pt x="19493" y="0"/>
                </a:lnTo>
                <a:close/>
              </a:path>
              <a:path w="99695" h="45084">
                <a:moveTo>
                  <a:pt x="64582" y="771"/>
                </a:moveTo>
                <a:lnTo>
                  <a:pt x="36182" y="771"/>
                </a:lnTo>
                <a:lnTo>
                  <a:pt x="36182" y="5888"/>
                </a:lnTo>
                <a:lnTo>
                  <a:pt x="57640" y="5888"/>
                </a:lnTo>
                <a:lnTo>
                  <a:pt x="54905" y="9042"/>
                </a:lnTo>
                <a:lnTo>
                  <a:pt x="52310" y="12827"/>
                </a:lnTo>
                <a:lnTo>
                  <a:pt x="49926" y="17384"/>
                </a:lnTo>
                <a:lnTo>
                  <a:pt x="47472" y="21940"/>
                </a:lnTo>
                <a:lnTo>
                  <a:pt x="42283" y="44021"/>
                </a:lnTo>
                <a:lnTo>
                  <a:pt x="47822" y="44021"/>
                </a:lnTo>
                <a:lnTo>
                  <a:pt x="48103" y="39675"/>
                </a:lnTo>
                <a:lnTo>
                  <a:pt x="48804" y="35609"/>
                </a:lnTo>
                <a:lnTo>
                  <a:pt x="64582" y="4906"/>
                </a:lnTo>
                <a:lnTo>
                  <a:pt x="64582" y="771"/>
                </a:lnTo>
                <a:close/>
              </a:path>
              <a:path w="99695" h="45084">
                <a:moveTo>
                  <a:pt x="87511" y="0"/>
                </a:moveTo>
                <a:lnTo>
                  <a:pt x="81972" y="0"/>
                </a:lnTo>
                <a:lnTo>
                  <a:pt x="79377" y="841"/>
                </a:lnTo>
                <a:lnTo>
                  <a:pt x="77274" y="2593"/>
                </a:lnTo>
                <a:lnTo>
                  <a:pt x="75170" y="4275"/>
                </a:lnTo>
                <a:lnTo>
                  <a:pt x="73557" y="6729"/>
                </a:lnTo>
                <a:lnTo>
                  <a:pt x="71453" y="13038"/>
                </a:lnTo>
                <a:lnTo>
                  <a:pt x="70893" y="17174"/>
                </a:lnTo>
                <a:lnTo>
                  <a:pt x="70893" y="30632"/>
                </a:lnTo>
                <a:lnTo>
                  <a:pt x="72365" y="36591"/>
                </a:lnTo>
                <a:lnTo>
                  <a:pt x="77624" y="43250"/>
                </a:lnTo>
                <a:lnTo>
                  <a:pt x="80990" y="44792"/>
                </a:lnTo>
                <a:lnTo>
                  <a:pt x="88423" y="44792"/>
                </a:lnTo>
                <a:lnTo>
                  <a:pt x="91088" y="43881"/>
                </a:lnTo>
                <a:lnTo>
                  <a:pt x="93191" y="42199"/>
                </a:lnTo>
                <a:lnTo>
                  <a:pt x="95295" y="40446"/>
                </a:lnTo>
                <a:lnTo>
                  <a:pt x="95383" y="40306"/>
                </a:lnTo>
                <a:lnTo>
                  <a:pt x="82743" y="40306"/>
                </a:lnTo>
                <a:lnTo>
                  <a:pt x="80639" y="39114"/>
                </a:lnTo>
                <a:lnTo>
                  <a:pt x="77274" y="34348"/>
                </a:lnTo>
                <a:lnTo>
                  <a:pt x="76432" y="29581"/>
                </a:lnTo>
                <a:lnTo>
                  <a:pt x="76548" y="14580"/>
                </a:lnTo>
                <a:lnTo>
                  <a:pt x="77344" y="10234"/>
                </a:lnTo>
                <a:lnTo>
                  <a:pt x="80710" y="5467"/>
                </a:lnTo>
                <a:lnTo>
                  <a:pt x="82673" y="4416"/>
                </a:lnTo>
                <a:lnTo>
                  <a:pt x="95047" y="4416"/>
                </a:lnTo>
                <a:lnTo>
                  <a:pt x="94594" y="3715"/>
                </a:lnTo>
                <a:lnTo>
                  <a:pt x="93191" y="2383"/>
                </a:lnTo>
                <a:lnTo>
                  <a:pt x="91368" y="1401"/>
                </a:lnTo>
                <a:lnTo>
                  <a:pt x="89615" y="490"/>
                </a:lnTo>
                <a:lnTo>
                  <a:pt x="87511" y="0"/>
                </a:lnTo>
                <a:close/>
              </a:path>
              <a:path w="99695" h="45084">
                <a:moveTo>
                  <a:pt x="95047" y="4416"/>
                </a:moveTo>
                <a:lnTo>
                  <a:pt x="87652" y="4416"/>
                </a:lnTo>
                <a:lnTo>
                  <a:pt x="89755" y="5607"/>
                </a:lnTo>
                <a:lnTo>
                  <a:pt x="93121" y="10374"/>
                </a:lnTo>
                <a:lnTo>
                  <a:pt x="93864" y="14580"/>
                </a:lnTo>
                <a:lnTo>
                  <a:pt x="93963" y="29581"/>
                </a:lnTo>
                <a:lnTo>
                  <a:pt x="93121" y="34348"/>
                </a:lnTo>
                <a:lnTo>
                  <a:pt x="89755" y="39114"/>
                </a:lnTo>
                <a:lnTo>
                  <a:pt x="87652" y="40306"/>
                </a:lnTo>
                <a:lnTo>
                  <a:pt x="95383" y="40306"/>
                </a:lnTo>
                <a:lnTo>
                  <a:pt x="96838" y="37993"/>
                </a:lnTo>
                <a:lnTo>
                  <a:pt x="98941" y="31684"/>
                </a:lnTo>
                <a:lnTo>
                  <a:pt x="99502" y="27548"/>
                </a:lnTo>
                <a:lnTo>
                  <a:pt x="99416" y="17174"/>
                </a:lnTo>
                <a:lnTo>
                  <a:pt x="99152" y="14580"/>
                </a:lnTo>
                <a:lnTo>
                  <a:pt x="98520" y="12056"/>
                </a:lnTo>
                <a:lnTo>
                  <a:pt x="97819" y="9463"/>
                </a:lnTo>
                <a:lnTo>
                  <a:pt x="96908" y="7290"/>
                </a:lnTo>
                <a:lnTo>
                  <a:pt x="95047" y="4416"/>
                </a:lnTo>
                <a:close/>
              </a:path>
            </a:pathLst>
          </a:custGeom>
          <a:solidFill>
            <a:srgbClr val="252525"/>
          </a:solidFill>
        </p:spPr>
        <p:txBody>
          <a:bodyPr wrap="square" lIns="0" tIns="0" rIns="0" bIns="0" rtlCol="0"/>
          <a:lstStyle/>
          <a:p>
            <a:endParaRPr/>
          </a:p>
        </p:txBody>
      </p:sp>
      <p:sp>
        <p:nvSpPr>
          <p:cNvPr id="144" name="object 144"/>
          <p:cNvSpPr/>
          <p:nvPr/>
        </p:nvSpPr>
        <p:spPr>
          <a:xfrm>
            <a:off x="6154416" y="1245016"/>
            <a:ext cx="99695" cy="45085"/>
          </a:xfrm>
          <a:custGeom>
            <a:avLst/>
            <a:gdLst/>
            <a:ahLst/>
            <a:cxnLst/>
            <a:rect l="l" t="t" r="r" b="b"/>
            <a:pathLst>
              <a:path w="99695" h="45084">
                <a:moveTo>
                  <a:pt x="26285" y="4486"/>
                </a:moveTo>
                <a:lnTo>
                  <a:pt x="17600" y="4486"/>
                </a:lnTo>
                <a:lnTo>
                  <a:pt x="19563" y="5187"/>
                </a:lnTo>
                <a:lnTo>
                  <a:pt x="22649" y="8131"/>
                </a:lnTo>
                <a:lnTo>
                  <a:pt x="23420" y="9953"/>
                </a:lnTo>
                <a:lnTo>
                  <a:pt x="23420" y="14089"/>
                </a:lnTo>
                <a:lnTo>
                  <a:pt x="8134" y="30352"/>
                </a:lnTo>
                <a:lnTo>
                  <a:pt x="5820" y="32525"/>
                </a:lnTo>
                <a:lnTo>
                  <a:pt x="4207" y="34488"/>
                </a:lnTo>
                <a:lnTo>
                  <a:pt x="2594" y="36380"/>
                </a:lnTo>
                <a:lnTo>
                  <a:pt x="1402" y="38343"/>
                </a:lnTo>
                <a:lnTo>
                  <a:pt x="631" y="40306"/>
                </a:lnTo>
                <a:lnTo>
                  <a:pt x="210" y="41498"/>
                </a:lnTo>
                <a:lnTo>
                  <a:pt x="0" y="42759"/>
                </a:lnTo>
                <a:lnTo>
                  <a:pt x="0" y="44021"/>
                </a:lnTo>
                <a:lnTo>
                  <a:pt x="29030" y="44021"/>
                </a:lnTo>
                <a:lnTo>
                  <a:pt x="29030" y="38834"/>
                </a:lnTo>
                <a:lnTo>
                  <a:pt x="7503" y="38834"/>
                </a:lnTo>
                <a:lnTo>
                  <a:pt x="8063" y="37923"/>
                </a:lnTo>
                <a:lnTo>
                  <a:pt x="8835" y="36941"/>
                </a:lnTo>
                <a:lnTo>
                  <a:pt x="10658" y="34978"/>
                </a:lnTo>
                <a:lnTo>
                  <a:pt x="12762" y="33156"/>
                </a:lnTo>
                <a:lnTo>
                  <a:pt x="19844" y="27127"/>
                </a:lnTo>
                <a:lnTo>
                  <a:pt x="22649" y="24604"/>
                </a:lnTo>
                <a:lnTo>
                  <a:pt x="24262" y="22711"/>
                </a:lnTo>
                <a:lnTo>
                  <a:pt x="25945" y="20819"/>
                </a:lnTo>
                <a:lnTo>
                  <a:pt x="27137" y="19066"/>
                </a:lnTo>
                <a:lnTo>
                  <a:pt x="27838" y="17384"/>
                </a:lnTo>
                <a:lnTo>
                  <a:pt x="28609" y="15701"/>
                </a:lnTo>
                <a:lnTo>
                  <a:pt x="28932" y="14089"/>
                </a:lnTo>
                <a:lnTo>
                  <a:pt x="28870" y="8551"/>
                </a:lnTo>
                <a:lnTo>
                  <a:pt x="27698" y="5818"/>
                </a:lnTo>
                <a:lnTo>
                  <a:pt x="26285" y="4486"/>
                </a:lnTo>
                <a:close/>
              </a:path>
              <a:path w="99695" h="45084">
                <a:moveTo>
                  <a:pt x="19493" y="0"/>
                </a:moveTo>
                <a:lnTo>
                  <a:pt x="11079" y="0"/>
                </a:lnTo>
                <a:lnTo>
                  <a:pt x="7783" y="1121"/>
                </a:lnTo>
                <a:lnTo>
                  <a:pt x="5329" y="3294"/>
                </a:lnTo>
                <a:lnTo>
                  <a:pt x="2804" y="5397"/>
                </a:lnTo>
                <a:lnTo>
                  <a:pt x="1402" y="8551"/>
                </a:lnTo>
                <a:lnTo>
                  <a:pt x="1051" y="12687"/>
                </a:lnTo>
                <a:lnTo>
                  <a:pt x="6591" y="13248"/>
                </a:lnTo>
                <a:lnTo>
                  <a:pt x="6591" y="10514"/>
                </a:lnTo>
                <a:lnTo>
                  <a:pt x="7362" y="8341"/>
                </a:lnTo>
                <a:lnTo>
                  <a:pt x="8905" y="6799"/>
                </a:lnTo>
                <a:lnTo>
                  <a:pt x="10518" y="5257"/>
                </a:lnTo>
                <a:lnTo>
                  <a:pt x="12551" y="4486"/>
                </a:lnTo>
                <a:lnTo>
                  <a:pt x="26285" y="4486"/>
                </a:lnTo>
                <a:lnTo>
                  <a:pt x="22789" y="1191"/>
                </a:lnTo>
                <a:lnTo>
                  <a:pt x="19493" y="0"/>
                </a:lnTo>
                <a:close/>
              </a:path>
              <a:path w="99695" h="45084">
                <a:moveTo>
                  <a:pt x="53923" y="0"/>
                </a:moveTo>
                <a:lnTo>
                  <a:pt x="46280" y="0"/>
                </a:lnTo>
                <a:lnTo>
                  <a:pt x="43265" y="1121"/>
                </a:lnTo>
                <a:lnTo>
                  <a:pt x="38637" y="5467"/>
                </a:lnTo>
                <a:lnTo>
                  <a:pt x="37662" y="7780"/>
                </a:lnTo>
                <a:lnTo>
                  <a:pt x="37536" y="13528"/>
                </a:lnTo>
                <a:lnTo>
                  <a:pt x="38076" y="15281"/>
                </a:lnTo>
                <a:lnTo>
                  <a:pt x="39127" y="16753"/>
                </a:lnTo>
                <a:lnTo>
                  <a:pt x="40179" y="18295"/>
                </a:lnTo>
                <a:lnTo>
                  <a:pt x="41862" y="19417"/>
                </a:lnTo>
                <a:lnTo>
                  <a:pt x="44106" y="20258"/>
                </a:lnTo>
                <a:lnTo>
                  <a:pt x="41441" y="20959"/>
                </a:lnTo>
                <a:lnTo>
                  <a:pt x="39338" y="22291"/>
                </a:lnTo>
                <a:lnTo>
                  <a:pt x="36463" y="26146"/>
                </a:lnTo>
                <a:lnTo>
                  <a:pt x="35762" y="28529"/>
                </a:lnTo>
                <a:lnTo>
                  <a:pt x="35791" y="35259"/>
                </a:lnTo>
                <a:lnTo>
                  <a:pt x="37094" y="38413"/>
                </a:lnTo>
                <a:lnTo>
                  <a:pt x="42353" y="43530"/>
                </a:lnTo>
                <a:lnTo>
                  <a:pt x="45859" y="44792"/>
                </a:lnTo>
                <a:lnTo>
                  <a:pt x="54484" y="44792"/>
                </a:lnTo>
                <a:lnTo>
                  <a:pt x="57990" y="43530"/>
                </a:lnTo>
                <a:lnTo>
                  <a:pt x="61247" y="40376"/>
                </a:lnTo>
                <a:lnTo>
                  <a:pt x="48594" y="40376"/>
                </a:lnTo>
                <a:lnTo>
                  <a:pt x="47051" y="39955"/>
                </a:lnTo>
                <a:lnTo>
                  <a:pt x="41301" y="32946"/>
                </a:lnTo>
                <a:lnTo>
                  <a:pt x="41327" y="28810"/>
                </a:lnTo>
                <a:lnTo>
                  <a:pt x="42072" y="26777"/>
                </a:lnTo>
                <a:lnTo>
                  <a:pt x="45438" y="23412"/>
                </a:lnTo>
                <a:lnTo>
                  <a:pt x="47542" y="22571"/>
                </a:lnTo>
                <a:lnTo>
                  <a:pt x="61146" y="22571"/>
                </a:lnTo>
                <a:lnTo>
                  <a:pt x="59042" y="21169"/>
                </a:lnTo>
                <a:lnTo>
                  <a:pt x="56377" y="20258"/>
                </a:lnTo>
                <a:lnTo>
                  <a:pt x="58551" y="19417"/>
                </a:lnTo>
                <a:lnTo>
                  <a:pt x="60164" y="18295"/>
                </a:lnTo>
                <a:lnTo>
                  <a:pt x="48103" y="18225"/>
                </a:lnTo>
                <a:lnTo>
                  <a:pt x="46350" y="17524"/>
                </a:lnTo>
                <a:lnTo>
                  <a:pt x="45018" y="16192"/>
                </a:lnTo>
                <a:lnTo>
                  <a:pt x="43685" y="14930"/>
                </a:lnTo>
                <a:lnTo>
                  <a:pt x="43101" y="13528"/>
                </a:lnTo>
                <a:lnTo>
                  <a:pt x="42984" y="9323"/>
                </a:lnTo>
                <a:lnTo>
                  <a:pt x="43685" y="7710"/>
                </a:lnTo>
                <a:lnTo>
                  <a:pt x="46420" y="5117"/>
                </a:lnTo>
                <a:lnTo>
                  <a:pt x="48103" y="4416"/>
                </a:lnTo>
                <a:lnTo>
                  <a:pt x="60440" y="4416"/>
                </a:lnTo>
                <a:lnTo>
                  <a:pt x="59322" y="3364"/>
                </a:lnTo>
                <a:lnTo>
                  <a:pt x="57008" y="1121"/>
                </a:lnTo>
                <a:lnTo>
                  <a:pt x="53923" y="0"/>
                </a:lnTo>
                <a:close/>
              </a:path>
              <a:path w="99695" h="45084">
                <a:moveTo>
                  <a:pt x="61146" y="22571"/>
                </a:moveTo>
                <a:lnTo>
                  <a:pt x="52661" y="22571"/>
                </a:lnTo>
                <a:lnTo>
                  <a:pt x="54835" y="23412"/>
                </a:lnTo>
                <a:lnTo>
                  <a:pt x="56518" y="25165"/>
                </a:lnTo>
                <a:lnTo>
                  <a:pt x="58271" y="26847"/>
                </a:lnTo>
                <a:lnTo>
                  <a:pt x="58944" y="28529"/>
                </a:lnTo>
                <a:lnTo>
                  <a:pt x="59000" y="34418"/>
                </a:lnTo>
                <a:lnTo>
                  <a:pt x="58271" y="36240"/>
                </a:lnTo>
                <a:lnTo>
                  <a:pt x="56588" y="37852"/>
                </a:lnTo>
                <a:lnTo>
                  <a:pt x="54975" y="39535"/>
                </a:lnTo>
                <a:lnTo>
                  <a:pt x="52801" y="40376"/>
                </a:lnTo>
                <a:lnTo>
                  <a:pt x="61247" y="40376"/>
                </a:lnTo>
                <a:lnTo>
                  <a:pt x="63319" y="38413"/>
                </a:lnTo>
                <a:lnTo>
                  <a:pt x="64652" y="35259"/>
                </a:lnTo>
                <a:lnTo>
                  <a:pt x="64567" y="28529"/>
                </a:lnTo>
                <a:lnTo>
                  <a:pt x="63950" y="26497"/>
                </a:lnTo>
                <a:lnTo>
                  <a:pt x="61146" y="22571"/>
                </a:lnTo>
                <a:close/>
              </a:path>
              <a:path w="99695" h="45084">
                <a:moveTo>
                  <a:pt x="60440" y="4416"/>
                </a:moveTo>
                <a:lnTo>
                  <a:pt x="52170" y="4416"/>
                </a:lnTo>
                <a:lnTo>
                  <a:pt x="53923" y="5117"/>
                </a:lnTo>
                <a:lnTo>
                  <a:pt x="55255" y="6449"/>
                </a:lnTo>
                <a:lnTo>
                  <a:pt x="56658" y="7780"/>
                </a:lnTo>
                <a:lnTo>
                  <a:pt x="57236" y="9323"/>
                </a:lnTo>
                <a:lnTo>
                  <a:pt x="57207" y="13528"/>
                </a:lnTo>
                <a:lnTo>
                  <a:pt x="56658" y="14930"/>
                </a:lnTo>
                <a:lnTo>
                  <a:pt x="55325" y="16262"/>
                </a:lnTo>
                <a:lnTo>
                  <a:pt x="53993" y="17524"/>
                </a:lnTo>
                <a:lnTo>
                  <a:pt x="52310" y="18225"/>
                </a:lnTo>
                <a:lnTo>
                  <a:pt x="60212" y="18225"/>
                </a:lnTo>
                <a:lnTo>
                  <a:pt x="61216" y="16753"/>
                </a:lnTo>
                <a:lnTo>
                  <a:pt x="62338" y="15281"/>
                </a:lnTo>
                <a:lnTo>
                  <a:pt x="62829" y="13528"/>
                </a:lnTo>
                <a:lnTo>
                  <a:pt x="62769" y="8131"/>
                </a:lnTo>
                <a:lnTo>
                  <a:pt x="61707" y="5607"/>
                </a:lnTo>
                <a:lnTo>
                  <a:pt x="60440" y="4416"/>
                </a:lnTo>
                <a:close/>
              </a:path>
              <a:path w="99695" h="45084">
                <a:moveTo>
                  <a:pt x="87511" y="0"/>
                </a:moveTo>
                <a:lnTo>
                  <a:pt x="81972" y="0"/>
                </a:lnTo>
                <a:lnTo>
                  <a:pt x="79377" y="841"/>
                </a:lnTo>
                <a:lnTo>
                  <a:pt x="77274" y="2593"/>
                </a:lnTo>
                <a:lnTo>
                  <a:pt x="75170" y="4275"/>
                </a:lnTo>
                <a:lnTo>
                  <a:pt x="73557" y="6729"/>
                </a:lnTo>
                <a:lnTo>
                  <a:pt x="71453" y="13038"/>
                </a:lnTo>
                <a:lnTo>
                  <a:pt x="70893" y="17244"/>
                </a:lnTo>
                <a:lnTo>
                  <a:pt x="70893" y="30632"/>
                </a:lnTo>
                <a:lnTo>
                  <a:pt x="72365" y="36591"/>
                </a:lnTo>
                <a:lnTo>
                  <a:pt x="77624" y="43250"/>
                </a:lnTo>
                <a:lnTo>
                  <a:pt x="80990" y="44792"/>
                </a:lnTo>
                <a:lnTo>
                  <a:pt x="88423" y="44792"/>
                </a:lnTo>
                <a:lnTo>
                  <a:pt x="91088" y="43951"/>
                </a:lnTo>
                <a:lnTo>
                  <a:pt x="95295" y="40446"/>
                </a:lnTo>
                <a:lnTo>
                  <a:pt x="82743" y="40376"/>
                </a:lnTo>
                <a:lnTo>
                  <a:pt x="80639" y="39184"/>
                </a:lnTo>
                <a:lnTo>
                  <a:pt x="77274" y="34418"/>
                </a:lnTo>
                <a:lnTo>
                  <a:pt x="76432" y="29581"/>
                </a:lnTo>
                <a:lnTo>
                  <a:pt x="76536" y="14650"/>
                </a:lnTo>
                <a:lnTo>
                  <a:pt x="77344" y="10304"/>
                </a:lnTo>
                <a:lnTo>
                  <a:pt x="80710" y="5537"/>
                </a:lnTo>
                <a:lnTo>
                  <a:pt x="82673" y="4486"/>
                </a:lnTo>
                <a:lnTo>
                  <a:pt x="95093" y="4486"/>
                </a:lnTo>
                <a:lnTo>
                  <a:pt x="94594" y="3715"/>
                </a:lnTo>
                <a:lnTo>
                  <a:pt x="93191" y="2383"/>
                </a:lnTo>
                <a:lnTo>
                  <a:pt x="91368" y="1401"/>
                </a:lnTo>
                <a:lnTo>
                  <a:pt x="89615" y="490"/>
                </a:lnTo>
                <a:lnTo>
                  <a:pt x="87511" y="0"/>
                </a:lnTo>
                <a:close/>
              </a:path>
              <a:path w="99695" h="45084">
                <a:moveTo>
                  <a:pt x="95093" y="4486"/>
                </a:moveTo>
                <a:lnTo>
                  <a:pt x="87652" y="4486"/>
                </a:lnTo>
                <a:lnTo>
                  <a:pt x="89755" y="5677"/>
                </a:lnTo>
                <a:lnTo>
                  <a:pt x="91438" y="8061"/>
                </a:lnTo>
                <a:lnTo>
                  <a:pt x="93121" y="10374"/>
                </a:lnTo>
                <a:lnTo>
                  <a:pt x="93865" y="14650"/>
                </a:lnTo>
                <a:lnTo>
                  <a:pt x="93963" y="29581"/>
                </a:lnTo>
                <a:lnTo>
                  <a:pt x="93121" y="34348"/>
                </a:lnTo>
                <a:lnTo>
                  <a:pt x="91438" y="36801"/>
                </a:lnTo>
                <a:lnTo>
                  <a:pt x="89755" y="39184"/>
                </a:lnTo>
                <a:lnTo>
                  <a:pt x="87652" y="40376"/>
                </a:lnTo>
                <a:lnTo>
                  <a:pt x="95340" y="40376"/>
                </a:lnTo>
                <a:lnTo>
                  <a:pt x="96838" y="38063"/>
                </a:lnTo>
                <a:lnTo>
                  <a:pt x="98941" y="31684"/>
                </a:lnTo>
                <a:lnTo>
                  <a:pt x="99502" y="27548"/>
                </a:lnTo>
                <a:lnTo>
                  <a:pt x="99416" y="17244"/>
                </a:lnTo>
                <a:lnTo>
                  <a:pt x="99152" y="14650"/>
                </a:lnTo>
                <a:lnTo>
                  <a:pt x="98520" y="12056"/>
                </a:lnTo>
                <a:lnTo>
                  <a:pt x="97819" y="9463"/>
                </a:lnTo>
                <a:lnTo>
                  <a:pt x="96908" y="7290"/>
                </a:lnTo>
                <a:lnTo>
                  <a:pt x="95093" y="4486"/>
                </a:lnTo>
                <a:close/>
              </a:path>
            </a:pathLst>
          </a:custGeom>
          <a:solidFill>
            <a:srgbClr val="252525"/>
          </a:solidFill>
        </p:spPr>
        <p:txBody>
          <a:bodyPr wrap="square" lIns="0" tIns="0" rIns="0" bIns="0" rtlCol="0"/>
          <a:lstStyle/>
          <a:p>
            <a:endParaRPr/>
          </a:p>
        </p:txBody>
      </p:sp>
      <p:sp>
        <p:nvSpPr>
          <p:cNvPr id="145" name="object 145"/>
          <p:cNvSpPr/>
          <p:nvPr/>
        </p:nvSpPr>
        <p:spPr>
          <a:xfrm>
            <a:off x="6015504" y="1264433"/>
            <a:ext cx="112395" cy="0"/>
          </a:xfrm>
          <a:custGeom>
            <a:avLst/>
            <a:gdLst/>
            <a:ahLst/>
            <a:cxnLst/>
            <a:rect l="l" t="t" r="r" b="b"/>
            <a:pathLst>
              <a:path w="112395">
                <a:moveTo>
                  <a:pt x="0" y="0"/>
                </a:moveTo>
                <a:lnTo>
                  <a:pt x="112194" y="0"/>
                </a:lnTo>
              </a:path>
            </a:pathLst>
          </a:custGeom>
          <a:ln w="3504">
            <a:solidFill>
              <a:srgbClr val="252525"/>
            </a:solidFill>
          </a:ln>
        </p:spPr>
        <p:txBody>
          <a:bodyPr wrap="square" lIns="0" tIns="0" rIns="0" bIns="0" rtlCol="0"/>
          <a:lstStyle/>
          <a:p>
            <a:endParaRPr/>
          </a:p>
        </p:txBody>
      </p:sp>
      <p:sp>
        <p:nvSpPr>
          <p:cNvPr id="146" name="object 146"/>
          <p:cNvSpPr/>
          <p:nvPr/>
        </p:nvSpPr>
        <p:spPr>
          <a:xfrm>
            <a:off x="6015504" y="3067704"/>
            <a:ext cx="112395" cy="0"/>
          </a:xfrm>
          <a:custGeom>
            <a:avLst/>
            <a:gdLst/>
            <a:ahLst/>
            <a:cxnLst/>
            <a:rect l="l" t="t" r="r" b="b"/>
            <a:pathLst>
              <a:path w="112395">
                <a:moveTo>
                  <a:pt x="0" y="0"/>
                </a:moveTo>
                <a:lnTo>
                  <a:pt x="112194" y="0"/>
                </a:lnTo>
              </a:path>
            </a:pathLst>
          </a:custGeom>
          <a:ln w="3504">
            <a:solidFill>
              <a:srgbClr val="252525"/>
            </a:solidFill>
          </a:ln>
        </p:spPr>
        <p:txBody>
          <a:bodyPr wrap="square" lIns="0" tIns="0" rIns="0" bIns="0" rtlCol="0"/>
          <a:lstStyle/>
          <a:p>
            <a:endParaRPr/>
          </a:p>
        </p:txBody>
      </p:sp>
      <p:sp>
        <p:nvSpPr>
          <p:cNvPr id="147" name="object 147"/>
          <p:cNvSpPr/>
          <p:nvPr/>
        </p:nvSpPr>
        <p:spPr>
          <a:xfrm>
            <a:off x="6015504" y="1262679"/>
            <a:ext cx="0" cy="1805305"/>
          </a:xfrm>
          <a:custGeom>
            <a:avLst/>
            <a:gdLst/>
            <a:ahLst/>
            <a:cxnLst/>
            <a:rect l="l" t="t" r="r" b="b"/>
            <a:pathLst>
              <a:path h="1805305">
                <a:moveTo>
                  <a:pt x="0" y="0"/>
                </a:moveTo>
                <a:lnTo>
                  <a:pt x="0" y="1805024"/>
                </a:lnTo>
              </a:path>
            </a:pathLst>
          </a:custGeom>
          <a:ln w="3506">
            <a:solidFill>
              <a:srgbClr val="252525"/>
            </a:solidFill>
          </a:ln>
        </p:spPr>
        <p:txBody>
          <a:bodyPr wrap="square" lIns="0" tIns="0" rIns="0" bIns="0" rtlCol="0"/>
          <a:lstStyle/>
          <a:p>
            <a:endParaRPr/>
          </a:p>
        </p:txBody>
      </p:sp>
      <p:sp>
        <p:nvSpPr>
          <p:cNvPr id="148" name="object 148"/>
          <p:cNvSpPr/>
          <p:nvPr/>
        </p:nvSpPr>
        <p:spPr>
          <a:xfrm>
            <a:off x="6125946" y="1262679"/>
            <a:ext cx="0" cy="1805305"/>
          </a:xfrm>
          <a:custGeom>
            <a:avLst/>
            <a:gdLst/>
            <a:ahLst/>
            <a:cxnLst/>
            <a:rect l="l" t="t" r="r" b="b"/>
            <a:pathLst>
              <a:path h="1805305">
                <a:moveTo>
                  <a:pt x="0" y="0"/>
                </a:moveTo>
                <a:lnTo>
                  <a:pt x="0" y="1805024"/>
                </a:lnTo>
              </a:path>
            </a:pathLst>
          </a:custGeom>
          <a:ln w="3506">
            <a:solidFill>
              <a:srgbClr val="252525"/>
            </a:solidFill>
          </a:ln>
        </p:spPr>
        <p:txBody>
          <a:bodyPr wrap="square" lIns="0" tIns="0" rIns="0" bIns="0" rtlCol="0"/>
          <a:lstStyle/>
          <a:p>
            <a:endParaRPr/>
          </a:p>
        </p:txBody>
      </p:sp>
      <p:sp>
        <p:nvSpPr>
          <p:cNvPr id="149" name="object 149"/>
          <p:cNvSpPr/>
          <p:nvPr/>
        </p:nvSpPr>
        <p:spPr>
          <a:xfrm>
            <a:off x="3909660" y="5016624"/>
            <a:ext cx="2045107" cy="1805286"/>
          </a:xfrm>
          <a:prstGeom prst="rect">
            <a:avLst/>
          </a:prstGeom>
          <a:blipFill>
            <a:blip r:embed="rId5" cstate="print"/>
            <a:stretch>
              <a:fillRect/>
            </a:stretch>
          </a:blipFill>
        </p:spPr>
        <p:txBody>
          <a:bodyPr wrap="square" lIns="0" tIns="0" rIns="0" bIns="0" rtlCol="0"/>
          <a:lstStyle/>
          <a:p>
            <a:endParaRPr/>
          </a:p>
        </p:txBody>
      </p:sp>
      <p:sp>
        <p:nvSpPr>
          <p:cNvPr id="150" name="object 150"/>
          <p:cNvSpPr/>
          <p:nvPr/>
        </p:nvSpPr>
        <p:spPr>
          <a:xfrm>
            <a:off x="3909660" y="6821909"/>
            <a:ext cx="2047239" cy="0"/>
          </a:xfrm>
          <a:custGeom>
            <a:avLst/>
            <a:gdLst/>
            <a:ahLst/>
            <a:cxnLst/>
            <a:rect l="l" t="t" r="r" b="b"/>
            <a:pathLst>
              <a:path w="2047239">
                <a:moveTo>
                  <a:pt x="0" y="0"/>
                </a:moveTo>
                <a:lnTo>
                  <a:pt x="2046860" y="0"/>
                </a:lnTo>
              </a:path>
            </a:pathLst>
          </a:custGeom>
          <a:ln w="3509">
            <a:solidFill>
              <a:srgbClr val="252525"/>
            </a:solidFill>
          </a:ln>
        </p:spPr>
        <p:txBody>
          <a:bodyPr wrap="square" lIns="0" tIns="0" rIns="0" bIns="0" rtlCol="0"/>
          <a:lstStyle/>
          <a:p>
            <a:endParaRPr/>
          </a:p>
        </p:txBody>
      </p:sp>
      <p:sp>
        <p:nvSpPr>
          <p:cNvPr id="151" name="object 151"/>
          <p:cNvSpPr/>
          <p:nvPr/>
        </p:nvSpPr>
        <p:spPr>
          <a:xfrm>
            <a:off x="3909660" y="5016652"/>
            <a:ext cx="2047239" cy="0"/>
          </a:xfrm>
          <a:custGeom>
            <a:avLst/>
            <a:gdLst/>
            <a:ahLst/>
            <a:cxnLst/>
            <a:rect l="l" t="t" r="r" b="b"/>
            <a:pathLst>
              <a:path w="2047239">
                <a:moveTo>
                  <a:pt x="0" y="0"/>
                </a:moveTo>
                <a:lnTo>
                  <a:pt x="2046860" y="0"/>
                </a:lnTo>
              </a:path>
            </a:pathLst>
          </a:custGeom>
          <a:ln w="3508">
            <a:solidFill>
              <a:srgbClr val="252525"/>
            </a:solidFill>
          </a:ln>
        </p:spPr>
        <p:txBody>
          <a:bodyPr wrap="square" lIns="0" tIns="0" rIns="0" bIns="0" rtlCol="0"/>
          <a:lstStyle/>
          <a:p>
            <a:endParaRPr/>
          </a:p>
        </p:txBody>
      </p:sp>
      <p:sp>
        <p:nvSpPr>
          <p:cNvPr id="152" name="object 152"/>
          <p:cNvSpPr/>
          <p:nvPr/>
        </p:nvSpPr>
        <p:spPr>
          <a:xfrm>
            <a:off x="4096239"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3" name="object 153"/>
          <p:cNvSpPr/>
          <p:nvPr/>
        </p:nvSpPr>
        <p:spPr>
          <a:xfrm>
            <a:off x="4284768"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4" name="object 154"/>
          <p:cNvSpPr/>
          <p:nvPr/>
        </p:nvSpPr>
        <p:spPr>
          <a:xfrm>
            <a:off x="4473289"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5" name="object 155"/>
          <p:cNvSpPr/>
          <p:nvPr/>
        </p:nvSpPr>
        <p:spPr>
          <a:xfrm>
            <a:off x="4661818"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6" name="object 156"/>
          <p:cNvSpPr/>
          <p:nvPr/>
        </p:nvSpPr>
        <p:spPr>
          <a:xfrm>
            <a:off x="4850311" y="6799681"/>
            <a:ext cx="3810" cy="22225"/>
          </a:xfrm>
          <a:custGeom>
            <a:avLst/>
            <a:gdLst/>
            <a:ahLst/>
            <a:cxnLst/>
            <a:rect l="l" t="t" r="r" b="b"/>
            <a:pathLst>
              <a:path w="3810" h="22225">
                <a:moveTo>
                  <a:pt x="0" y="22228"/>
                </a:moveTo>
                <a:lnTo>
                  <a:pt x="3505" y="22228"/>
                </a:lnTo>
                <a:lnTo>
                  <a:pt x="3505" y="0"/>
                </a:lnTo>
                <a:lnTo>
                  <a:pt x="0" y="0"/>
                </a:lnTo>
                <a:lnTo>
                  <a:pt x="0" y="22228"/>
                </a:lnTo>
                <a:close/>
              </a:path>
            </a:pathLst>
          </a:custGeom>
          <a:solidFill>
            <a:srgbClr val="252525"/>
          </a:solidFill>
        </p:spPr>
        <p:txBody>
          <a:bodyPr wrap="square" lIns="0" tIns="0" rIns="0" bIns="0" rtlCol="0"/>
          <a:lstStyle/>
          <a:p>
            <a:endParaRPr/>
          </a:p>
        </p:txBody>
      </p:sp>
      <p:sp>
        <p:nvSpPr>
          <p:cNvPr id="157" name="object 157"/>
          <p:cNvSpPr/>
          <p:nvPr/>
        </p:nvSpPr>
        <p:spPr>
          <a:xfrm>
            <a:off x="5038875"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8" name="object 158"/>
          <p:cNvSpPr/>
          <p:nvPr/>
        </p:nvSpPr>
        <p:spPr>
          <a:xfrm>
            <a:off x="5227368"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59" name="object 159"/>
          <p:cNvSpPr/>
          <p:nvPr/>
        </p:nvSpPr>
        <p:spPr>
          <a:xfrm>
            <a:off x="5415932"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0" name="object 160"/>
          <p:cNvSpPr/>
          <p:nvPr/>
        </p:nvSpPr>
        <p:spPr>
          <a:xfrm>
            <a:off x="5604425"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1" name="object 161"/>
          <p:cNvSpPr/>
          <p:nvPr/>
        </p:nvSpPr>
        <p:spPr>
          <a:xfrm>
            <a:off x="5792989" y="6799681"/>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2" name="object 162"/>
          <p:cNvSpPr/>
          <p:nvPr/>
        </p:nvSpPr>
        <p:spPr>
          <a:xfrm>
            <a:off x="4096239"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3" name="object 163"/>
          <p:cNvSpPr/>
          <p:nvPr/>
        </p:nvSpPr>
        <p:spPr>
          <a:xfrm>
            <a:off x="4284768"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4" name="object 164"/>
          <p:cNvSpPr/>
          <p:nvPr/>
        </p:nvSpPr>
        <p:spPr>
          <a:xfrm>
            <a:off x="4473289"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5" name="object 165"/>
          <p:cNvSpPr/>
          <p:nvPr/>
        </p:nvSpPr>
        <p:spPr>
          <a:xfrm>
            <a:off x="4661818"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6" name="object 166"/>
          <p:cNvSpPr/>
          <p:nvPr/>
        </p:nvSpPr>
        <p:spPr>
          <a:xfrm>
            <a:off x="4850311" y="5016599"/>
            <a:ext cx="3810" cy="22225"/>
          </a:xfrm>
          <a:custGeom>
            <a:avLst/>
            <a:gdLst/>
            <a:ahLst/>
            <a:cxnLst/>
            <a:rect l="l" t="t" r="r" b="b"/>
            <a:pathLst>
              <a:path w="3810" h="22225">
                <a:moveTo>
                  <a:pt x="0" y="22228"/>
                </a:moveTo>
                <a:lnTo>
                  <a:pt x="3505" y="22228"/>
                </a:lnTo>
                <a:lnTo>
                  <a:pt x="3505" y="0"/>
                </a:lnTo>
                <a:lnTo>
                  <a:pt x="0" y="0"/>
                </a:lnTo>
                <a:lnTo>
                  <a:pt x="0" y="22228"/>
                </a:lnTo>
                <a:close/>
              </a:path>
            </a:pathLst>
          </a:custGeom>
          <a:solidFill>
            <a:srgbClr val="252525"/>
          </a:solidFill>
        </p:spPr>
        <p:txBody>
          <a:bodyPr wrap="square" lIns="0" tIns="0" rIns="0" bIns="0" rtlCol="0"/>
          <a:lstStyle/>
          <a:p>
            <a:endParaRPr/>
          </a:p>
        </p:txBody>
      </p:sp>
      <p:sp>
        <p:nvSpPr>
          <p:cNvPr id="167" name="object 167"/>
          <p:cNvSpPr/>
          <p:nvPr/>
        </p:nvSpPr>
        <p:spPr>
          <a:xfrm>
            <a:off x="5038875"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8" name="object 168"/>
          <p:cNvSpPr/>
          <p:nvPr/>
        </p:nvSpPr>
        <p:spPr>
          <a:xfrm>
            <a:off x="5227368"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69" name="object 169"/>
          <p:cNvSpPr/>
          <p:nvPr/>
        </p:nvSpPr>
        <p:spPr>
          <a:xfrm>
            <a:off x="5415932"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70" name="object 170"/>
          <p:cNvSpPr/>
          <p:nvPr/>
        </p:nvSpPr>
        <p:spPr>
          <a:xfrm>
            <a:off x="5604425"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71" name="object 171"/>
          <p:cNvSpPr/>
          <p:nvPr/>
        </p:nvSpPr>
        <p:spPr>
          <a:xfrm>
            <a:off x="5792989" y="5016599"/>
            <a:ext cx="3810" cy="22225"/>
          </a:xfrm>
          <a:custGeom>
            <a:avLst/>
            <a:gdLst/>
            <a:ahLst/>
            <a:cxnLst/>
            <a:rect l="l" t="t" r="r" b="b"/>
            <a:pathLst>
              <a:path w="3810" h="22225">
                <a:moveTo>
                  <a:pt x="0" y="22228"/>
                </a:moveTo>
                <a:lnTo>
                  <a:pt x="3504" y="22228"/>
                </a:lnTo>
                <a:lnTo>
                  <a:pt x="3504" y="0"/>
                </a:lnTo>
                <a:lnTo>
                  <a:pt x="0" y="0"/>
                </a:lnTo>
                <a:lnTo>
                  <a:pt x="0" y="22228"/>
                </a:lnTo>
                <a:close/>
              </a:path>
            </a:pathLst>
          </a:custGeom>
          <a:solidFill>
            <a:srgbClr val="252525"/>
          </a:solidFill>
        </p:spPr>
        <p:txBody>
          <a:bodyPr wrap="square" lIns="0" tIns="0" rIns="0" bIns="0" rtlCol="0"/>
          <a:lstStyle/>
          <a:p>
            <a:endParaRPr/>
          </a:p>
        </p:txBody>
      </p:sp>
      <p:sp>
        <p:nvSpPr>
          <p:cNvPr id="172" name="object 172"/>
          <p:cNvSpPr/>
          <p:nvPr/>
        </p:nvSpPr>
        <p:spPr>
          <a:xfrm>
            <a:off x="3909660" y="5016623"/>
            <a:ext cx="0" cy="1807210"/>
          </a:xfrm>
          <a:custGeom>
            <a:avLst/>
            <a:gdLst/>
            <a:ahLst/>
            <a:cxnLst/>
            <a:rect l="l" t="t" r="r" b="b"/>
            <a:pathLst>
              <a:path h="1807209">
                <a:moveTo>
                  <a:pt x="0" y="0"/>
                </a:moveTo>
                <a:lnTo>
                  <a:pt x="0" y="1807040"/>
                </a:lnTo>
              </a:path>
            </a:pathLst>
          </a:custGeom>
          <a:ln w="3504">
            <a:solidFill>
              <a:srgbClr val="252525"/>
            </a:solidFill>
          </a:ln>
        </p:spPr>
        <p:txBody>
          <a:bodyPr wrap="square" lIns="0" tIns="0" rIns="0" bIns="0" rtlCol="0"/>
          <a:lstStyle/>
          <a:p>
            <a:endParaRPr/>
          </a:p>
        </p:txBody>
      </p:sp>
      <p:sp>
        <p:nvSpPr>
          <p:cNvPr id="173" name="object 173"/>
          <p:cNvSpPr/>
          <p:nvPr/>
        </p:nvSpPr>
        <p:spPr>
          <a:xfrm>
            <a:off x="5954774" y="5016623"/>
            <a:ext cx="0" cy="1807210"/>
          </a:xfrm>
          <a:custGeom>
            <a:avLst/>
            <a:gdLst/>
            <a:ahLst/>
            <a:cxnLst/>
            <a:rect l="l" t="t" r="r" b="b"/>
            <a:pathLst>
              <a:path h="1807209">
                <a:moveTo>
                  <a:pt x="0" y="0"/>
                </a:moveTo>
                <a:lnTo>
                  <a:pt x="0" y="1807040"/>
                </a:lnTo>
              </a:path>
            </a:pathLst>
          </a:custGeom>
          <a:ln w="3504">
            <a:solidFill>
              <a:srgbClr val="252525"/>
            </a:solidFill>
          </a:ln>
        </p:spPr>
        <p:txBody>
          <a:bodyPr wrap="square" lIns="0" tIns="0" rIns="0" bIns="0" rtlCol="0"/>
          <a:lstStyle/>
          <a:p>
            <a:endParaRPr/>
          </a:p>
        </p:txBody>
      </p:sp>
      <p:sp>
        <p:nvSpPr>
          <p:cNvPr id="174" name="object 174"/>
          <p:cNvSpPr/>
          <p:nvPr/>
        </p:nvSpPr>
        <p:spPr>
          <a:xfrm>
            <a:off x="3909660" y="5181145"/>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75" name="object 175"/>
          <p:cNvSpPr/>
          <p:nvPr/>
        </p:nvSpPr>
        <p:spPr>
          <a:xfrm>
            <a:off x="3909660" y="5347534"/>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76" name="object 176"/>
          <p:cNvSpPr/>
          <p:nvPr/>
        </p:nvSpPr>
        <p:spPr>
          <a:xfrm>
            <a:off x="3909660" y="5513921"/>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77" name="object 177"/>
          <p:cNvSpPr/>
          <p:nvPr/>
        </p:nvSpPr>
        <p:spPr>
          <a:xfrm>
            <a:off x="3909660" y="5680380"/>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78" name="object 178"/>
          <p:cNvSpPr/>
          <p:nvPr/>
        </p:nvSpPr>
        <p:spPr>
          <a:xfrm>
            <a:off x="3909660" y="5846768"/>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79" name="object 179"/>
          <p:cNvSpPr/>
          <p:nvPr/>
        </p:nvSpPr>
        <p:spPr>
          <a:xfrm>
            <a:off x="3909660" y="6013226"/>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0" name="object 180"/>
          <p:cNvSpPr/>
          <p:nvPr/>
        </p:nvSpPr>
        <p:spPr>
          <a:xfrm>
            <a:off x="3909660" y="6179621"/>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1" name="object 181"/>
          <p:cNvSpPr/>
          <p:nvPr/>
        </p:nvSpPr>
        <p:spPr>
          <a:xfrm>
            <a:off x="3909660" y="6346038"/>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2" name="object 182"/>
          <p:cNvSpPr/>
          <p:nvPr/>
        </p:nvSpPr>
        <p:spPr>
          <a:xfrm>
            <a:off x="3909660" y="6512454"/>
            <a:ext cx="22225" cy="3810"/>
          </a:xfrm>
          <a:custGeom>
            <a:avLst/>
            <a:gdLst/>
            <a:ahLst/>
            <a:cxnLst/>
            <a:rect l="l" t="t" r="r" b="b"/>
            <a:pathLst>
              <a:path w="22225" h="3809">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3" name="object 183"/>
          <p:cNvSpPr/>
          <p:nvPr/>
        </p:nvSpPr>
        <p:spPr>
          <a:xfrm>
            <a:off x="3909660" y="6678870"/>
            <a:ext cx="22225" cy="3810"/>
          </a:xfrm>
          <a:custGeom>
            <a:avLst/>
            <a:gdLst/>
            <a:ahLst/>
            <a:cxnLst/>
            <a:rect l="l" t="t" r="r" b="b"/>
            <a:pathLst>
              <a:path w="22225" h="3809">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4" name="object 184"/>
          <p:cNvSpPr/>
          <p:nvPr/>
        </p:nvSpPr>
        <p:spPr>
          <a:xfrm>
            <a:off x="5932554" y="5181145"/>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5" name="object 185"/>
          <p:cNvSpPr/>
          <p:nvPr/>
        </p:nvSpPr>
        <p:spPr>
          <a:xfrm>
            <a:off x="5932554" y="5347534"/>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6" name="object 186"/>
          <p:cNvSpPr/>
          <p:nvPr/>
        </p:nvSpPr>
        <p:spPr>
          <a:xfrm>
            <a:off x="5932554" y="5513921"/>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7" name="object 187"/>
          <p:cNvSpPr/>
          <p:nvPr/>
        </p:nvSpPr>
        <p:spPr>
          <a:xfrm>
            <a:off x="5932554" y="5680380"/>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8" name="object 188"/>
          <p:cNvSpPr/>
          <p:nvPr/>
        </p:nvSpPr>
        <p:spPr>
          <a:xfrm>
            <a:off x="5932554" y="5846768"/>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89" name="object 189"/>
          <p:cNvSpPr/>
          <p:nvPr/>
        </p:nvSpPr>
        <p:spPr>
          <a:xfrm>
            <a:off x="5932554" y="6013226"/>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90" name="object 190"/>
          <p:cNvSpPr/>
          <p:nvPr/>
        </p:nvSpPr>
        <p:spPr>
          <a:xfrm>
            <a:off x="5932554" y="6179621"/>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91" name="object 191"/>
          <p:cNvSpPr/>
          <p:nvPr/>
        </p:nvSpPr>
        <p:spPr>
          <a:xfrm>
            <a:off x="5932554" y="6346038"/>
            <a:ext cx="22225" cy="3810"/>
          </a:xfrm>
          <a:custGeom>
            <a:avLst/>
            <a:gdLst/>
            <a:ahLst/>
            <a:cxnLst/>
            <a:rect l="l" t="t" r="r" b="b"/>
            <a:pathLst>
              <a:path w="22225" h="3810">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92" name="object 192"/>
          <p:cNvSpPr/>
          <p:nvPr/>
        </p:nvSpPr>
        <p:spPr>
          <a:xfrm>
            <a:off x="5932554" y="6512454"/>
            <a:ext cx="22225" cy="3810"/>
          </a:xfrm>
          <a:custGeom>
            <a:avLst/>
            <a:gdLst/>
            <a:ahLst/>
            <a:cxnLst/>
            <a:rect l="l" t="t" r="r" b="b"/>
            <a:pathLst>
              <a:path w="22225" h="3809">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93" name="object 193"/>
          <p:cNvSpPr/>
          <p:nvPr/>
        </p:nvSpPr>
        <p:spPr>
          <a:xfrm>
            <a:off x="5932554" y="6678870"/>
            <a:ext cx="22225" cy="3810"/>
          </a:xfrm>
          <a:custGeom>
            <a:avLst/>
            <a:gdLst/>
            <a:ahLst/>
            <a:cxnLst/>
            <a:rect l="l" t="t" r="r" b="b"/>
            <a:pathLst>
              <a:path w="22225" h="3809">
                <a:moveTo>
                  <a:pt x="0" y="3508"/>
                </a:moveTo>
                <a:lnTo>
                  <a:pt x="22203" y="3508"/>
                </a:lnTo>
                <a:lnTo>
                  <a:pt x="22203" y="0"/>
                </a:lnTo>
                <a:lnTo>
                  <a:pt x="0" y="0"/>
                </a:lnTo>
                <a:lnTo>
                  <a:pt x="0" y="3508"/>
                </a:lnTo>
                <a:close/>
              </a:path>
            </a:pathLst>
          </a:custGeom>
          <a:solidFill>
            <a:srgbClr val="252525"/>
          </a:solidFill>
        </p:spPr>
        <p:txBody>
          <a:bodyPr wrap="square" lIns="0" tIns="0" rIns="0" bIns="0" rtlCol="0"/>
          <a:lstStyle/>
          <a:p>
            <a:endParaRPr/>
          </a:p>
        </p:txBody>
      </p:sp>
      <p:sp>
        <p:nvSpPr>
          <p:cNvPr id="194" name="object 194"/>
          <p:cNvSpPr/>
          <p:nvPr/>
        </p:nvSpPr>
        <p:spPr>
          <a:xfrm>
            <a:off x="6010853" y="5014869"/>
            <a:ext cx="113909" cy="1808795"/>
          </a:xfrm>
          <a:prstGeom prst="rect">
            <a:avLst/>
          </a:prstGeom>
          <a:blipFill>
            <a:blip r:embed="rId6" cstate="print"/>
            <a:stretch>
              <a:fillRect/>
            </a:stretch>
          </a:blipFill>
        </p:spPr>
        <p:txBody>
          <a:bodyPr wrap="square" lIns="0" tIns="0" rIns="0" bIns="0" rtlCol="0"/>
          <a:lstStyle/>
          <a:p>
            <a:endParaRPr/>
          </a:p>
        </p:txBody>
      </p:sp>
      <p:sp>
        <p:nvSpPr>
          <p:cNvPr id="195" name="object 195"/>
          <p:cNvSpPr/>
          <p:nvPr/>
        </p:nvSpPr>
        <p:spPr>
          <a:xfrm>
            <a:off x="6123009" y="5014869"/>
            <a:ext cx="0" cy="1807210"/>
          </a:xfrm>
          <a:custGeom>
            <a:avLst/>
            <a:gdLst/>
            <a:ahLst/>
            <a:cxnLst/>
            <a:rect l="l" t="t" r="r" b="b"/>
            <a:pathLst>
              <a:path h="1807209">
                <a:moveTo>
                  <a:pt x="0" y="0"/>
                </a:moveTo>
                <a:lnTo>
                  <a:pt x="0" y="1807040"/>
                </a:lnTo>
              </a:path>
            </a:pathLst>
          </a:custGeom>
          <a:ln w="3504">
            <a:solidFill>
              <a:srgbClr val="252525"/>
            </a:solidFill>
          </a:ln>
        </p:spPr>
        <p:txBody>
          <a:bodyPr wrap="square" lIns="0" tIns="0" rIns="0" bIns="0" rtlCol="0"/>
          <a:lstStyle/>
          <a:p>
            <a:endParaRPr/>
          </a:p>
        </p:txBody>
      </p:sp>
      <p:sp>
        <p:nvSpPr>
          <p:cNvPr id="196" name="object 196"/>
          <p:cNvSpPr/>
          <p:nvPr/>
        </p:nvSpPr>
        <p:spPr>
          <a:xfrm>
            <a:off x="6103242" y="6820155"/>
            <a:ext cx="20320" cy="3810"/>
          </a:xfrm>
          <a:custGeom>
            <a:avLst/>
            <a:gdLst/>
            <a:ahLst/>
            <a:cxnLst/>
            <a:rect l="l" t="t" r="r" b="b"/>
            <a:pathLst>
              <a:path w="20320" h="3809">
                <a:moveTo>
                  <a:pt x="0" y="3509"/>
                </a:moveTo>
                <a:lnTo>
                  <a:pt x="19785" y="3509"/>
                </a:lnTo>
                <a:lnTo>
                  <a:pt x="19785" y="0"/>
                </a:lnTo>
                <a:lnTo>
                  <a:pt x="0" y="0"/>
                </a:lnTo>
                <a:lnTo>
                  <a:pt x="0" y="3509"/>
                </a:lnTo>
                <a:close/>
              </a:path>
            </a:pathLst>
          </a:custGeom>
          <a:solidFill>
            <a:srgbClr val="252525"/>
          </a:solidFill>
        </p:spPr>
        <p:txBody>
          <a:bodyPr wrap="square" lIns="0" tIns="0" rIns="0" bIns="0" rtlCol="0"/>
          <a:lstStyle/>
          <a:p>
            <a:endParaRPr/>
          </a:p>
        </p:txBody>
      </p:sp>
      <p:sp>
        <p:nvSpPr>
          <p:cNvPr id="197" name="object 197"/>
          <p:cNvSpPr/>
          <p:nvPr/>
        </p:nvSpPr>
        <p:spPr>
          <a:xfrm>
            <a:off x="6103242" y="6639628"/>
            <a:ext cx="20320" cy="3810"/>
          </a:xfrm>
          <a:custGeom>
            <a:avLst/>
            <a:gdLst/>
            <a:ahLst/>
            <a:cxnLst/>
            <a:rect l="l" t="t" r="r" b="b"/>
            <a:pathLst>
              <a:path w="20320" h="3809">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198" name="object 198"/>
          <p:cNvSpPr/>
          <p:nvPr/>
        </p:nvSpPr>
        <p:spPr>
          <a:xfrm>
            <a:off x="6103242" y="6459099"/>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199" name="object 199"/>
          <p:cNvSpPr/>
          <p:nvPr/>
        </p:nvSpPr>
        <p:spPr>
          <a:xfrm>
            <a:off x="6103242" y="6278570"/>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0" name="object 200"/>
          <p:cNvSpPr/>
          <p:nvPr/>
        </p:nvSpPr>
        <p:spPr>
          <a:xfrm>
            <a:off x="6103242" y="6098070"/>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1" name="object 201"/>
          <p:cNvSpPr/>
          <p:nvPr/>
        </p:nvSpPr>
        <p:spPr>
          <a:xfrm>
            <a:off x="6103242" y="5917505"/>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2" name="object 202"/>
          <p:cNvSpPr/>
          <p:nvPr/>
        </p:nvSpPr>
        <p:spPr>
          <a:xfrm>
            <a:off x="6103242" y="5737012"/>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3" name="object 203"/>
          <p:cNvSpPr/>
          <p:nvPr/>
        </p:nvSpPr>
        <p:spPr>
          <a:xfrm>
            <a:off x="6103242" y="5556448"/>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4" name="object 204"/>
          <p:cNvSpPr/>
          <p:nvPr/>
        </p:nvSpPr>
        <p:spPr>
          <a:xfrm>
            <a:off x="6103242" y="5375955"/>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5" name="object 205"/>
          <p:cNvSpPr/>
          <p:nvPr/>
        </p:nvSpPr>
        <p:spPr>
          <a:xfrm>
            <a:off x="6103242" y="5195391"/>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6" name="object 206"/>
          <p:cNvSpPr/>
          <p:nvPr/>
        </p:nvSpPr>
        <p:spPr>
          <a:xfrm>
            <a:off x="6103242" y="5014898"/>
            <a:ext cx="20320" cy="3810"/>
          </a:xfrm>
          <a:custGeom>
            <a:avLst/>
            <a:gdLst/>
            <a:ahLst/>
            <a:cxnLst/>
            <a:rect l="l" t="t" r="r" b="b"/>
            <a:pathLst>
              <a:path w="20320" h="3810">
                <a:moveTo>
                  <a:pt x="0" y="3508"/>
                </a:moveTo>
                <a:lnTo>
                  <a:pt x="19785" y="3508"/>
                </a:lnTo>
                <a:lnTo>
                  <a:pt x="19785" y="0"/>
                </a:lnTo>
                <a:lnTo>
                  <a:pt x="0" y="0"/>
                </a:lnTo>
                <a:lnTo>
                  <a:pt x="0" y="3508"/>
                </a:lnTo>
                <a:close/>
              </a:path>
            </a:pathLst>
          </a:custGeom>
          <a:solidFill>
            <a:srgbClr val="252525"/>
          </a:solidFill>
        </p:spPr>
        <p:txBody>
          <a:bodyPr wrap="square" lIns="0" tIns="0" rIns="0" bIns="0" rtlCol="0"/>
          <a:lstStyle/>
          <a:p>
            <a:endParaRPr/>
          </a:p>
        </p:txBody>
      </p:sp>
      <p:sp>
        <p:nvSpPr>
          <p:cNvPr id="207" name="object 207"/>
          <p:cNvSpPr/>
          <p:nvPr/>
        </p:nvSpPr>
        <p:spPr>
          <a:xfrm>
            <a:off x="6151540" y="6802487"/>
            <a:ext cx="42545" cy="44450"/>
          </a:xfrm>
          <a:custGeom>
            <a:avLst/>
            <a:gdLst/>
            <a:ahLst/>
            <a:cxnLst/>
            <a:rect l="l" t="t" r="r" b="b"/>
            <a:pathLst>
              <a:path w="42545" h="44450">
                <a:moveTo>
                  <a:pt x="16543" y="25480"/>
                </a:moveTo>
                <a:lnTo>
                  <a:pt x="0" y="25480"/>
                </a:lnTo>
                <a:lnTo>
                  <a:pt x="0" y="30899"/>
                </a:lnTo>
                <a:lnTo>
                  <a:pt x="16543" y="30899"/>
                </a:lnTo>
                <a:lnTo>
                  <a:pt x="16543" y="25480"/>
                </a:lnTo>
                <a:close/>
              </a:path>
              <a:path w="42545" h="44450">
                <a:moveTo>
                  <a:pt x="41918" y="9731"/>
                </a:moveTo>
                <a:lnTo>
                  <a:pt x="36521" y="9731"/>
                </a:lnTo>
                <a:lnTo>
                  <a:pt x="36521" y="44073"/>
                </a:lnTo>
                <a:lnTo>
                  <a:pt x="41918" y="44073"/>
                </a:lnTo>
                <a:lnTo>
                  <a:pt x="41918" y="9731"/>
                </a:lnTo>
                <a:close/>
              </a:path>
              <a:path w="42545" h="44450">
                <a:moveTo>
                  <a:pt x="41918" y="0"/>
                </a:moveTo>
                <a:lnTo>
                  <a:pt x="38413" y="0"/>
                </a:lnTo>
                <a:lnTo>
                  <a:pt x="37502" y="1896"/>
                </a:lnTo>
                <a:lnTo>
                  <a:pt x="35890" y="3852"/>
                </a:lnTo>
                <a:lnTo>
                  <a:pt x="31403" y="7884"/>
                </a:lnTo>
                <a:lnTo>
                  <a:pt x="28740" y="9601"/>
                </a:lnTo>
                <a:lnTo>
                  <a:pt x="25831" y="10968"/>
                </a:lnTo>
                <a:lnTo>
                  <a:pt x="25725" y="16228"/>
                </a:lnTo>
                <a:lnTo>
                  <a:pt x="36521" y="9731"/>
                </a:lnTo>
                <a:lnTo>
                  <a:pt x="41918" y="9731"/>
                </a:lnTo>
                <a:lnTo>
                  <a:pt x="41918" y="0"/>
                </a:lnTo>
                <a:close/>
              </a:path>
            </a:pathLst>
          </a:custGeom>
          <a:solidFill>
            <a:srgbClr val="252525"/>
          </a:solidFill>
        </p:spPr>
        <p:txBody>
          <a:bodyPr wrap="square" lIns="0" tIns="0" rIns="0" bIns="0" rtlCol="0"/>
          <a:lstStyle/>
          <a:p>
            <a:endParaRPr/>
          </a:p>
        </p:txBody>
      </p:sp>
      <p:sp>
        <p:nvSpPr>
          <p:cNvPr id="208" name="object 208"/>
          <p:cNvSpPr/>
          <p:nvPr/>
        </p:nvSpPr>
        <p:spPr>
          <a:xfrm>
            <a:off x="6151540" y="6621957"/>
            <a:ext cx="103505" cy="45085"/>
          </a:xfrm>
          <a:custGeom>
            <a:avLst/>
            <a:gdLst/>
            <a:ahLst/>
            <a:cxnLst/>
            <a:rect l="l" t="t" r="r" b="b"/>
            <a:pathLst>
              <a:path w="103504" h="45084">
                <a:moveTo>
                  <a:pt x="16543" y="25481"/>
                </a:moveTo>
                <a:lnTo>
                  <a:pt x="0" y="25481"/>
                </a:lnTo>
                <a:lnTo>
                  <a:pt x="0" y="30898"/>
                </a:lnTo>
                <a:lnTo>
                  <a:pt x="16543" y="30898"/>
                </a:lnTo>
                <a:lnTo>
                  <a:pt x="16543" y="25481"/>
                </a:lnTo>
                <a:close/>
              </a:path>
              <a:path w="103504" h="45084">
                <a:moveTo>
                  <a:pt x="38273" y="0"/>
                </a:moveTo>
                <a:lnTo>
                  <a:pt x="32735" y="0"/>
                </a:lnTo>
                <a:lnTo>
                  <a:pt x="30072" y="863"/>
                </a:lnTo>
                <a:lnTo>
                  <a:pt x="21660" y="17235"/>
                </a:lnTo>
                <a:lnTo>
                  <a:pt x="21660" y="30674"/>
                </a:lnTo>
                <a:lnTo>
                  <a:pt x="23062" y="36618"/>
                </a:lnTo>
                <a:lnTo>
                  <a:pt x="26123" y="40505"/>
                </a:lnTo>
                <a:lnTo>
                  <a:pt x="28389" y="43305"/>
                </a:lnTo>
                <a:lnTo>
                  <a:pt x="31684" y="44821"/>
                </a:lnTo>
                <a:lnTo>
                  <a:pt x="39114" y="44821"/>
                </a:lnTo>
                <a:lnTo>
                  <a:pt x="41778" y="43958"/>
                </a:lnTo>
                <a:lnTo>
                  <a:pt x="45984" y="40505"/>
                </a:lnTo>
                <a:lnTo>
                  <a:pt x="33436" y="40393"/>
                </a:lnTo>
                <a:lnTo>
                  <a:pt x="31398" y="39193"/>
                </a:lnTo>
                <a:lnTo>
                  <a:pt x="29721" y="36814"/>
                </a:lnTo>
                <a:lnTo>
                  <a:pt x="27965" y="34407"/>
                </a:lnTo>
                <a:lnTo>
                  <a:pt x="27127" y="29635"/>
                </a:lnTo>
                <a:lnTo>
                  <a:pt x="33366" y="4463"/>
                </a:lnTo>
                <a:lnTo>
                  <a:pt x="45834" y="4463"/>
                </a:lnTo>
                <a:lnTo>
                  <a:pt x="45353" y="3740"/>
                </a:lnTo>
                <a:lnTo>
                  <a:pt x="43881" y="2371"/>
                </a:lnTo>
                <a:lnTo>
                  <a:pt x="42128" y="1424"/>
                </a:lnTo>
                <a:lnTo>
                  <a:pt x="40306" y="477"/>
                </a:lnTo>
                <a:lnTo>
                  <a:pt x="38273" y="0"/>
                </a:lnTo>
                <a:close/>
              </a:path>
              <a:path w="103504" h="45084">
                <a:moveTo>
                  <a:pt x="45834" y="4463"/>
                </a:moveTo>
                <a:lnTo>
                  <a:pt x="38343" y="4463"/>
                </a:lnTo>
                <a:lnTo>
                  <a:pt x="40446" y="5649"/>
                </a:lnTo>
                <a:lnTo>
                  <a:pt x="43811" y="10400"/>
                </a:lnTo>
                <a:lnTo>
                  <a:pt x="44550" y="14617"/>
                </a:lnTo>
                <a:lnTo>
                  <a:pt x="44648" y="29635"/>
                </a:lnTo>
                <a:lnTo>
                  <a:pt x="43796" y="34428"/>
                </a:lnTo>
                <a:lnTo>
                  <a:pt x="40434" y="39200"/>
                </a:lnTo>
                <a:lnTo>
                  <a:pt x="38413" y="40393"/>
                </a:lnTo>
                <a:lnTo>
                  <a:pt x="46058" y="40393"/>
                </a:lnTo>
                <a:lnTo>
                  <a:pt x="47596" y="38063"/>
                </a:lnTo>
                <a:lnTo>
                  <a:pt x="49699" y="31733"/>
                </a:lnTo>
                <a:lnTo>
                  <a:pt x="50190" y="27579"/>
                </a:lnTo>
                <a:lnTo>
                  <a:pt x="50121" y="17235"/>
                </a:lnTo>
                <a:lnTo>
                  <a:pt x="49909" y="14617"/>
                </a:lnTo>
                <a:lnTo>
                  <a:pt x="49208" y="12056"/>
                </a:lnTo>
                <a:lnTo>
                  <a:pt x="48577" y="9487"/>
                </a:lnTo>
                <a:lnTo>
                  <a:pt x="47666" y="7312"/>
                </a:lnTo>
                <a:lnTo>
                  <a:pt x="46531" y="5508"/>
                </a:lnTo>
                <a:lnTo>
                  <a:pt x="45834" y="4463"/>
                </a:lnTo>
                <a:close/>
              </a:path>
              <a:path w="103504" h="45084">
                <a:moveTo>
                  <a:pt x="65892" y="37937"/>
                </a:moveTo>
                <a:lnTo>
                  <a:pt x="59723" y="37937"/>
                </a:lnTo>
                <a:lnTo>
                  <a:pt x="59723" y="44077"/>
                </a:lnTo>
                <a:lnTo>
                  <a:pt x="65892" y="44077"/>
                </a:lnTo>
                <a:lnTo>
                  <a:pt x="65892" y="37937"/>
                </a:lnTo>
                <a:close/>
              </a:path>
              <a:path w="103504" h="45084">
                <a:moveTo>
                  <a:pt x="92389" y="0"/>
                </a:moveTo>
                <a:lnTo>
                  <a:pt x="84748" y="0"/>
                </a:lnTo>
                <a:lnTo>
                  <a:pt x="81664" y="1087"/>
                </a:lnTo>
                <a:lnTo>
                  <a:pt x="79350" y="3263"/>
                </a:lnTo>
                <a:lnTo>
                  <a:pt x="77107" y="5438"/>
                </a:lnTo>
                <a:lnTo>
                  <a:pt x="76059" y="7803"/>
                </a:lnTo>
                <a:lnTo>
                  <a:pt x="75937" y="13508"/>
                </a:lnTo>
                <a:lnTo>
                  <a:pt x="76496" y="15277"/>
                </a:lnTo>
                <a:lnTo>
                  <a:pt x="77528" y="16772"/>
                </a:lnTo>
                <a:lnTo>
                  <a:pt x="78649" y="18287"/>
                </a:lnTo>
                <a:lnTo>
                  <a:pt x="80262" y="19452"/>
                </a:lnTo>
                <a:lnTo>
                  <a:pt x="82505" y="20273"/>
                </a:lnTo>
                <a:lnTo>
                  <a:pt x="79841" y="20968"/>
                </a:lnTo>
                <a:lnTo>
                  <a:pt x="77808" y="22280"/>
                </a:lnTo>
                <a:lnTo>
                  <a:pt x="74864" y="26133"/>
                </a:lnTo>
                <a:lnTo>
                  <a:pt x="74163" y="28526"/>
                </a:lnTo>
                <a:lnTo>
                  <a:pt x="74192" y="35284"/>
                </a:lnTo>
                <a:lnTo>
                  <a:pt x="75517" y="38435"/>
                </a:lnTo>
                <a:lnTo>
                  <a:pt x="80822" y="43544"/>
                </a:lnTo>
                <a:lnTo>
                  <a:pt x="84327" y="44821"/>
                </a:lnTo>
                <a:lnTo>
                  <a:pt x="92949" y="44821"/>
                </a:lnTo>
                <a:lnTo>
                  <a:pt x="96454" y="43544"/>
                </a:lnTo>
                <a:lnTo>
                  <a:pt x="99724" y="40393"/>
                </a:lnTo>
                <a:lnTo>
                  <a:pt x="86991" y="40393"/>
                </a:lnTo>
                <a:lnTo>
                  <a:pt x="85449" y="40000"/>
                </a:lnTo>
                <a:lnTo>
                  <a:pt x="84047" y="39207"/>
                </a:lnTo>
                <a:lnTo>
                  <a:pt x="82568" y="38414"/>
                </a:lnTo>
                <a:lnTo>
                  <a:pt x="81523" y="37305"/>
                </a:lnTo>
                <a:lnTo>
                  <a:pt x="80822" y="35874"/>
                </a:lnTo>
                <a:lnTo>
                  <a:pt x="80051" y="34435"/>
                </a:lnTo>
                <a:lnTo>
                  <a:pt x="79701" y="32947"/>
                </a:lnTo>
                <a:lnTo>
                  <a:pt x="79735" y="28814"/>
                </a:lnTo>
                <a:lnTo>
                  <a:pt x="80542" y="26800"/>
                </a:lnTo>
                <a:lnTo>
                  <a:pt x="82224" y="25123"/>
                </a:lnTo>
                <a:lnTo>
                  <a:pt x="83837" y="23445"/>
                </a:lnTo>
                <a:lnTo>
                  <a:pt x="85940" y="22610"/>
                </a:lnTo>
                <a:lnTo>
                  <a:pt x="99569" y="22610"/>
                </a:lnTo>
                <a:lnTo>
                  <a:pt x="97506" y="21151"/>
                </a:lnTo>
                <a:lnTo>
                  <a:pt x="94842" y="20273"/>
                </a:lnTo>
                <a:lnTo>
                  <a:pt x="97015" y="19452"/>
                </a:lnTo>
                <a:lnTo>
                  <a:pt x="98627" y="18287"/>
                </a:lnTo>
                <a:lnTo>
                  <a:pt x="86500" y="18203"/>
                </a:lnTo>
                <a:lnTo>
                  <a:pt x="84748" y="17551"/>
                </a:lnTo>
                <a:lnTo>
                  <a:pt x="82084" y="14912"/>
                </a:lnTo>
                <a:lnTo>
                  <a:pt x="81563" y="13508"/>
                </a:lnTo>
                <a:lnTo>
                  <a:pt x="81453" y="9305"/>
                </a:lnTo>
                <a:lnTo>
                  <a:pt x="82154" y="7726"/>
                </a:lnTo>
                <a:lnTo>
                  <a:pt x="84818" y="5094"/>
                </a:lnTo>
                <a:lnTo>
                  <a:pt x="86570" y="4435"/>
                </a:lnTo>
                <a:lnTo>
                  <a:pt x="98925" y="4435"/>
                </a:lnTo>
                <a:lnTo>
                  <a:pt x="95473" y="1115"/>
                </a:lnTo>
                <a:lnTo>
                  <a:pt x="92389" y="0"/>
                </a:lnTo>
                <a:close/>
              </a:path>
              <a:path w="103504" h="45084">
                <a:moveTo>
                  <a:pt x="99569" y="22610"/>
                </a:moveTo>
                <a:lnTo>
                  <a:pt x="91127" y="22610"/>
                </a:lnTo>
                <a:lnTo>
                  <a:pt x="93230" y="23452"/>
                </a:lnTo>
                <a:lnTo>
                  <a:pt x="96735" y="26849"/>
                </a:lnTo>
                <a:lnTo>
                  <a:pt x="97392" y="28526"/>
                </a:lnTo>
                <a:lnTo>
                  <a:pt x="97461" y="34435"/>
                </a:lnTo>
                <a:lnTo>
                  <a:pt x="96735" y="36253"/>
                </a:lnTo>
                <a:lnTo>
                  <a:pt x="93370" y="39565"/>
                </a:lnTo>
                <a:lnTo>
                  <a:pt x="91267" y="40393"/>
                </a:lnTo>
                <a:lnTo>
                  <a:pt x="99724" y="40393"/>
                </a:lnTo>
                <a:lnTo>
                  <a:pt x="101721" y="38414"/>
                </a:lnTo>
                <a:lnTo>
                  <a:pt x="103044" y="35284"/>
                </a:lnTo>
                <a:lnTo>
                  <a:pt x="102957" y="28526"/>
                </a:lnTo>
                <a:lnTo>
                  <a:pt x="102343" y="26477"/>
                </a:lnTo>
                <a:lnTo>
                  <a:pt x="99569" y="22610"/>
                </a:lnTo>
                <a:close/>
              </a:path>
              <a:path w="103504" h="45084">
                <a:moveTo>
                  <a:pt x="98925" y="4435"/>
                </a:moveTo>
                <a:lnTo>
                  <a:pt x="90636" y="4435"/>
                </a:lnTo>
                <a:lnTo>
                  <a:pt x="92319" y="5108"/>
                </a:lnTo>
                <a:lnTo>
                  <a:pt x="93720" y="6456"/>
                </a:lnTo>
                <a:lnTo>
                  <a:pt x="95052" y="7803"/>
                </a:lnTo>
                <a:lnTo>
                  <a:pt x="95685" y="9305"/>
                </a:lnTo>
                <a:lnTo>
                  <a:pt x="95677" y="13508"/>
                </a:lnTo>
                <a:lnTo>
                  <a:pt x="95052" y="14940"/>
                </a:lnTo>
                <a:lnTo>
                  <a:pt x="92389" y="17551"/>
                </a:lnTo>
                <a:lnTo>
                  <a:pt x="90706" y="18203"/>
                </a:lnTo>
                <a:lnTo>
                  <a:pt x="98686" y="18203"/>
                </a:lnTo>
                <a:lnTo>
                  <a:pt x="100730" y="15277"/>
                </a:lnTo>
                <a:lnTo>
                  <a:pt x="101291" y="13508"/>
                </a:lnTo>
                <a:lnTo>
                  <a:pt x="101226" y="8126"/>
                </a:lnTo>
                <a:lnTo>
                  <a:pt x="100099" y="5564"/>
                </a:lnTo>
                <a:lnTo>
                  <a:pt x="98925" y="4435"/>
                </a:lnTo>
                <a:close/>
              </a:path>
            </a:pathLst>
          </a:custGeom>
          <a:solidFill>
            <a:srgbClr val="252525"/>
          </a:solidFill>
        </p:spPr>
        <p:txBody>
          <a:bodyPr wrap="square" lIns="0" tIns="0" rIns="0" bIns="0" rtlCol="0"/>
          <a:lstStyle/>
          <a:p>
            <a:endParaRPr/>
          </a:p>
        </p:txBody>
      </p:sp>
      <p:sp>
        <p:nvSpPr>
          <p:cNvPr id="209" name="object 209"/>
          <p:cNvSpPr/>
          <p:nvPr/>
        </p:nvSpPr>
        <p:spPr>
          <a:xfrm>
            <a:off x="6151540" y="6441428"/>
            <a:ext cx="103505" cy="45085"/>
          </a:xfrm>
          <a:custGeom>
            <a:avLst/>
            <a:gdLst/>
            <a:ahLst/>
            <a:cxnLst/>
            <a:rect l="l" t="t" r="r" b="b"/>
            <a:pathLst>
              <a:path w="103504" h="45085">
                <a:moveTo>
                  <a:pt x="16543" y="25481"/>
                </a:moveTo>
                <a:lnTo>
                  <a:pt x="0" y="25481"/>
                </a:lnTo>
                <a:lnTo>
                  <a:pt x="0" y="30898"/>
                </a:lnTo>
                <a:lnTo>
                  <a:pt x="16543" y="30898"/>
                </a:lnTo>
                <a:lnTo>
                  <a:pt x="16543" y="25481"/>
                </a:lnTo>
                <a:close/>
              </a:path>
              <a:path w="103504" h="45085">
                <a:moveTo>
                  <a:pt x="38273" y="0"/>
                </a:moveTo>
                <a:lnTo>
                  <a:pt x="32735" y="0"/>
                </a:lnTo>
                <a:lnTo>
                  <a:pt x="30072" y="863"/>
                </a:lnTo>
                <a:lnTo>
                  <a:pt x="21660" y="17235"/>
                </a:lnTo>
                <a:lnTo>
                  <a:pt x="21660" y="30674"/>
                </a:lnTo>
                <a:lnTo>
                  <a:pt x="23062" y="36618"/>
                </a:lnTo>
                <a:lnTo>
                  <a:pt x="26123" y="40505"/>
                </a:lnTo>
                <a:lnTo>
                  <a:pt x="28389" y="43305"/>
                </a:lnTo>
                <a:lnTo>
                  <a:pt x="31684" y="44821"/>
                </a:lnTo>
                <a:lnTo>
                  <a:pt x="39114" y="44821"/>
                </a:lnTo>
                <a:lnTo>
                  <a:pt x="41778" y="43958"/>
                </a:lnTo>
                <a:lnTo>
                  <a:pt x="45984" y="40505"/>
                </a:lnTo>
                <a:lnTo>
                  <a:pt x="33436" y="40393"/>
                </a:lnTo>
                <a:lnTo>
                  <a:pt x="31398" y="39193"/>
                </a:lnTo>
                <a:lnTo>
                  <a:pt x="29721" y="36814"/>
                </a:lnTo>
                <a:lnTo>
                  <a:pt x="27965" y="34407"/>
                </a:lnTo>
                <a:lnTo>
                  <a:pt x="27127" y="29635"/>
                </a:lnTo>
                <a:lnTo>
                  <a:pt x="33366" y="4463"/>
                </a:lnTo>
                <a:lnTo>
                  <a:pt x="45836" y="4463"/>
                </a:lnTo>
                <a:lnTo>
                  <a:pt x="45353" y="3740"/>
                </a:lnTo>
                <a:lnTo>
                  <a:pt x="43881" y="2371"/>
                </a:lnTo>
                <a:lnTo>
                  <a:pt x="42128" y="1424"/>
                </a:lnTo>
                <a:lnTo>
                  <a:pt x="40306" y="477"/>
                </a:lnTo>
                <a:lnTo>
                  <a:pt x="38273" y="0"/>
                </a:lnTo>
                <a:close/>
              </a:path>
              <a:path w="103504" h="45085">
                <a:moveTo>
                  <a:pt x="45836" y="4463"/>
                </a:moveTo>
                <a:lnTo>
                  <a:pt x="38343" y="4463"/>
                </a:lnTo>
                <a:lnTo>
                  <a:pt x="40446" y="5649"/>
                </a:lnTo>
                <a:lnTo>
                  <a:pt x="43811" y="10400"/>
                </a:lnTo>
                <a:lnTo>
                  <a:pt x="44550" y="14617"/>
                </a:lnTo>
                <a:lnTo>
                  <a:pt x="44648" y="29635"/>
                </a:lnTo>
                <a:lnTo>
                  <a:pt x="43796" y="34428"/>
                </a:lnTo>
                <a:lnTo>
                  <a:pt x="40434" y="39200"/>
                </a:lnTo>
                <a:lnTo>
                  <a:pt x="38413" y="40393"/>
                </a:lnTo>
                <a:lnTo>
                  <a:pt x="46058" y="40393"/>
                </a:lnTo>
                <a:lnTo>
                  <a:pt x="47596" y="38063"/>
                </a:lnTo>
                <a:lnTo>
                  <a:pt x="49699" y="31733"/>
                </a:lnTo>
                <a:lnTo>
                  <a:pt x="50190" y="27579"/>
                </a:lnTo>
                <a:lnTo>
                  <a:pt x="50121" y="17235"/>
                </a:lnTo>
                <a:lnTo>
                  <a:pt x="49909" y="14617"/>
                </a:lnTo>
                <a:lnTo>
                  <a:pt x="49208" y="12056"/>
                </a:lnTo>
                <a:lnTo>
                  <a:pt x="48577" y="9487"/>
                </a:lnTo>
                <a:lnTo>
                  <a:pt x="47666" y="7312"/>
                </a:lnTo>
                <a:lnTo>
                  <a:pt x="46535" y="5508"/>
                </a:lnTo>
                <a:lnTo>
                  <a:pt x="45836" y="4463"/>
                </a:lnTo>
                <a:close/>
              </a:path>
              <a:path w="103504" h="45085">
                <a:moveTo>
                  <a:pt x="65892" y="37937"/>
                </a:moveTo>
                <a:lnTo>
                  <a:pt x="59723" y="37937"/>
                </a:lnTo>
                <a:lnTo>
                  <a:pt x="59723" y="44077"/>
                </a:lnTo>
                <a:lnTo>
                  <a:pt x="65892" y="44077"/>
                </a:lnTo>
                <a:lnTo>
                  <a:pt x="65892" y="37937"/>
                </a:lnTo>
                <a:close/>
              </a:path>
              <a:path w="103504" h="45085">
                <a:moveTo>
                  <a:pt x="93160" y="0"/>
                </a:moveTo>
                <a:lnTo>
                  <a:pt x="85098" y="0"/>
                </a:lnTo>
                <a:lnTo>
                  <a:pt x="81453" y="1677"/>
                </a:lnTo>
                <a:lnTo>
                  <a:pt x="75565" y="8884"/>
                </a:lnTo>
                <a:lnTo>
                  <a:pt x="74023" y="15052"/>
                </a:lnTo>
                <a:lnTo>
                  <a:pt x="74023" y="31123"/>
                </a:lnTo>
                <a:lnTo>
                  <a:pt x="75425" y="36561"/>
                </a:lnTo>
                <a:lnTo>
                  <a:pt x="78302" y="39951"/>
                </a:lnTo>
                <a:lnTo>
                  <a:pt x="81103" y="43172"/>
                </a:lnTo>
                <a:lnTo>
                  <a:pt x="84748" y="44821"/>
                </a:lnTo>
                <a:lnTo>
                  <a:pt x="91828" y="44821"/>
                </a:lnTo>
                <a:lnTo>
                  <a:pt x="94211" y="44197"/>
                </a:lnTo>
                <a:lnTo>
                  <a:pt x="96244" y="42940"/>
                </a:lnTo>
                <a:lnTo>
                  <a:pt x="98347" y="41677"/>
                </a:lnTo>
                <a:lnTo>
                  <a:pt x="99491" y="40393"/>
                </a:lnTo>
                <a:lnTo>
                  <a:pt x="87552" y="40393"/>
                </a:lnTo>
                <a:lnTo>
                  <a:pt x="86080" y="39951"/>
                </a:lnTo>
                <a:lnTo>
                  <a:pt x="83276" y="38168"/>
                </a:lnTo>
                <a:lnTo>
                  <a:pt x="82154" y="36877"/>
                </a:lnTo>
                <a:lnTo>
                  <a:pt x="80612" y="33488"/>
                </a:lnTo>
                <a:lnTo>
                  <a:pt x="80192" y="31712"/>
                </a:lnTo>
                <a:lnTo>
                  <a:pt x="80192" y="27017"/>
                </a:lnTo>
                <a:lnTo>
                  <a:pt x="81033" y="24730"/>
                </a:lnTo>
                <a:lnTo>
                  <a:pt x="84202" y="21438"/>
                </a:lnTo>
                <a:lnTo>
                  <a:pt x="79350" y="21438"/>
                </a:lnTo>
                <a:lnTo>
                  <a:pt x="84888" y="5873"/>
                </a:lnTo>
                <a:lnTo>
                  <a:pt x="86150" y="4912"/>
                </a:lnTo>
                <a:lnTo>
                  <a:pt x="87692" y="4435"/>
                </a:lnTo>
                <a:lnTo>
                  <a:pt x="99923" y="4435"/>
                </a:lnTo>
                <a:lnTo>
                  <a:pt x="96034" y="968"/>
                </a:lnTo>
                <a:lnTo>
                  <a:pt x="93160" y="0"/>
                </a:lnTo>
                <a:close/>
              </a:path>
              <a:path w="103504" h="45085">
                <a:moveTo>
                  <a:pt x="99949" y="20365"/>
                </a:moveTo>
                <a:lnTo>
                  <a:pt x="91337" y="20365"/>
                </a:lnTo>
                <a:lnTo>
                  <a:pt x="93440" y="21235"/>
                </a:lnTo>
                <a:lnTo>
                  <a:pt x="96665" y="24730"/>
                </a:lnTo>
                <a:lnTo>
                  <a:pt x="97404" y="27017"/>
                </a:lnTo>
                <a:lnTo>
                  <a:pt x="97374" y="33488"/>
                </a:lnTo>
                <a:lnTo>
                  <a:pt x="96594" y="35803"/>
                </a:lnTo>
                <a:lnTo>
                  <a:pt x="93370" y="39474"/>
                </a:lnTo>
                <a:lnTo>
                  <a:pt x="91407" y="40393"/>
                </a:lnTo>
                <a:lnTo>
                  <a:pt x="99491" y="40393"/>
                </a:lnTo>
                <a:lnTo>
                  <a:pt x="99959" y="39867"/>
                </a:lnTo>
                <a:lnTo>
                  <a:pt x="102343" y="35137"/>
                </a:lnTo>
                <a:lnTo>
                  <a:pt x="102973" y="32575"/>
                </a:lnTo>
                <a:lnTo>
                  <a:pt x="102973" y="25628"/>
                </a:lnTo>
                <a:lnTo>
                  <a:pt x="101712" y="22210"/>
                </a:lnTo>
                <a:lnTo>
                  <a:pt x="99949" y="20365"/>
                </a:lnTo>
                <a:close/>
              </a:path>
              <a:path w="103504" h="45085">
                <a:moveTo>
                  <a:pt x="93580" y="15600"/>
                </a:moveTo>
                <a:lnTo>
                  <a:pt x="87972" y="15600"/>
                </a:lnTo>
                <a:lnTo>
                  <a:pt x="86010" y="16077"/>
                </a:lnTo>
                <a:lnTo>
                  <a:pt x="82224" y="17993"/>
                </a:lnTo>
                <a:lnTo>
                  <a:pt x="80612" y="19466"/>
                </a:lnTo>
                <a:lnTo>
                  <a:pt x="79350" y="21438"/>
                </a:lnTo>
                <a:lnTo>
                  <a:pt x="84202" y="21438"/>
                </a:lnTo>
                <a:lnTo>
                  <a:pt x="84397" y="21235"/>
                </a:lnTo>
                <a:lnTo>
                  <a:pt x="86500" y="20365"/>
                </a:lnTo>
                <a:lnTo>
                  <a:pt x="99949" y="20365"/>
                </a:lnTo>
                <a:lnTo>
                  <a:pt x="96665" y="16926"/>
                </a:lnTo>
                <a:lnTo>
                  <a:pt x="93580" y="15600"/>
                </a:lnTo>
                <a:close/>
              </a:path>
              <a:path w="103504" h="45085">
                <a:moveTo>
                  <a:pt x="99923" y="4435"/>
                </a:moveTo>
                <a:lnTo>
                  <a:pt x="91547" y="4435"/>
                </a:lnTo>
                <a:lnTo>
                  <a:pt x="93300" y="5200"/>
                </a:lnTo>
                <a:lnTo>
                  <a:pt x="95683" y="7698"/>
                </a:lnTo>
                <a:lnTo>
                  <a:pt x="96314" y="9235"/>
                </a:lnTo>
                <a:lnTo>
                  <a:pt x="96805" y="11347"/>
                </a:lnTo>
                <a:lnTo>
                  <a:pt x="102202" y="10933"/>
                </a:lnTo>
                <a:lnTo>
                  <a:pt x="101712" y="7515"/>
                </a:lnTo>
                <a:lnTo>
                  <a:pt x="100380" y="4842"/>
                </a:lnTo>
                <a:lnTo>
                  <a:pt x="99923" y="4435"/>
                </a:lnTo>
                <a:close/>
              </a:path>
            </a:pathLst>
          </a:custGeom>
          <a:solidFill>
            <a:srgbClr val="252525"/>
          </a:solidFill>
        </p:spPr>
        <p:txBody>
          <a:bodyPr wrap="square" lIns="0" tIns="0" rIns="0" bIns="0" rtlCol="0"/>
          <a:lstStyle/>
          <a:p>
            <a:endParaRPr/>
          </a:p>
        </p:txBody>
      </p:sp>
      <p:sp>
        <p:nvSpPr>
          <p:cNvPr id="210" name="object 210"/>
          <p:cNvSpPr/>
          <p:nvPr/>
        </p:nvSpPr>
        <p:spPr>
          <a:xfrm>
            <a:off x="6151540" y="6260900"/>
            <a:ext cx="102870" cy="45085"/>
          </a:xfrm>
          <a:custGeom>
            <a:avLst/>
            <a:gdLst/>
            <a:ahLst/>
            <a:cxnLst/>
            <a:rect l="l" t="t" r="r" b="b"/>
            <a:pathLst>
              <a:path w="102870" h="45085">
                <a:moveTo>
                  <a:pt x="16543" y="25481"/>
                </a:moveTo>
                <a:lnTo>
                  <a:pt x="0" y="25481"/>
                </a:lnTo>
                <a:lnTo>
                  <a:pt x="0" y="30898"/>
                </a:lnTo>
                <a:lnTo>
                  <a:pt x="16543" y="30898"/>
                </a:lnTo>
                <a:lnTo>
                  <a:pt x="16543" y="25481"/>
                </a:lnTo>
                <a:close/>
              </a:path>
              <a:path w="102870" h="45085">
                <a:moveTo>
                  <a:pt x="38273" y="0"/>
                </a:moveTo>
                <a:lnTo>
                  <a:pt x="32735" y="0"/>
                </a:lnTo>
                <a:lnTo>
                  <a:pt x="30072" y="863"/>
                </a:lnTo>
                <a:lnTo>
                  <a:pt x="21660" y="17235"/>
                </a:lnTo>
                <a:lnTo>
                  <a:pt x="21660" y="30674"/>
                </a:lnTo>
                <a:lnTo>
                  <a:pt x="23062" y="36618"/>
                </a:lnTo>
                <a:lnTo>
                  <a:pt x="26123" y="40505"/>
                </a:lnTo>
                <a:lnTo>
                  <a:pt x="28389" y="43305"/>
                </a:lnTo>
                <a:lnTo>
                  <a:pt x="31684" y="44821"/>
                </a:lnTo>
                <a:lnTo>
                  <a:pt x="39114" y="44821"/>
                </a:lnTo>
                <a:lnTo>
                  <a:pt x="41778" y="43958"/>
                </a:lnTo>
                <a:lnTo>
                  <a:pt x="45984" y="40505"/>
                </a:lnTo>
                <a:lnTo>
                  <a:pt x="33436" y="40393"/>
                </a:lnTo>
                <a:lnTo>
                  <a:pt x="31398" y="39193"/>
                </a:lnTo>
                <a:lnTo>
                  <a:pt x="29721" y="36814"/>
                </a:lnTo>
                <a:lnTo>
                  <a:pt x="27965" y="34407"/>
                </a:lnTo>
                <a:lnTo>
                  <a:pt x="27127" y="29635"/>
                </a:lnTo>
                <a:lnTo>
                  <a:pt x="33366" y="4463"/>
                </a:lnTo>
                <a:lnTo>
                  <a:pt x="45836" y="4463"/>
                </a:lnTo>
                <a:lnTo>
                  <a:pt x="45353" y="3740"/>
                </a:lnTo>
                <a:lnTo>
                  <a:pt x="43881" y="2371"/>
                </a:lnTo>
                <a:lnTo>
                  <a:pt x="42128" y="1424"/>
                </a:lnTo>
                <a:lnTo>
                  <a:pt x="40306" y="477"/>
                </a:lnTo>
                <a:lnTo>
                  <a:pt x="38273" y="0"/>
                </a:lnTo>
                <a:close/>
              </a:path>
              <a:path w="102870" h="45085">
                <a:moveTo>
                  <a:pt x="45836" y="4463"/>
                </a:moveTo>
                <a:lnTo>
                  <a:pt x="38343" y="4463"/>
                </a:lnTo>
                <a:lnTo>
                  <a:pt x="40446" y="5649"/>
                </a:lnTo>
                <a:lnTo>
                  <a:pt x="43811" y="10400"/>
                </a:lnTo>
                <a:lnTo>
                  <a:pt x="44550" y="14617"/>
                </a:lnTo>
                <a:lnTo>
                  <a:pt x="44648" y="29635"/>
                </a:lnTo>
                <a:lnTo>
                  <a:pt x="43796" y="34428"/>
                </a:lnTo>
                <a:lnTo>
                  <a:pt x="40434" y="39200"/>
                </a:lnTo>
                <a:lnTo>
                  <a:pt x="38413" y="40393"/>
                </a:lnTo>
                <a:lnTo>
                  <a:pt x="46058" y="40393"/>
                </a:lnTo>
                <a:lnTo>
                  <a:pt x="47596" y="38063"/>
                </a:lnTo>
                <a:lnTo>
                  <a:pt x="49699" y="31733"/>
                </a:lnTo>
                <a:lnTo>
                  <a:pt x="50190" y="27579"/>
                </a:lnTo>
                <a:lnTo>
                  <a:pt x="50121" y="17235"/>
                </a:lnTo>
                <a:lnTo>
                  <a:pt x="49909" y="14617"/>
                </a:lnTo>
                <a:lnTo>
                  <a:pt x="49208" y="12056"/>
                </a:lnTo>
                <a:lnTo>
                  <a:pt x="48577" y="9487"/>
                </a:lnTo>
                <a:lnTo>
                  <a:pt x="47666" y="7312"/>
                </a:lnTo>
                <a:lnTo>
                  <a:pt x="46535" y="5508"/>
                </a:lnTo>
                <a:lnTo>
                  <a:pt x="45836" y="4463"/>
                </a:lnTo>
                <a:close/>
              </a:path>
              <a:path w="102870" h="45085">
                <a:moveTo>
                  <a:pt x="65892" y="37937"/>
                </a:moveTo>
                <a:lnTo>
                  <a:pt x="59723" y="37937"/>
                </a:lnTo>
                <a:lnTo>
                  <a:pt x="59723" y="44077"/>
                </a:lnTo>
                <a:lnTo>
                  <a:pt x="65892" y="44077"/>
                </a:lnTo>
                <a:lnTo>
                  <a:pt x="65892" y="37937"/>
                </a:lnTo>
                <a:close/>
              </a:path>
              <a:path w="102870" h="45085">
                <a:moveTo>
                  <a:pt x="96875" y="33565"/>
                </a:moveTo>
                <a:lnTo>
                  <a:pt x="91477" y="33565"/>
                </a:lnTo>
                <a:lnTo>
                  <a:pt x="91477" y="44077"/>
                </a:lnTo>
                <a:lnTo>
                  <a:pt x="96875" y="44077"/>
                </a:lnTo>
                <a:lnTo>
                  <a:pt x="96875" y="33565"/>
                </a:lnTo>
                <a:close/>
              </a:path>
              <a:path w="102870" h="45085">
                <a:moveTo>
                  <a:pt x="96875" y="182"/>
                </a:moveTo>
                <a:lnTo>
                  <a:pt x="92459" y="182"/>
                </a:lnTo>
                <a:lnTo>
                  <a:pt x="72481" y="28624"/>
                </a:lnTo>
                <a:lnTo>
                  <a:pt x="72481" y="33565"/>
                </a:lnTo>
                <a:lnTo>
                  <a:pt x="102763" y="33565"/>
                </a:lnTo>
                <a:lnTo>
                  <a:pt x="102763" y="28624"/>
                </a:lnTo>
                <a:lnTo>
                  <a:pt x="77738" y="28624"/>
                </a:lnTo>
                <a:lnTo>
                  <a:pt x="91477" y="8835"/>
                </a:lnTo>
                <a:lnTo>
                  <a:pt x="96875" y="8835"/>
                </a:lnTo>
                <a:lnTo>
                  <a:pt x="96875" y="182"/>
                </a:lnTo>
                <a:close/>
              </a:path>
              <a:path w="102870" h="45085">
                <a:moveTo>
                  <a:pt x="96875" y="8835"/>
                </a:moveTo>
                <a:lnTo>
                  <a:pt x="91477" y="8835"/>
                </a:lnTo>
                <a:lnTo>
                  <a:pt x="91477" y="28624"/>
                </a:lnTo>
                <a:lnTo>
                  <a:pt x="96875" y="28624"/>
                </a:lnTo>
                <a:lnTo>
                  <a:pt x="96875" y="8835"/>
                </a:lnTo>
                <a:close/>
              </a:path>
            </a:pathLst>
          </a:custGeom>
          <a:solidFill>
            <a:srgbClr val="252525"/>
          </a:solidFill>
        </p:spPr>
        <p:txBody>
          <a:bodyPr wrap="square" lIns="0" tIns="0" rIns="0" bIns="0" rtlCol="0"/>
          <a:lstStyle/>
          <a:p>
            <a:endParaRPr/>
          </a:p>
        </p:txBody>
      </p:sp>
      <p:sp>
        <p:nvSpPr>
          <p:cNvPr id="211" name="object 211"/>
          <p:cNvSpPr/>
          <p:nvPr/>
        </p:nvSpPr>
        <p:spPr>
          <a:xfrm>
            <a:off x="6151540" y="6080385"/>
            <a:ext cx="102870" cy="45085"/>
          </a:xfrm>
          <a:custGeom>
            <a:avLst/>
            <a:gdLst/>
            <a:ahLst/>
            <a:cxnLst/>
            <a:rect l="l" t="t" r="r" b="b"/>
            <a:pathLst>
              <a:path w="102870" h="45085">
                <a:moveTo>
                  <a:pt x="16543" y="25474"/>
                </a:moveTo>
                <a:lnTo>
                  <a:pt x="0" y="25474"/>
                </a:lnTo>
                <a:lnTo>
                  <a:pt x="0" y="30877"/>
                </a:lnTo>
                <a:lnTo>
                  <a:pt x="16543" y="30877"/>
                </a:lnTo>
                <a:lnTo>
                  <a:pt x="16543" y="25474"/>
                </a:lnTo>
                <a:close/>
              </a:path>
              <a:path w="102870" h="45085">
                <a:moveTo>
                  <a:pt x="38273" y="0"/>
                </a:moveTo>
                <a:lnTo>
                  <a:pt x="32735" y="0"/>
                </a:lnTo>
                <a:lnTo>
                  <a:pt x="30072" y="842"/>
                </a:lnTo>
                <a:lnTo>
                  <a:pt x="27969" y="2596"/>
                </a:lnTo>
                <a:lnTo>
                  <a:pt x="25866" y="4280"/>
                </a:lnTo>
                <a:lnTo>
                  <a:pt x="24323" y="6736"/>
                </a:lnTo>
                <a:lnTo>
                  <a:pt x="23038" y="10386"/>
                </a:lnTo>
                <a:lnTo>
                  <a:pt x="22150" y="13052"/>
                </a:lnTo>
                <a:lnTo>
                  <a:pt x="21660" y="17193"/>
                </a:lnTo>
                <a:lnTo>
                  <a:pt x="21660" y="30667"/>
                </a:lnTo>
                <a:lnTo>
                  <a:pt x="23062" y="36632"/>
                </a:lnTo>
                <a:lnTo>
                  <a:pt x="26107" y="40491"/>
                </a:lnTo>
                <a:lnTo>
                  <a:pt x="28389" y="43298"/>
                </a:lnTo>
                <a:lnTo>
                  <a:pt x="31684" y="44842"/>
                </a:lnTo>
                <a:lnTo>
                  <a:pt x="39114" y="44842"/>
                </a:lnTo>
                <a:lnTo>
                  <a:pt x="41778" y="43930"/>
                </a:lnTo>
                <a:lnTo>
                  <a:pt x="43881" y="42246"/>
                </a:lnTo>
                <a:lnTo>
                  <a:pt x="45984" y="40491"/>
                </a:lnTo>
                <a:lnTo>
                  <a:pt x="46076" y="40351"/>
                </a:lnTo>
                <a:lnTo>
                  <a:pt x="33436" y="40351"/>
                </a:lnTo>
                <a:lnTo>
                  <a:pt x="31403" y="39158"/>
                </a:lnTo>
                <a:lnTo>
                  <a:pt x="29618" y="36632"/>
                </a:lnTo>
                <a:lnTo>
                  <a:pt x="27969" y="34386"/>
                </a:lnTo>
                <a:lnTo>
                  <a:pt x="27127" y="29614"/>
                </a:lnTo>
                <a:lnTo>
                  <a:pt x="33366" y="4421"/>
                </a:lnTo>
                <a:lnTo>
                  <a:pt x="45806" y="4421"/>
                </a:lnTo>
                <a:lnTo>
                  <a:pt x="45353" y="3719"/>
                </a:lnTo>
                <a:lnTo>
                  <a:pt x="43881" y="2385"/>
                </a:lnTo>
                <a:lnTo>
                  <a:pt x="42128" y="1403"/>
                </a:lnTo>
                <a:lnTo>
                  <a:pt x="40306" y="491"/>
                </a:lnTo>
                <a:lnTo>
                  <a:pt x="38273" y="0"/>
                </a:lnTo>
                <a:close/>
              </a:path>
              <a:path w="102870" h="45085">
                <a:moveTo>
                  <a:pt x="45806" y="4421"/>
                </a:moveTo>
                <a:lnTo>
                  <a:pt x="38343" y="4421"/>
                </a:lnTo>
                <a:lnTo>
                  <a:pt x="40446" y="5614"/>
                </a:lnTo>
                <a:lnTo>
                  <a:pt x="43811" y="10386"/>
                </a:lnTo>
                <a:lnTo>
                  <a:pt x="44553" y="14596"/>
                </a:lnTo>
                <a:lnTo>
                  <a:pt x="44652" y="29614"/>
                </a:lnTo>
                <a:lnTo>
                  <a:pt x="43811" y="34386"/>
                </a:lnTo>
                <a:lnTo>
                  <a:pt x="40446" y="39158"/>
                </a:lnTo>
                <a:lnTo>
                  <a:pt x="38413" y="40351"/>
                </a:lnTo>
                <a:lnTo>
                  <a:pt x="46076" y="40351"/>
                </a:lnTo>
                <a:lnTo>
                  <a:pt x="47596" y="38035"/>
                </a:lnTo>
                <a:lnTo>
                  <a:pt x="49699" y="31719"/>
                </a:lnTo>
                <a:lnTo>
                  <a:pt x="50190" y="27579"/>
                </a:lnTo>
                <a:lnTo>
                  <a:pt x="50121" y="17193"/>
                </a:lnTo>
                <a:lnTo>
                  <a:pt x="49909" y="14596"/>
                </a:lnTo>
                <a:lnTo>
                  <a:pt x="49208" y="12070"/>
                </a:lnTo>
                <a:lnTo>
                  <a:pt x="48577" y="9473"/>
                </a:lnTo>
                <a:lnTo>
                  <a:pt x="47666" y="7298"/>
                </a:lnTo>
                <a:lnTo>
                  <a:pt x="45806" y="4421"/>
                </a:lnTo>
                <a:close/>
              </a:path>
              <a:path w="102870" h="45085">
                <a:moveTo>
                  <a:pt x="65892" y="37895"/>
                </a:moveTo>
                <a:lnTo>
                  <a:pt x="59723" y="37895"/>
                </a:lnTo>
                <a:lnTo>
                  <a:pt x="59723" y="44070"/>
                </a:lnTo>
                <a:lnTo>
                  <a:pt x="65892" y="44070"/>
                </a:lnTo>
                <a:lnTo>
                  <a:pt x="65892" y="37895"/>
                </a:lnTo>
                <a:close/>
              </a:path>
              <a:path w="102870" h="45085">
                <a:moveTo>
                  <a:pt x="99734" y="4421"/>
                </a:moveTo>
                <a:lnTo>
                  <a:pt x="91127" y="4421"/>
                </a:lnTo>
                <a:lnTo>
                  <a:pt x="93090" y="5193"/>
                </a:lnTo>
                <a:lnTo>
                  <a:pt x="96174" y="8140"/>
                </a:lnTo>
                <a:lnTo>
                  <a:pt x="96945" y="9894"/>
                </a:lnTo>
                <a:lnTo>
                  <a:pt x="96945" y="14105"/>
                </a:lnTo>
                <a:lnTo>
                  <a:pt x="96104" y="16280"/>
                </a:lnTo>
                <a:lnTo>
                  <a:pt x="94421" y="18526"/>
                </a:lnTo>
                <a:lnTo>
                  <a:pt x="92739" y="20842"/>
                </a:lnTo>
                <a:lnTo>
                  <a:pt x="89515" y="23930"/>
                </a:lnTo>
                <a:lnTo>
                  <a:pt x="84748" y="27860"/>
                </a:lnTo>
                <a:lnTo>
                  <a:pt x="81664" y="30316"/>
                </a:lnTo>
                <a:lnTo>
                  <a:pt x="79350" y="32561"/>
                </a:lnTo>
                <a:lnTo>
                  <a:pt x="73532" y="42737"/>
                </a:lnTo>
                <a:lnTo>
                  <a:pt x="73532" y="44070"/>
                </a:lnTo>
                <a:lnTo>
                  <a:pt x="102553" y="44070"/>
                </a:lnTo>
                <a:lnTo>
                  <a:pt x="102553" y="38877"/>
                </a:lnTo>
                <a:lnTo>
                  <a:pt x="81033" y="38877"/>
                </a:lnTo>
                <a:lnTo>
                  <a:pt x="81594" y="37895"/>
                </a:lnTo>
                <a:lnTo>
                  <a:pt x="89515" y="30456"/>
                </a:lnTo>
                <a:lnTo>
                  <a:pt x="93370" y="27158"/>
                </a:lnTo>
                <a:lnTo>
                  <a:pt x="96174" y="24561"/>
                </a:lnTo>
                <a:lnTo>
                  <a:pt x="99469" y="20842"/>
                </a:lnTo>
                <a:lnTo>
                  <a:pt x="100660" y="19017"/>
                </a:lnTo>
                <a:lnTo>
                  <a:pt x="101361" y="17333"/>
                </a:lnTo>
                <a:lnTo>
                  <a:pt x="102132" y="15649"/>
                </a:lnTo>
                <a:lnTo>
                  <a:pt x="102454" y="14105"/>
                </a:lnTo>
                <a:lnTo>
                  <a:pt x="102329" y="8350"/>
                </a:lnTo>
                <a:lnTo>
                  <a:pt x="101221" y="5824"/>
                </a:lnTo>
                <a:lnTo>
                  <a:pt x="99734" y="4421"/>
                </a:lnTo>
                <a:close/>
              </a:path>
              <a:path w="102870" h="45085">
                <a:moveTo>
                  <a:pt x="93019" y="0"/>
                </a:moveTo>
                <a:lnTo>
                  <a:pt x="84608" y="0"/>
                </a:lnTo>
                <a:lnTo>
                  <a:pt x="81313" y="1052"/>
                </a:lnTo>
                <a:lnTo>
                  <a:pt x="78860" y="3228"/>
                </a:lnTo>
                <a:lnTo>
                  <a:pt x="76336" y="5403"/>
                </a:lnTo>
                <a:lnTo>
                  <a:pt x="74934" y="8561"/>
                </a:lnTo>
                <a:lnTo>
                  <a:pt x="74584" y="12701"/>
                </a:lnTo>
                <a:lnTo>
                  <a:pt x="80121" y="13263"/>
                </a:lnTo>
                <a:lnTo>
                  <a:pt x="80121" y="10526"/>
                </a:lnTo>
                <a:lnTo>
                  <a:pt x="80893" y="8350"/>
                </a:lnTo>
                <a:lnTo>
                  <a:pt x="84047" y="5193"/>
                </a:lnTo>
                <a:lnTo>
                  <a:pt x="86080" y="4421"/>
                </a:lnTo>
                <a:lnTo>
                  <a:pt x="99734" y="4421"/>
                </a:lnTo>
                <a:lnTo>
                  <a:pt x="98768" y="3508"/>
                </a:lnTo>
                <a:lnTo>
                  <a:pt x="96314" y="1122"/>
                </a:lnTo>
                <a:lnTo>
                  <a:pt x="93019" y="0"/>
                </a:lnTo>
                <a:close/>
              </a:path>
            </a:pathLst>
          </a:custGeom>
          <a:solidFill>
            <a:srgbClr val="252525"/>
          </a:solidFill>
        </p:spPr>
        <p:txBody>
          <a:bodyPr wrap="square" lIns="0" tIns="0" rIns="0" bIns="0" rtlCol="0"/>
          <a:lstStyle/>
          <a:p>
            <a:endParaRPr/>
          </a:p>
        </p:txBody>
      </p:sp>
      <p:sp>
        <p:nvSpPr>
          <p:cNvPr id="212" name="object 212"/>
          <p:cNvSpPr/>
          <p:nvPr/>
        </p:nvSpPr>
        <p:spPr>
          <a:xfrm>
            <a:off x="6152170" y="5899821"/>
            <a:ext cx="29209" cy="45085"/>
          </a:xfrm>
          <a:custGeom>
            <a:avLst/>
            <a:gdLst/>
            <a:ahLst/>
            <a:cxnLst/>
            <a:rect l="l" t="t" r="r" b="b"/>
            <a:pathLst>
              <a:path w="29210" h="45085">
                <a:moveTo>
                  <a:pt x="16683" y="0"/>
                </a:moveTo>
                <a:lnTo>
                  <a:pt x="11075" y="0"/>
                </a:lnTo>
                <a:lnTo>
                  <a:pt x="8481" y="912"/>
                </a:lnTo>
                <a:lnTo>
                  <a:pt x="4275" y="4280"/>
                </a:lnTo>
                <a:lnTo>
                  <a:pt x="2663" y="6736"/>
                </a:lnTo>
                <a:lnTo>
                  <a:pt x="560" y="13052"/>
                </a:lnTo>
                <a:lnTo>
                  <a:pt x="0" y="17263"/>
                </a:lnTo>
                <a:lnTo>
                  <a:pt x="0" y="30667"/>
                </a:lnTo>
                <a:lnTo>
                  <a:pt x="1472" y="36632"/>
                </a:lnTo>
                <a:lnTo>
                  <a:pt x="6729" y="43298"/>
                </a:lnTo>
                <a:lnTo>
                  <a:pt x="10094" y="44842"/>
                </a:lnTo>
                <a:lnTo>
                  <a:pt x="17524" y="44842"/>
                </a:lnTo>
                <a:lnTo>
                  <a:pt x="20188" y="44000"/>
                </a:lnTo>
                <a:lnTo>
                  <a:pt x="22291" y="42246"/>
                </a:lnTo>
                <a:lnTo>
                  <a:pt x="24394" y="40561"/>
                </a:lnTo>
                <a:lnTo>
                  <a:pt x="24482" y="40421"/>
                </a:lnTo>
                <a:lnTo>
                  <a:pt x="11846" y="40421"/>
                </a:lnTo>
                <a:lnTo>
                  <a:pt x="9743" y="39228"/>
                </a:lnTo>
                <a:lnTo>
                  <a:pt x="6378" y="34456"/>
                </a:lnTo>
                <a:lnTo>
                  <a:pt x="5537" y="29684"/>
                </a:lnTo>
                <a:lnTo>
                  <a:pt x="5641" y="14666"/>
                </a:lnTo>
                <a:lnTo>
                  <a:pt x="6449" y="10315"/>
                </a:lnTo>
                <a:lnTo>
                  <a:pt x="9813" y="5543"/>
                </a:lnTo>
                <a:lnTo>
                  <a:pt x="11776" y="4491"/>
                </a:lnTo>
                <a:lnTo>
                  <a:pt x="24211" y="4491"/>
                </a:lnTo>
                <a:lnTo>
                  <a:pt x="23763" y="3789"/>
                </a:lnTo>
                <a:lnTo>
                  <a:pt x="22291" y="2385"/>
                </a:lnTo>
                <a:lnTo>
                  <a:pt x="20468" y="1473"/>
                </a:lnTo>
                <a:lnTo>
                  <a:pt x="18716" y="491"/>
                </a:lnTo>
                <a:lnTo>
                  <a:pt x="16683" y="0"/>
                </a:lnTo>
                <a:close/>
              </a:path>
              <a:path w="29210" h="45085">
                <a:moveTo>
                  <a:pt x="24211" y="4491"/>
                </a:moveTo>
                <a:lnTo>
                  <a:pt x="16753" y="4491"/>
                </a:lnTo>
                <a:lnTo>
                  <a:pt x="18856" y="5684"/>
                </a:lnTo>
                <a:lnTo>
                  <a:pt x="22221" y="10456"/>
                </a:lnTo>
                <a:lnTo>
                  <a:pt x="22963" y="14666"/>
                </a:lnTo>
                <a:lnTo>
                  <a:pt x="23050" y="29684"/>
                </a:lnTo>
                <a:lnTo>
                  <a:pt x="22221" y="34456"/>
                </a:lnTo>
                <a:lnTo>
                  <a:pt x="18856" y="39228"/>
                </a:lnTo>
                <a:lnTo>
                  <a:pt x="16753" y="40421"/>
                </a:lnTo>
                <a:lnTo>
                  <a:pt x="24482" y="40421"/>
                </a:lnTo>
                <a:lnTo>
                  <a:pt x="25936" y="38105"/>
                </a:lnTo>
                <a:lnTo>
                  <a:pt x="28039" y="31789"/>
                </a:lnTo>
                <a:lnTo>
                  <a:pt x="28599" y="27579"/>
                </a:lnTo>
                <a:lnTo>
                  <a:pt x="28514" y="17263"/>
                </a:lnTo>
                <a:lnTo>
                  <a:pt x="24884" y="5543"/>
                </a:lnTo>
                <a:lnTo>
                  <a:pt x="24211" y="4491"/>
                </a:lnTo>
                <a:close/>
              </a:path>
            </a:pathLst>
          </a:custGeom>
          <a:solidFill>
            <a:srgbClr val="252525"/>
          </a:solidFill>
        </p:spPr>
        <p:txBody>
          <a:bodyPr wrap="square" lIns="0" tIns="0" rIns="0" bIns="0" rtlCol="0"/>
          <a:lstStyle/>
          <a:p>
            <a:endParaRPr/>
          </a:p>
        </p:txBody>
      </p:sp>
      <p:sp>
        <p:nvSpPr>
          <p:cNvPr id="213" name="object 213"/>
          <p:cNvSpPr/>
          <p:nvPr/>
        </p:nvSpPr>
        <p:spPr>
          <a:xfrm>
            <a:off x="6152170" y="5719328"/>
            <a:ext cx="81280" cy="45085"/>
          </a:xfrm>
          <a:custGeom>
            <a:avLst/>
            <a:gdLst/>
            <a:ahLst/>
            <a:cxnLst/>
            <a:rect l="l" t="t" r="r" b="b"/>
            <a:pathLst>
              <a:path w="81279" h="45085">
                <a:moveTo>
                  <a:pt x="16683" y="0"/>
                </a:moveTo>
                <a:lnTo>
                  <a:pt x="11075" y="0"/>
                </a:lnTo>
                <a:lnTo>
                  <a:pt x="8481" y="842"/>
                </a:lnTo>
                <a:lnTo>
                  <a:pt x="6378" y="2596"/>
                </a:lnTo>
                <a:lnTo>
                  <a:pt x="4275" y="4280"/>
                </a:lnTo>
                <a:lnTo>
                  <a:pt x="2663" y="6736"/>
                </a:lnTo>
                <a:lnTo>
                  <a:pt x="560" y="13052"/>
                </a:lnTo>
                <a:lnTo>
                  <a:pt x="0" y="17193"/>
                </a:lnTo>
                <a:lnTo>
                  <a:pt x="0" y="30667"/>
                </a:lnTo>
                <a:lnTo>
                  <a:pt x="1472" y="36632"/>
                </a:lnTo>
                <a:lnTo>
                  <a:pt x="6729" y="43298"/>
                </a:lnTo>
                <a:lnTo>
                  <a:pt x="10094" y="44842"/>
                </a:lnTo>
                <a:lnTo>
                  <a:pt x="17524" y="44842"/>
                </a:lnTo>
                <a:lnTo>
                  <a:pt x="20188" y="43930"/>
                </a:lnTo>
                <a:lnTo>
                  <a:pt x="22291" y="42246"/>
                </a:lnTo>
                <a:lnTo>
                  <a:pt x="24394" y="40491"/>
                </a:lnTo>
                <a:lnTo>
                  <a:pt x="24482" y="40351"/>
                </a:lnTo>
                <a:lnTo>
                  <a:pt x="11846" y="40351"/>
                </a:lnTo>
                <a:lnTo>
                  <a:pt x="9743" y="39158"/>
                </a:lnTo>
                <a:lnTo>
                  <a:pt x="6378" y="34386"/>
                </a:lnTo>
                <a:lnTo>
                  <a:pt x="5537" y="29614"/>
                </a:lnTo>
                <a:lnTo>
                  <a:pt x="5653" y="14596"/>
                </a:lnTo>
                <a:lnTo>
                  <a:pt x="6449" y="10245"/>
                </a:lnTo>
                <a:lnTo>
                  <a:pt x="9813" y="5473"/>
                </a:lnTo>
                <a:lnTo>
                  <a:pt x="11776" y="4421"/>
                </a:lnTo>
                <a:lnTo>
                  <a:pt x="24194" y="4421"/>
                </a:lnTo>
                <a:lnTo>
                  <a:pt x="23763" y="3719"/>
                </a:lnTo>
                <a:lnTo>
                  <a:pt x="22291" y="2385"/>
                </a:lnTo>
                <a:lnTo>
                  <a:pt x="20468" y="1403"/>
                </a:lnTo>
                <a:lnTo>
                  <a:pt x="18716" y="491"/>
                </a:lnTo>
                <a:lnTo>
                  <a:pt x="16683" y="0"/>
                </a:lnTo>
                <a:close/>
              </a:path>
              <a:path w="81279" h="45085">
                <a:moveTo>
                  <a:pt x="24194" y="4421"/>
                </a:moveTo>
                <a:lnTo>
                  <a:pt x="16753" y="4421"/>
                </a:lnTo>
                <a:lnTo>
                  <a:pt x="18856" y="5614"/>
                </a:lnTo>
                <a:lnTo>
                  <a:pt x="22221" y="10386"/>
                </a:lnTo>
                <a:lnTo>
                  <a:pt x="22963" y="14596"/>
                </a:lnTo>
                <a:lnTo>
                  <a:pt x="23062" y="29614"/>
                </a:lnTo>
                <a:lnTo>
                  <a:pt x="22221" y="34386"/>
                </a:lnTo>
                <a:lnTo>
                  <a:pt x="18856" y="39158"/>
                </a:lnTo>
                <a:lnTo>
                  <a:pt x="16753" y="40351"/>
                </a:lnTo>
                <a:lnTo>
                  <a:pt x="24482" y="40351"/>
                </a:lnTo>
                <a:lnTo>
                  <a:pt x="25936" y="38035"/>
                </a:lnTo>
                <a:lnTo>
                  <a:pt x="28039" y="31719"/>
                </a:lnTo>
                <a:lnTo>
                  <a:pt x="28599" y="27579"/>
                </a:lnTo>
                <a:lnTo>
                  <a:pt x="28514" y="17193"/>
                </a:lnTo>
                <a:lnTo>
                  <a:pt x="24841" y="5473"/>
                </a:lnTo>
                <a:lnTo>
                  <a:pt x="24194" y="4421"/>
                </a:lnTo>
                <a:close/>
              </a:path>
              <a:path w="81279" h="45085">
                <a:moveTo>
                  <a:pt x="44231" y="37895"/>
                </a:moveTo>
                <a:lnTo>
                  <a:pt x="38133" y="37895"/>
                </a:lnTo>
                <a:lnTo>
                  <a:pt x="38133" y="44070"/>
                </a:lnTo>
                <a:lnTo>
                  <a:pt x="44231" y="44070"/>
                </a:lnTo>
                <a:lnTo>
                  <a:pt x="44231" y="37895"/>
                </a:lnTo>
                <a:close/>
              </a:path>
              <a:path w="81279" h="45085">
                <a:moveTo>
                  <a:pt x="78144" y="4421"/>
                </a:moveTo>
                <a:lnTo>
                  <a:pt x="69537" y="4421"/>
                </a:lnTo>
                <a:lnTo>
                  <a:pt x="71499" y="5193"/>
                </a:lnTo>
                <a:lnTo>
                  <a:pt x="73042" y="6666"/>
                </a:lnTo>
                <a:lnTo>
                  <a:pt x="74514" y="8140"/>
                </a:lnTo>
                <a:lnTo>
                  <a:pt x="75285" y="9894"/>
                </a:lnTo>
                <a:lnTo>
                  <a:pt x="75285" y="14105"/>
                </a:lnTo>
                <a:lnTo>
                  <a:pt x="74444" y="16280"/>
                </a:lnTo>
                <a:lnTo>
                  <a:pt x="72761" y="18526"/>
                </a:lnTo>
                <a:lnTo>
                  <a:pt x="71149" y="20842"/>
                </a:lnTo>
                <a:lnTo>
                  <a:pt x="67924" y="23930"/>
                </a:lnTo>
                <a:lnTo>
                  <a:pt x="63158" y="27860"/>
                </a:lnTo>
                <a:lnTo>
                  <a:pt x="60073" y="30316"/>
                </a:lnTo>
                <a:lnTo>
                  <a:pt x="57690" y="32561"/>
                </a:lnTo>
                <a:lnTo>
                  <a:pt x="56078" y="34456"/>
                </a:lnTo>
                <a:lnTo>
                  <a:pt x="54466" y="36421"/>
                </a:lnTo>
                <a:lnTo>
                  <a:pt x="53274" y="38316"/>
                </a:lnTo>
                <a:lnTo>
                  <a:pt x="52573" y="40351"/>
                </a:lnTo>
                <a:lnTo>
                  <a:pt x="52082" y="41544"/>
                </a:lnTo>
                <a:lnTo>
                  <a:pt x="51872" y="42737"/>
                </a:lnTo>
                <a:lnTo>
                  <a:pt x="51942" y="44070"/>
                </a:lnTo>
                <a:lnTo>
                  <a:pt x="80893" y="44070"/>
                </a:lnTo>
                <a:lnTo>
                  <a:pt x="80893" y="38877"/>
                </a:lnTo>
                <a:lnTo>
                  <a:pt x="59372" y="38877"/>
                </a:lnTo>
                <a:lnTo>
                  <a:pt x="60003" y="37895"/>
                </a:lnTo>
                <a:lnTo>
                  <a:pt x="67924" y="30456"/>
                </a:lnTo>
                <a:lnTo>
                  <a:pt x="71780" y="27158"/>
                </a:lnTo>
                <a:lnTo>
                  <a:pt x="80793" y="14105"/>
                </a:lnTo>
                <a:lnTo>
                  <a:pt x="80677" y="8350"/>
                </a:lnTo>
                <a:lnTo>
                  <a:pt x="79631" y="5824"/>
                </a:lnTo>
                <a:lnTo>
                  <a:pt x="78144" y="4421"/>
                </a:lnTo>
                <a:close/>
              </a:path>
              <a:path w="81279" h="45085">
                <a:moveTo>
                  <a:pt x="71359" y="0"/>
                </a:moveTo>
                <a:lnTo>
                  <a:pt x="63018" y="0"/>
                </a:lnTo>
                <a:lnTo>
                  <a:pt x="59653" y="1052"/>
                </a:lnTo>
                <a:lnTo>
                  <a:pt x="54746" y="5403"/>
                </a:lnTo>
                <a:lnTo>
                  <a:pt x="53438" y="8350"/>
                </a:lnTo>
                <a:lnTo>
                  <a:pt x="53330" y="8701"/>
                </a:lnTo>
                <a:lnTo>
                  <a:pt x="52923" y="12701"/>
                </a:lnTo>
                <a:lnTo>
                  <a:pt x="58461" y="13263"/>
                </a:lnTo>
                <a:lnTo>
                  <a:pt x="58461" y="10526"/>
                </a:lnTo>
                <a:lnTo>
                  <a:pt x="59302" y="8350"/>
                </a:lnTo>
                <a:lnTo>
                  <a:pt x="60845" y="6807"/>
                </a:lnTo>
                <a:lnTo>
                  <a:pt x="62387" y="5193"/>
                </a:lnTo>
                <a:lnTo>
                  <a:pt x="64490" y="4421"/>
                </a:lnTo>
                <a:lnTo>
                  <a:pt x="78144" y="4421"/>
                </a:lnTo>
                <a:lnTo>
                  <a:pt x="77177" y="3508"/>
                </a:lnTo>
                <a:lnTo>
                  <a:pt x="74724" y="1122"/>
                </a:lnTo>
                <a:lnTo>
                  <a:pt x="71359" y="0"/>
                </a:lnTo>
                <a:close/>
              </a:path>
            </a:pathLst>
          </a:custGeom>
          <a:solidFill>
            <a:srgbClr val="252525"/>
          </a:solidFill>
        </p:spPr>
        <p:txBody>
          <a:bodyPr wrap="square" lIns="0" tIns="0" rIns="0" bIns="0" rtlCol="0"/>
          <a:lstStyle/>
          <a:p>
            <a:endParaRPr/>
          </a:p>
        </p:txBody>
      </p:sp>
      <p:sp>
        <p:nvSpPr>
          <p:cNvPr id="214" name="object 214"/>
          <p:cNvSpPr/>
          <p:nvPr/>
        </p:nvSpPr>
        <p:spPr>
          <a:xfrm>
            <a:off x="6152170" y="5538764"/>
            <a:ext cx="81280" cy="45085"/>
          </a:xfrm>
          <a:custGeom>
            <a:avLst/>
            <a:gdLst/>
            <a:ahLst/>
            <a:cxnLst/>
            <a:rect l="l" t="t" r="r" b="b"/>
            <a:pathLst>
              <a:path w="81279" h="45085">
                <a:moveTo>
                  <a:pt x="16683" y="0"/>
                </a:moveTo>
                <a:lnTo>
                  <a:pt x="11075" y="0"/>
                </a:lnTo>
                <a:lnTo>
                  <a:pt x="8481" y="912"/>
                </a:lnTo>
                <a:lnTo>
                  <a:pt x="4275" y="4280"/>
                </a:lnTo>
                <a:lnTo>
                  <a:pt x="2663" y="6736"/>
                </a:lnTo>
                <a:lnTo>
                  <a:pt x="560" y="13052"/>
                </a:lnTo>
                <a:lnTo>
                  <a:pt x="0" y="17263"/>
                </a:lnTo>
                <a:lnTo>
                  <a:pt x="0" y="30667"/>
                </a:lnTo>
                <a:lnTo>
                  <a:pt x="1472" y="36632"/>
                </a:lnTo>
                <a:lnTo>
                  <a:pt x="6729" y="43298"/>
                </a:lnTo>
                <a:lnTo>
                  <a:pt x="10094" y="44842"/>
                </a:lnTo>
                <a:lnTo>
                  <a:pt x="17524" y="44842"/>
                </a:lnTo>
                <a:lnTo>
                  <a:pt x="20188" y="44000"/>
                </a:lnTo>
                <a:lnTo>
                  <a:pt x="22291" y="42246"/>
                </a:lnTo>
                <a:lnTo>
                  <a:pt x="24394" y="40561"/>
                </a:lnTo>
                <a:lnTo>
                  <a:pt x="24482" y="40421"/>
                </a:lnTo>
                <a:lnTo>
                  <a:pt x="11846" y="40421"/>
                </a:lnTo>
                <a:lnTo>
                  <a:pt x="9743" y="39228"/>
                </a:lnTo>
                <a:lnTo>
                  <a:pt x="6378" y="34456"/>
                </a:lnTo>
                <a:lnTo>
                  <a:pt x="5537" y="29684"/>
                </a:lnTo>
                <a:lnTo>
                  <a:pt x="5641" y="14666"/>
                </a:lnTo>
                <a:lnTo>
                  <a:pt x="6449" y="10315"/>
                </a:lnTo>
                <a:lnTo>
                  <a:pt x="9813" y="5543"/>
                </a:lnTo>
                <a:lnTo>
                  <a:pt x="11776" y="4491"/>
                </a:lnTo>
                <a:lnTo>
                  <a:pt x="24211" y="4491"/>
                </a:lnTo>
                <a:lnTo>
                  <a:pt x="23763" y="3789"/>
                </a:lnTo>
                <a:lnTo>
                  <a:pt x="22291" y="2385"/>
                </a:lnTo>
                <a:lnTo>
                  <a:pt x="20468" y="1473"/>
                </a:lnTo>
                <a:lnTo>
                  <a:pt x="18716" y="491"/>
                </a:lnTo>
                <a:lnTo>
                  <a:pt x="16683" y="0"/>
                </a:lnTo>
                <a:close/>
              </a:path>
              <a:path w="81279" h="45085">
                <a:moveTo>
                  <a:pt x="24211" y="4491"/>
                </a:moveTo>
                <a:lnTo>
                  <a:pt x="16753" y="4491"/>
                </a:lnTo>
                <a:lnTo>
                  <a:pt x="18856" y="5684"/>
                </a:lnTo>
                <a:lnTo>
                  <a:pt x="22221" y="10456"/>
                </a:lnTo>
                <a:lnTo>
                  <a:pt x="22963" y="14666"/>
                </a:lnTo>
                <a:lnTo>
                  <a:pt x="23050" y="29684"/>
                </a:lnTo>
                <a:lnTo>
                  <a:pt x="22221" y="34456"/>
                </a:lnTo>
                <a:lnTo>
                  <a:pt x="18856" y="39228"/>
                </a:lnTo>
                <a:lnTo>
                  <a:pt x="16753" y="40421"/>
                </a:lnTo>
                <a:lnTo>
                  <a:pt x="24482" y="40421"/>
                </a:lnTo>
                <a:lnTo>
                  <a:pt x="25936" y="38105"/>
                </a:lnTo>
                <a:lnTo>
                  <a:pt x="28039" y="31789"/>
                </a:lnTo>
                <a:lnTo>
                  <a:pt x="28599" y="27579"/>
                </a:lnTo>
                <a:lnTo>
                  <a:pt x="28514" y="17263"/>
                </a:lnTo>
                <a:lnTo>
                  <a:pt x="24884" y="5543"/>
                </a:lnTo>
                <a:lnTo>
                  <a:pt x="24211" y="4491"/>
                </a:lnTo>
                <a:close/>
              </a:path>
              <a:path w="81279" h="45085">
                <a:moveTo>
                  <a:pt x="44231" y="37965"/>
                </a:moveTo>
                <a:lnTo>
                  <a:pt x="38133" y="37965"/>
                </a:lnTo>
                <a:lnTo>
                  <a:pt x="38133" y="44070"/>
                </a:lnTo>
                <a:lnTo>
                  <a:pt x="44231" y="44070"/>
                </a:lnTo>
                <a:lnTo>
                  <a:pt x="44231" y="37965"/>
                </a:lnTo>
                <a:close/>
              </a:path>
              <a:path w="81279" h="45085">
                <a:moveTo>
                  <a:pt x="75215" y="33614"/>
                </a:moveTo>
                <a:lnTo>
                  <a:pt x="69887" y="33614"/>
                </a:lnTo>
                <a:lnTo>
                  <a:pt x="69887" y="44070"/>
                </a:lnTo>
                <a:lnTo>
                  <a:pt x="75215" y="44070"/>
                </a:lnTo>
                <a:lnTo>
                  <a:pt x="75215" y="33614"/>
                </a:lnTo>
                <a:close/>
              </a:path>
              <a:path w="81279" h="45085">
                <a:moveTo>
                  <a:pt x="75215" y="210"/>
                </a:moveTo>
                <a:lnTo>
                  <a:pt x="70869" y="210"/>
                </a:lnTo>
                <a:lnTo>
                  <a:pt x="50821" y="28631"/>
                </a:lnTo>
                <a:lnTo>
                  <a:pt x="50821" y="33614"/>
                </a:lnTo>
                <a:lnTo>
                  <a:pt x="81173" y="33614"/>
                </a:lnTo>
                <a:lnTo>
                  <a:pt x="81173" y="28631"/>
                </a:lnTo>
                <a:lnTo>
                  <a:pt x="56148" y="28631"/>
                </a:lnTo>
                <a:lnTo>
                  <a:pt x="69887" y="8842"/>
                </a:lnTo>
                <a:lnTo>
                  <a:pt x="75215" y="8842"/>
                </a:lnTo>
                <a:lnTo>
                  <a:pt x="75215" y="210"/>
                </a:lnTo>
                <a:close/>
              </a:path>
              <a:path w="81279" h="45085">
                <a:moveTo>
                  <a:pt x="75215" y="8842"/>
                </a:moveTo>
                <a:lnTo>
                  <a:pt x="69887" y="8842"/>
                </a:lnTo>
                <a:lnTo>
                  <a:pt x="69887" y="28631"/>
                </a:lnTo>
                <a:lnTo>
                  <a:pt x="75215" y="28631"/>
                </a:lnTo>
                <a:lnTo>
                  <a:pt x="75215" y="8842"/>
                </a:lnTo>
                <a:close/>
              </a:path>
            </a:pathLst>
          </a:custGeom>
          <a:solidFill>
            <a:srgbClr val="252525"/>
          </a:solidFill>
        </p:spPr>
        <p:txBody>
          <a:bodyPr wrap="square" lIns="0" tIns="0" rIns="0" bIns="0" rtlCol="0"/>
          <a:lstStyle/>
          <a:p>
            <a:endParaRPr/>
          </a:p>
        </p:txBody>
      </p:sp>
      <p:sp>
        <p:nvSpPr>
          <p:cNvPr id="215" name="object 215"/>
          <p:cNvSpPr/>
          <p:nvPr/>
        </p:nvSpPr>
        <p:spPr>
          <a:xfrm>
            <a:off x="6152170" y="5358270"/>
            <a:ext cx="81915" cy="45085"/>
          </a:xfrm>
          <a:custGeom>
            <a:avLst/>
            <a:gdLst/>
            <a:ahLst/>
            <a:cxnLst/>
            <a:rect l="l" t="t" r="r" b="b"/>
            <a:pathLst>
              <a:path w="81914" h="45085">
                <a:moveTo>
                  <a:pt x="16683" y="0"/>
                </a:moveTo>
                <a:lnTo>
                  <a:pt x="11075" y="0"/>
                </a:lnTo>
                <a:lnTo>
                  <a:pt x="8481" y="842"/>
                </a:lnTo>
                <a:lnTo>
                  <a:pt x="6378" y="2596"/>
                </a:lnTo>
                <a:lnTo>
                  <a:pt x="4275" y="4280"/>
                </a:lnTo>
                <a:lnTo>
                  <a:pt x="2663" y="6736"/>
                </a:lnTo>
                <a:lnTo>
                  <a:pt x="560" y="13052"/>
                </a:lnTo>
                <a:lnTo>
                  <a:pt x="0" y="17193"/>
                </a:lnTo>
                <a:lnTo>
                  <a:pt x="0" y="30667"/>
                </a:lnTo>
                <a:lnTo>
                  <a:pt x="1472" y="36632"/>
                </a:lnTo>
                <a:lnTo>
                  <a:pt x="6729" y="43298"/>
                </a:lnTo>
                <a:lnTo>
                  <a:pt x="10094" y="44842"/>
                </a:lnTo>
                <a:lnTo>
                  <a:pt x="17524" y="44842"/>
                </a:lnTo>
                <a:lnTo>
                  <a:pt x="20188" y="43930"/>
                </a:lnTo>
                <a:lnTo>
                  <a:pt x="22291" y="42246"/>
                </a:lnTo>
                <a:lnTo>
                  <a:pt x="24394" y="40491"/>
                </a:lnTo>
                <a:lnTo>
                  <a:pt x="24482" y="40351"/>
                </a:lnTo>
                <a:lnTo>
                  <a:pt x="11846" y="40351"/>
                </a:lnTo>
                <a:lnTo>
                  <a:pt x="9743" y="39158"/>
                </a:lnTo>
                <a:lnTo>
                  <a:pt x="6378" y="34386"/>
                </a:lnTo>
                <a:lnTo>
                  <a:pt x="5537" y="29614"/>
                </a:lnTo>
                <a:lnTo>
                  <a:pt x="5653" y="14596"/>
                </a:lnTo>
                <a:lnTo>
                  <a:pt x="6449" y="10245"/>
                </a:lnTo>
                <a:lnTo>
                  <a:pt x="9813" y="5473"/>
                </a:lnTo>
                <a:lnTo>
                  <a:pt x="11776" y="4421"/>
                </a:lnTo>
                <a:lnTo>
                  <a:pt x="24194" y="4421"/>
                </a:lnTo>
                <a:lnTo>
                  <a:pt x="23763" y="3719"/>
                </a:lnTo>
                <a:lnTo>
                  <a:pt x="22291" y="2385"/>
                </a:lnTo>
                <a:lnTo>
                  <a:pt x="20468" y="1403"/>
                </a:lnTo>
                <a:lnTo>
                  <a:pt x="18716" y="491"/>
                </a:lnTo>
                <a:lnTo>
                  <a:pt x="16683" y="0"/>
                </a:lnTo>
                <a:close/>
              </a:path>
              <a:path w="81914" h="45085">
                <a:moveTo>
                  <a:pt x="24194" y="4421"/>
                </a:moveTo>
                <a:lnTo>
                  <a:pt x="16753" y="4421"/>
                </a:lnTo>
                <a:lnTo>
                  <a:pt x="18856" y="5614"/>
                </a:lnTo>
                <a:lnTo>
                  <a:pt x="22221" y="10386"/>
                </a:lnTo>
                <a:lnTo>
                  <a:pt x="22963" y="14596"/>
                </a:lnTo>
                <a:lnTo>
                  <a:pt x="23062" y="29614"/>
                </a:lnTo>
                <a:lnTo>
                  <a:pt x="22221" y="34386"/>
                </a:lnTo>
                <a:lnTo>
                  <a:pt x="18856" y="39158"/>
                </a:lnTo>
                <a:lnTo>
                  <a:pt x="16753" y="40351"/>
                </a:lnTo>
                <a:lnTo>
                  <a:pt x="24482" y="40351"/>
                </a:lnTo>
                <a:lnTo>
                  <a:pt x="25936" y="38035"/>
                </a:lnTo>
                <a:lnTo>
                  <a:pt x="28039" y="31719"/>
                </a:lnTo>
                <a:lnTo>
                  <a:pt x="28599" y="27579"/>
                </a:lnTo>
                <a:lnTo>
                  <a:pt x="28514" y="17193"/>
                </a:lnTo>
                <a:lnTo>
                  <a:pt x="24841" y="5473"/>
                </a:lnTo>
                <a:lnTo>
                  <a:pt x="24194" y="4421"/>
                </a:lnTo>
                <a:close/>
              </a:path>
              <a:path w="81914" h="45085">
                <a:moveTo>
                  <a:pt x="44231" y="37895"/>
                </a:moveTo>
                <a:lnTo>
                  <a:pt x="38133" y="37895"/>
                </a:lnTo>
                <a:lnTo>
                  <a:pt x="38133" y="44070"/>
                </a:lnTo>
                <a:lnTo>
                  <a:pt x="44231" y="44070"/>
                </a:lnTo>
                <a:lnTo>
                  <a:pt x="44231" y="37895"/>
                </a:lnTo>
                <a:close/>
              </a:path>
              <a:path w="81914" h="45085">
                <a:moveTo>
                  <a:pt x="71570" y="0"/>
                </a:moveTo>
                <a:lnTo>
                  <a:pt x="63508" y="0"/>
                </a:lnTo>
                <a:lnTo>
                  <a:pt x="59793" y="1684"/>
                </a:lnTo>
                <a:lnTo>
                  <a:pt x="56942" y="5193"/>
                </a:lnTo>
                <a:lnTo>
                  <a:pt x="53905" y="8842"/>
                </a:lnTo>
                <a:lnTo>
                  <a:pt x="52363" y="15017"/>
                </a:lnTo>
                <a:lnTo>
                  <a:pt x="52363" y="31088"/>
                </a:lnTo>
                <a:lnTo>
                  <a:pt x="53765" y="36561"/>
                </a:lnTo>
                <a:lnTo>
                  <a:pt x="56698" y="39930"/>
                </a:lnTo>
                <a:lnTo>
                  <a:pt x="59443" y="43158"/>
                </a:lnTo>
                <a:lnTo>
                  <a:pt x="63088" y="44842"/>
                </a:lnTo>
                <a:lnTo>
                  <a:pt x="70238" y="44842"/>
                </a:lnTo>
                <a:lnTo>
                  <a:pt x="72551" y="44211"/>
                </a:lnTo>
                <a:lnTo>
                  <a:pt x="76757" y="41684"/>
                </a:lnTo>
                <a:lnTo>
                  <a:pt x="77935" y="40351"/>
                </a:lnTo>
                <a:lnTo>
                  <a:pt x="65962" y="40351"/>
                </a:lnTo>
                <a:lnTo>
                  <a:pt x="64490" y="39930"/>
                </a:lnTo>
                <a:lnTo>
                  <a:pt x="58531" y="31719"/>
                </a:lnTo>
                <a:lnTo>
                  <a:pt x="58531" y="27017"/>
                </a:lnTo>
                <a:lnTo>
                  <a:pt x="59443" y="24702"/>
                </a:lnTo>
                <a:lnTo>
                  <a:pt x="62605" y="21403"/>
                </a:lnTo>
                <a:lnTo>
                  <a:pt x="57690" y="21403"/>
                </a:lnTo>
                <a:lnTo>
                  <a:pt x="66032" y="4421"/>
                </a:lnTo>
                <a:lnTo>
                  <a:pt x="78308" y="4421"/>
                </a:lnTo>
                <a:lnTo>
                  <a:pt x="74373" y="982"/>
                </a:lnTo>
                <a:lnTo>
                  <a:pt x="71570" y="0"/>
                </a:lnTo>
                <a:close/>
              </a:path>
              <a:path w="81914" h="45085">
                <a:moveTo>
                  <a:pt x="78278" y="20351"/>
                </a:moveTo>
                <a:lnTo>
                  <a:pt x="69747" y="20351"/>
                </a:lnTo>
                <a:lnTo>
                  <a:pt x="71780" y="21193"/>
                </a:lnTo>
                <a:lnTo>
                  <a:pt x="75004" y="24702"/>
                </a:lnTo>
                <a:lnTo>
                  <a:pt x="75821" y="27017"/>
                </a:lnTo>
                <a:lnTo>
                  <a:pt x="75775" y="33474"/>
                </a:lnTo>
                <a:lnTo>
                  <a:pt x="75004" y="35789"/>
                </a:lnTo>
                <a:lnTo>
                  <a:pt x="73392" y="37614"/>
                </a:lnTo>
                <a:lnTo>
                  <a:pt x="71710" y="39439"/>
                </a:lnTo>
                <a:lnTo>
                  <a:pt x="69747" y="40351"/>
                </a:lnTo>
                <a:lnTo>
                  <a:pt x="77935" y="40351"/>
                </a:lnTo>
                <a:lnTo>
                  <a:pt x="78369" y="39860"/>
                </a:lnTo>
                <a:lnTo>
                  <a:pt x="79561" y="37474"/>
                </a:lnTo>
                <a:lnTo>
                  <a:pt x="80752" y="35158"/>
                </a:lnTo>
                <a:lnTo>
                  <a:pt x="81313" y="32561"/>
                </a:lnTo>
                <a:lnTo>
                  <a:pt x="81313" y="25614"/>
                </a:lnTo>
                <a:lnTo>
                  <a:pt x="80051" y="22175"/>
                </a:lnTo>
                <a:lnTo>
                  <a:pt x="78278" y="20351"/>
                </a:lnTo>
                <a:close/>
              </a:path>
              <a:path w="81914" h="45085">
                <a:moveTo>
                  <a:pt x="71990" y="15579"/>
                </a:moveTo>
                <a:lnTo>
                  <a:pt x="66312" y="15579"/>
                </a:lnTo>
                <a:lnTo>
                  <a:pt x="64349" y="16070"/>
                </a:lnTo>
                <a:lnTo>
                  <a:pt x="62457" y="17052"/>
                </a:lnTo>
                <a:lnTo>
                  <a:pt x="60634" y="17965"/>
                </a:lnTo>
                <a:lnTo>
                  <a:pt x="59022" y="19438"/>
                </a:lnTo>
                <a:lnTo>
                  <a:pt x="57690" y="21403"/>
                </a:lnTo>
                <a:lnTo>
                  <a:pt x="62605" y="21403"/>
                </a:lnTo>
                <a:lnTo>
                  <a:pt x="62807" y="21193"/>
                </a:lnTo>
                <a:lnTo>
                  <a:pt x="64840" y="20351"/>
                </a:lnTo>
                <a:lnTo>
                  <a:pt x="78278" y="20351"/>
                </a:lnTo>
                <a:lnTo>
                  <a:pt x="75004" y="16912"/>
                </a:lnTo>
                <a:lnTo>
                  <a:pt x="71990" y="15579"/>
                </a:lnTo>
                <a:close/>
              </a:path>
              <a:path w="81914" h="45085">
                <a:moveTo>
                  <a:pt x="78308" y="4421"/>
                </a:moveTo>
                <a:lnTo>
                  <a:pt x="69887" y="4421"/>
                </a:lnTo>
                <a:lnTo>
                  <a:pt x="71710" y="5193"/>
                </a:lnTo>
                <a:lnTo>
                  <a:pt x="73182" y="6736"/>
                </a:lnTo>
                <a:lnTo>
                  <a:pt x="74023" y="7649"/>
                </a:lnTo>
                <a:lnTo>
                  <a:pt x="74724" y="9193"/>
                </a:lnTo>
                <a:lnTo>
                  <a:pt x="75215" y="11368"/>
                </a:lnTo>
                <a:lnTo>
                  <a:pt x="80542" y="10947"/>
                </a:lnTo>
                <a:lnTo>
                  <a:pt x="80121" y="7508"/>
                </a:lnTo>
                <a:lnTo>
                  <a:pt x="78790" y="4842"/>
                </a:lnTo>
                <a:lnTo>
                  <a:pt x="78308" y="4421"/>
                </a:lnTo>
                <a:close/>
              </a:path>
            </a:pathLst>
          </a:custGeom>
          <a:solidFill>
            <a:srgbClr val="252525"/>
          </a:solidFill>
        </p:spPr>
        <p:txBody>
          <a:bodyPr wrap="square" lIns="0" tIns="0" rIns="0" bIns="0" rtlCol="0"/>
          <a:lstStyle/>
          <a:p>
            <a:endParaRPr/>
          </a:p>
        </p:txBody>
      </p:sp>
      <p:sp>
        <p:nvSpPr>
          <p:cNvPr id="216" name="object 216"/>
          <p:cNvSpPr/>
          <p:nvPr/>
        </p:nvSpPr>
        <p:spPr>
          <a:xfrm>
            <a:off x="6152170" y="5177707"/>
            <a:ext cx="81915" cy="45085"/>
          </a:xfrm>
          <a:custGeom>
            <a:avLst/>
            <a:gdLst/>
            <a:ahLst/>
            <a:cxnLst/>
            <a:rect l="l" t="t" r="r" b="b"/>
            <a:pathLst>
              <a:path w="81914" h="45085">
                <a:moveTo>
                  <a:pt x="16683" y="0"/>
                </a:moveTo>
                <a:lnTo>
                  <a:pt x="11075" y="0"/>
                </a:lnTo>
                <a:lnTo>
                  <a:pt x="8481" y="912"/>
                </a:lnTo>
                <a:lnTo>
                  <a:pt x="4275" y="4280"/>
                </a:lnTo>
                <a:lnTo>
                  <a:pt x="2663" y="6736"/>
                </a:lnTo>
                <a:lnTo>
                  <a:pt x="560" y="13052"/>
                </a:lnTo>
                <a:lnTo>
                  <a:pt x="0" y="17263"/>
                </a:lnTo>
                <a:lnTo>
                  <a:pt x="0" y="30667"/>
                </a:lnTo>
                <a:lnTo>
                  <a:pt x="1472" y="36632"/>
                </a:lnTo>
                <a:lnTo>
                  <a:pt x="6729" y="43298"/>
                </a:lnTo>
                <a:lnTo>
                  <a:pt x="10094" y="44842"/>
                </a:lnTo>
                <a:lnTo>
                  <a:pt x="17524" y="44842"/>
                </a:lnTo>
                <a:lnTo>
                  <a:pt x="20188" y="44000"/>
                </a:lnTo>
                <a:lnTo>
                  <a:pt x="22291" y="42246"/>
                </a:lnTo>
                <a:lnTo>
                  <a:pt x="24394" y="40561"/>
                </a:lnTo>
                <a:lnTo>
                  <a:pt x="24482" y="40421"/>
                </a:lnTo>
                <a:lnTo>
                  <a:pt x="11846" y="40421"/>
                </a:lnTo>
                <a:lnTo>
                  <a:pt x="9743" y="39228"/>
                </a:lnTo>
                <a:lnTo>
                  <a:pt x="6378" y="34456"/>
                </a:lnTo>
                <a:lnTo>
                  <a:pt x="5537" y="29684"/>
                </a:lnTo>
                <a:lnTo>
                  <a:pt x="5641" y="14666"/>
                </a:lnTo>
                <a:lnTo>
                  <a:pt x="6449" y="10315"/>
                </a:lnTo>
                <a:lnTo>
                  <a:pt x="9813" y="5543"/>
                </a:lnTo>
                <a:lnTo>
                  <a:pt x="11776" y="4491"/>
                </a:lnTo>
                <a:lnTo>
                  <a:pt x="24211" y="4491"/>
                </a:lnTo>
                <a:lnTo>
                  <a:pt x="23763" y="3789"/>
                </a:lnTo>
                <a:lnTo>
                  <a:pt x="22291" y="2385"/>
                </a:lnTo>
                <a:lnTo>
                  <a:pt x="20468" y="1473"/>
                </a:lnTo>
                <a:lnTo>
                  <a:pt x="18716" y="491"/>
                </a:lnTo>
                <a:lnTo>
                  <a:pt x="16683" y="0"/>
                </a:lnTo>
                <a:close/>
              </a:path>
              <a:path w="81914" h="45085">
                <a:moveTo>
                  <a:pt x="24211" y="4491"/>
                </a:moveTo>
                <a:lnTo>
                  <a:pt x="16753" y="4491"/>
                </a:lnTo>
                <a:lnTo>
                  <a:pt x="18856" y="5684"/>
                </a:lnTo>
                <a:lnTo>
                  <a:pt x="22221" y="10456"/>
                </a:lnTo>
                <a:lnTo>
                  <a:pt x="22963" y="14666"/>
                </a:lnTo>
                <a:lnTo>
                  <a:pt x="23050" y="29684"/>
                </a:lnTo>
                <a:lnTo>
                  <a:pt x="22221" y="34456"/>
                </a:lnTo>
                <a:lnTo>
                  <a:pt x="18856" y="39228"/>
                </a:lnTo>
                <a:lnTo>
                  <a:pt x="16753" y="40421"/>
                </a:lnTo>
                <a:lnTo>
                  <a:pt x="24482" y="40421"/>
                </a:lnTo>
                <a:lnTo>
                  <a:pt x="25936" y="38105"/>
                </a:lnTo>
                <a:lnTo>
                  <a:pt x="28039" y="31789"/>
                </a:lnTo>
                <a:lnTo>
                  <a:pt x="28599" y="27579"/>
                </a:lnTo>
                <a:lnTo>
                  <a:pt x="28514" y="17263"/>
                </a:lnTo>
                <a:lnTo>
                  <a:pt x="24884" y="5543"/>
                </a:lnTo>
                <a:lnTo>
                  <a:pt x="24211" y="4491"/>
                </a:lnTo>
                <a:close/>
              </a:path>
              <a:path w="81914" h="45085">
                <a:moveTo>
                  <a:pt x="44231" y="37965"/>
                </a:moveTo>
                <a:lnTo>
                  <a:pt x="38133" y="37965"/>
                </a:lnTo>
                <a:lnTo>
                  <a:pt x="38133" y="44070"/>
                </a:lnTo>
                <a:lnTo>
                  <a:pt x="44231" y="44070"/>
                </a:lnTo>
                <a:lnTo>
                  <a:pt x="44231" y="37965"/>
                </a:lnTo>
                <a:close/>
              </a:path>
              <a:path w="81914" h="45085">
                <a:moveTo>
                  <a:pt x="70728" y="0"/>
                </a:moveTo>
                <a:lnTo>
                  <a:pt x="63088" y="0"/>
                </a:lnTo>
                <a:lnTo>
                  <a:pt x="60073" y="1122"/>
                </a:lnTo>
                <a:lnTo>
                  <a:pt x="55447" y="5473"/>
                </a:lnTo>
                <a:lnTo>
                  <a:pt x="54473" y="7789"/>
                </a:lnTo>
                <a:lnTo>
                  <a:pt x="54347" y="13544"/>
                </a:lnTo>
                <a:lnTo>
                  <a:pt x="54886" y="15298"/>
                </a:lnTo>
                <a:lnTo>
                  <a:pt x="55938" y="16772"/>
                </a:lnTo>
                <a:lnTo>
                  <a:pt x="56989" y="18316"/>
                </a:lnTo>
                <a:lnTo>
                  <a:pt x="58671" y="19509"/>
                </a:lnTo>
                <a:lnTo>
                  <a:pt x="60915" y="20280"/>
                </a:lnTo>
                <a:lnTo>
                  <a:pt x="58251" y="20982"/>
                </a:lnTo>
                <a:lnTo>
                  <a:pt x="56148" y="22316"/>
                </a:lnTo>
                <a:lnTo>
                  <a:pt x="53274" y="26175"/>
                </a:lnTo>
                <a:lnTo>
                  <a:pt x="52573" y="28561"/>
                </a:lnTo>
                <a:lnTo>
                  <a:pt x="52602" y="35298"/>
                </a:lnTo>
                <a:lnTo>
                  <a:pt x="53905" y="38456"/>
                </a:lnTo>
                <a:lnTo>
                  <a:pt x="59162" y="43579"/>
                </a:lnTo>
                <a:lnTo>
                  <a:pt x="62667" y="44842"/>
                </a:lnTo>
                <a:lnTo>
                  <a:pt x="71289" y="44842"/>
                </a:lnTo>
                <a:lnTo>
                  <a:pt x="74794" y="43579"/>
                </a:lnTo>
                <a:lnTo>
                  <a:pt x="78050" y="40421"/>
                </a:lnTo>
                <a:lnTo>
                  <a:pt x="65401" y="40421"/>
                </a:lnTo>
                <a:lnTo>
                  <a:pt x="63859" y="40000"/>
                </a:lnTo>
                <a:lnTo>
                  <a:pt x="58111" y="32982"/>
                </a:lnTo>
                <a:lnTo>
                  <a:pt x="58136" y="28842"/>
                </a:lnTo>
                <a:lnTo>
                  <a:pt x="58882" y="26807"/>
                </a:lnTo>
                <a:lnTo>
                  <a:pt x="62246" y="23438"/>
                </a:lnTo>
                <a:lnTo>
                  <a:pt x="64349" y="22596"/>
                </a:lnTo>
                <a:lnTo>
                  <a:pt x="77948" y="22596"/>
                </a:lnTo>
                <a:lnTo>
                  <a:pt x="75845" y="21193"/>
                </a:lnTo>
                <a:lnTo>
                  <a:pt x="73182" y="20280"/>
                </a:lnTo>
                <a:lnTo>
                  <a:pt x="75355" y="19509"/>
                </a:lnTo>
                <a:lnTo>
                  <a:pt x="76967" y="18316"/>
                </a:lnTo>
                <a:lnTo>
                  <a:pt x="64910" y="18245"/>
                </a:lnTo>
                <a:lnTo>
                  <a:pt x="63158" y="17544"/>
                </a:lnTo>
                <a:lnTo>
                  <a:pt x="61826" y="16280"/>
                </a:lnTo>
                <a:lnTo>
                  <a:pt x="60494" y="14947"/>
                </a:lnTo>
                <a:lnTo>
                  <a:pt x="59910" y="13544"/>
                </a:lnTo>
                <a:lnTo>
                  <a:pt x="59793" y="9333"/>
                </a:lnTo>
                <a:lnTo>
                  <a:pt x="60494" y="7719"/>
                </a:lnTo>
                <a:lnTo>
                  <a:pt x="63228" y="5122"/>
                </a:lnTo>
                <a:lnTo>
                  <a:pt x="64910" y="4421"/>
                </a:lnTo>
                <a:lnTo>
                  <a:pt x="77243" y="4421"/>
                </a:lnTo>
                <a:lnTo>
                  <a:pt x="76126" y="3368"/>
                </a:lnTo>
                <a:lnTo>
                  <a:pt x="73813" y="1122"/>
                </a:lnTo>
                <a:lnTo>
                  <a:pt x="70728" y="0"/>
                </a:lnTo>
                <a:close/>
              </a:path>
              <a:path w="81914" h="45085">
                <a:moveTo>
                  <a:pt x="77948" y="22596"/>
                </a:moveTo>
                <a:lnTo>
                  <a:pt x="69467" y="22596"/>
                </a:lnTo>
                <a:lnTo>
                  <a:pt x="71640" y="23509"/>
                </a:lnTo>
                <a:lnTo>
                  <a:pt x="73322" y="25193"/>
                </a:lnTo>
                <a:lnTo>
                  <a:pt x="75074" y="26877"/>
                </a:lnTo>
                <a:lnTo>
                  <a:pt x="75747" y="28561"/>
                </a:lnTo>
                <a:lnTo>
                  <a:pt x="75803" y="34456"/>
                </a:lnTo>
                <a:lnTo>
                  <a:pt x="75074" y="36281"/>
                </a:lnTo>
                <a:lnTo>
                  <a:pt x="73392" y="37895"/>
                </a:lnTo>
                <a:lnTo>
                  <a:pt x="71780" y="39579"/>
                </a:lnTo>
                <a:lnTo>
                  <a:pt x="69607" y="40421"/>
                </a:lnTo>
                <a:lnTo>
                  <a:pt x="78050" y="40421"/>
                </a:lnTo>
                <a:lnTo>
                  <a:pt x="80121" y="38456"/>
                </a:lnTo>
                <a:lnTo>
                  <a:pt x="81453" y="35298"/>
                </a:lnTo>
                <a:lnTo>
                  <a:pt x="81368" y="28561"/>
                </a:lnTo>
                <a:lnTo>
                  <a:pt x="80752" y="26526"/>
                </a:lnTo>
                <a:lnTo>
                  <a:pt x="77948" y="22596"/>
                </a:lnTo>
                <a:close/>
              </a:path>
              <a:path w="81914" h="45085">
                <a:moveTo>
                  <a:pt x="77243" y="4421"/>
                </a:moveTo>
                <a:lnTo>
                  <a:pt x="68976" y="4421"/>
                </a:lnTo>
                <a:lnTo>
                  <a:pt x="70728" y="5122"/>
                </a:lnTo>
                <a:lnTo>
                  <a:pt x="72060" y="6456"/>
                </a:lnTo>
                <a:lnTo>
                  <a:pt x="73462" y="7789"/>
                </a:lnTo>
                <a:lnTo>
                  <a:pt x="74040" y="9333"/>
                </a:lnTo>
                <a:lnTo>
                  <a:pt x="74011" y="13544"/>
                </a:lnTo>
                <a:lnTo>
                  <a:pt x="73462" y="14947"/>
                </a:lnTo>
                <a:lnTo>
                  <a:pt x="72130" y="16280"/>
                </a:lnTo>
                <a:lnTo>
                  <a:pt x="70798" y="17544"/>
                </a:lnTo>
                <a:lnTo>
                  <a:pt x="69116" y="18245"/>
                </a:lnTo>
                <a:lnTo>
                  <a:pt x="77015" y="18245"/>
                </a:lnTo>
                <a:lnTo>
                  <a:pt x="78019" y="16772"/>
                </a:lnTo>
                <a:lnTo>
                  <a:pt x="79140" y="15298"/>
                </a:lnTo>
                <a:lnTo>
                  <a:pt x="79631" y="13544"/>
                </a:lnTo>
                <a:lnTo>
                  <a:pt x="79572" y="8140"/>
                </a:lnTo>
                <a:lnTo>
                  <a:pt x="78509" y="5614"/>
                </a:lnTo>
                <a:lnTo>
                  <a:pt x="77243" y="4421"/>
                </a:lnTo>
                <a:close/>
              </a:path>
            </a:pathLst>
          </a:custGeom>
          <a:solidFill>
            <a:srgbClr val="252525"/>
          </a:solidFill>
        </p:spPr>
        <p:txBody>
          <a:bodyPr wrap="square" lIns="0" tIns="0" rIns="0" bIns="0" rtlCol="0"/>
          <a:lstStyle/>
          <a:p>
            <a:endParaRPr/>
          </a:p>
        </p:txBody>
      </p:sp>
      <p:sp>
        <p:nvSpPr>
          <p:cNvPr id="217" name="object 217"/>
          <p:cNvSpPr/>
          <p:nvPr/>
        </p:nvSpPr>
        <p:spPr>
          <a:xfrm>
            <a:off x="6156306" y="4997213"/>
            <a:ext cx="16510" cy="44450"/>
          </a:xfrm>
          <a:custGeom>
            <a:avLst/>
            <a:gdLst/>
            <a:ahLst/>
            <a:cxnLst/>
            <a:rect l="l" t="t" r="r" b="b"/>
            <a:pathLst>
              <a:path w="16510" h="44450">
                <a:moveTo>
                  <a:pt x="16122" y="9684"/>
                </a:moveTo>
                <a:lnTo>
                  <a:pt x="10724" y="9684"/>
                </a:lnTo>
                <a:lnTo>
                  <a:pt x="10724" y="44070"/>
                </a:lnTo>
                <a:lnTo>
                  <a:pt x="16122" y="44070"/>
                </a:lnTo>
                <a:lnTo>
                  <a:pt x="16122" y="9684"/>
                </a:lnTo>
                <a:close/>
              </a:path>
              <a:path w="16510" h="44450">
                <a:moveTo>
                  <a:pt x="16122" y="0"/>
                </a:moveTo>
                <a:lnTo>
                  <a:pt x="12687" y="0"/>
                </a:lnTo>
                <a:lnTo>
                  <a:pt x="11706" y="1894"/>
                </a:lnTo>
                <a:lnTo>
                  <a:pt x="10164" y="3859"/>
                </a:lnTo>
                <a:lnTo>
                  <a:pt x="5607" y="7859"/>
                </a:lnTo>
                <a:lnTo>
                  <a:pt x="3014" y="9614"/>
                </a:lnTo>
                <a:lnTo>
                  <a:pt x="0" y="11017"/>
                </a:lnTo>
                <a:lnTo>
                  <a:pt x="0" y="16210"/>
                </a:lnTo>
                <a:lnTo>
                  <a:pt x="1682" y="15579"/>
                </a:lnTo>
                <a:lnTo>
                  <a:pt x="3574" y="14666"/>
                </a:lnTo>
                <a:lnTo>
                  <a:pt x="5677" y="13403"/>
                </a:lnTo>
                <a:lnTo>
                  <a:pt x="7780" y="12210"/>
                </a:lnTo>
                <a:lnTo>
                  <a:pt x="9463" y="10947"/>
                </a:lnTo>
                <a:lnTo>
                  <a:pt x="10724" y="9684"/>
                </a:lnTo>
                <a:lnTo>
                  <a:pt x="16122" y="9684"/>
                </a:lnTo>
                <a:lnTo>
                  <a:pt x="16122" y="0"/>
                </a:lnTo>
                <a:close/>
              </a:path>
            </a:pathLst>
          </a:custGeom>
          <a:solidFill>
            <a:srgbClr val="252525"/>
          </a:solidFill>
        </p:spPr>
        <p:txBody>
          <a:bodyPr wrap="square" lIns="0" tIns="0" rIns="0" bIns="0" rtlCol="0"/>
          <a:lstStyle/>
          <a:p>
            <a:endParaRPr/>
          </a:p>
        </p:txBody>
      </p:sp>
      <p:sp>
        <p:nvSpPr>
          <p:cNvPr id="218" name="object 218"/>
          <p:cNvSpPr/>
          <p:nvPr/>
        </p:nvSpPr>
        <p:spPr>
          <a:xfrm>
            <a:off x="6012605" y="5016652"/>
            <a:ext cx="112395" cy="0"/>
          </a:xfrm>
          <a:custGeom>
            <a:avLst/>
            <a:gdLst/>
            <a:ahLst/>
            <a:cxnLst/>
            <a:rect l="l" t="t" r="r" b="b"/>
            <a:pathLst>
              <a:path w="112395">
                <a:moveTo>
                  <a:pt x="0" y="0"/>
                </a:moveTo>
                <a:lnTo>
                  <a:pt x="112156" y="0"/>
                </a:lnTo>
              </a:path>
            </a:pathLst>
          </a:custGeom>
          <a:ln w="3508">
            <a:solidFill>
              <a:srgbClr val="252525"/>
            </a:solidFill>
          </a:ln>
        </p:spPr>
        <p:txBody>
          <a:bodyPr wrap="square" lIns="0" tIns="0" rIns="0" bIns="0" rtlCol="0"/>
          <a:lstStyle/>
          <a:p>
            <a:endParaRPr/>
          </a:p>
        </p:txBody>
      </p:sp>
      <p:sp>
        <p:nvSpPr>
          <p:cNvPr id="219" name="object 219"/>
          <p:cNvSpPr/>
          <p:nvPr/>
        </p:nvSpPr>
        <p:spPr>
          <a:xfrm>
            <a:off x="6012605" y="6821909"/>
            <a:ext cx="112395" cy="0"/>
          </a:xfrm>
          <a:custGeom>
            <a:avLst/>
            <a:gdLst/>
            <a:ahLst/>
            <a:cxnLst/>
            <a:rect l="l" t="t" r="r" b="b"/>
            <a:pathLst>
              <a:path w="112395">
                <a:moveTo>
                  <a:pt x="0" y="0"/>
                </a:moveTo>
                <a:lnTo>
                  <a:pt x="112156" y="0"/>
                </a:lnTo>
              </a:path>
            </a:pathLst>
          </a:custGeom>
          <a:ln w="3509">
            <a:solidFill>
              <a:srgbClr val="252525"/>
            </a:solidFill>
          </a:ln>
        </p:spPr>
        <p:txBody>
          <a:bodyPr wrap="square" lIns="0" tIns="0" rIns="0" bIns="0" rtlCol="0"/>
          <a:lstStyle/>
          <a:p>
            <a:endParaRPr/>
          </a:p>
        </p:txBody>
      </p:sp>
      <p:sp>
        <p:nvSpPr>
          <p:cNvPr id="220" name="object 220"/>
          <p:cNvSpPr/>
          <p:nvPr/>
        </p:nvSpPr>
        <p:spPr>
          <a:xfrm>
            <a:off x="6012605" y="5014869"/>
            <a:ext cx="0" cy="1807210"/>
          </a:xfrm>
          <a:custGeom>
            <a:avLst/>
            <a:gdLst/>
            <a:ahLst/>
            <a:cxnLst/>
            <a:rect l="l" t="t" r="r" b="b"/>
            <a:pathLst>
              <a:path h="1807209">
                <a:moveTo>
                  <a:pt x="0" y="0"/>
                </a:moveTo>
                <a:lnTo>
                  <a:pt x="0" y="1807040"/>
                </a:lnTo>
              </a:path>
            </a:pathLst>
          </a:custGeom>
          <a:ln w="3504">
            <a:solidFill>
              <a:srgbClr val="252525"/>
            </a:solidFill>
          </a:ln>
        </p:spPr>
        <p:txBody>
          <a:bodyPr wrap="square" lIns="0" tIns="0" rIns="0" bIns="0" rtlCol="0"/>
          <a:lstStyle/>
          <a:p>
            <a:endParaRPr/>
          </a:p>
        </p:txBody>
      </p:sp>
      <p:sp>
        <p:nvSpPr>
          <p:cNvPr id="221" name="object 221"/>
          <p:cNvSpPr/>
          <p:nvPr/>
        </p:nvSpPr>
        <p:spPr>
          <a:xfrm>
            <a:off x="6123009" y="5014869"/>
            <a:ext cx="0" cy="1807210"/>
          </a:xfrm>
          <a:custGeom>
            <a:avLst/>
            <a:gdLst/>
            <a:ahLst/>
            <a:cxnLst/>
            <a:rect l="l" t="t" r="r" b="b"/>
            <a:pathLst>
              <a:path h="1807209">
                <a:moveTo>
                  <a:pt x="0" y="0"/>
                </a:moveTo>
                <a:lnTo>
                  <a:pt x="0" y="1807040"/>
                </a:lnTo>
              </a:path>
            </a:pathLst>
          </a:custGeom>
          <a:ln w="3504">
            <a:solidFill>
              <a:srgbClr val="252525"/>
            </a:solidFill>
          </a:ln>
        </p:spPr>
        <p:txBody>
          <a:bodyPr wrap="square" lIns="0" tIns="0" rIns="0" bIns="0" rtlCol="0"/>
          <a:lstStyle/>
          <a:p>
            <a:endParaRPr/>
          </a:p>
        </p:txBody>
      </p:sp>
      <p:sp>
        <p:nvSpPr>
          <p:cNvPr id="222" name="object 222"/>
          <p:cNvSpPr/>
          <p:nvPr/>
        </p:nvSpPr>
        <p:spPr>
          <a:xfrm>
            <a:off x="6283484" y="3143904"/>
            <a:ext cx="2045532" cy="1803570"/>
          </a:xfrm>
          <a:prstGeom prst="rect">
            <a:avLst/>
          </a:prstGeom>
          <a:blipFill>
            <a:blip r:embed="rId7" cstate="print"/>
            <a:stretch>
              <a:fillRect/>
            </a:stretch>
          </a:blipFill>
        </p:spPr>
        <p:txBody>
          <a:bodyPr wrap="square" lIns="0" tIns="0" rIns="0" bIns="0" rtlCol="0"/>
          <a:lstStyle/>
          <a:p>
            <a:endParaRPr/>
          </a:p>
        </p:txBody>
      </p:sp>
      <p:sp>
        <p:nvSpPr>
          <p:cNvPr id="223" name="object 223"/>
          <p:cNvSpPr/>
          <p:nvPr/>
        </p:nvSpPr>
        <p:spPr>
          <a:xfrm>
            <a:off x="6283483" y="4947474"/>
            <a:ext cx="2047875" cy="0"/>
          </a:xfrm>
          <a:custGeom>
            <a:avLst/>
            <a:gdLst/>
            <a:ahLst/>
            <a:cxnLst/>
            <a:rect l="l" t="t" r="r" b="b"/>
            <a:pathLst>
              <a:path w="2047875">
                <a:moveTo>
                  <a:pt x="0" y="0"/>
                </a:moveTo>
                <a:lnTo>
                  <a:pt x="2047286" y="0"/>
                </a:lnTo>
              </a:path>
            </a:pathLst>
          </a:custGeom>
          <a:ln w="3505">
            <a:solidFill>
              <a:srgbClr val="252525"/>
            </a:solidFill>
          </a:ln>
        </p:spPr>
        <p:txBody>
          <a:bodyPr wrap="square" lIns="0" tIns="0" rIns="0" bIns="0" rtlCol="0"/>
          <a:lstStyle/>
          <a:p>
            <a:endParaRPr/>
          </a:p>
        </p:txBody>
      </p:sp>
      <p:sp>
        <p:nvSpPr>
          <p:cNvPr id="224" name="object 224"/>
          <p:cNvSpPr/>
          <p:nvPr/>
        </p:nvSpPr>
        <p:spPr>
          <a:xfrm>
            <a:off x="6283483" y="3143902"/>
            <a:ext cx="2047875" cy="0"/>
          </a:xfrm>
          <a:custGeom>
            <a:avLst/>
            <a:gdLst/>
            <a:ahLst/>
            <a:cxnLst/>
            <a:rect l="l" t="t" r="r" b="b"/>
            <a:pathLst>
              <a:path w="2047875">
                <a:moveTo>
                  <a:pt x="0" y="0"/>
                </a:moveTo>
                <a:lnTo>
                  <a:pt x="2047286" y="0"/>
                </a:lnTo>
              </a:path>
            </a:pathLst>
          </a:custGeom>
          <a:ln w="3505">
            <a:solidFill>
              <a:srgbClr val="252525"/>
            </a:solidFill>
          </a:ln>
        </p:spPr>
        <p:txBody>
          <a:bodyPr wrap="square" lIns="0" tIns="0" rIns="0" bIns="0" rtlCol="0"/>
          <a:lstStyle/>
          <a:p>
            <a:endParaRPr/>
          </a:p>
        </p:txBody>
      </p:sp>
      <p:sp>
        <p:nvSpPr>
          <p:cNvPr id="225" name="object 225"/>
          <p:cNvSpPr/>
          <p:nvPr/>
        </p:nvSpPr>
        <p:spPr>
          <a:xfrm>
            <a:off x="6470103" y="4925267"/>
            <a:ext cx="3810" cy="22225"/>
          </a:xfrm>
          <a:custGeom>
            <a:avLst/>
            <a:gdLst/>
            <a:ahLst/>
            <a:cxnLst/>
            <a:rect l="l" t="t" r="r" b="b"/>
            <a:pathLst>
              <a:path w="3810"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26" name="object 226"/>
          <p:cNvSpPr/>
          <p:nvPr/>
        </p:nvSpPr>
        <p:spPr>
          <a:xfrm>
            <a:off x="6658671"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27" name="object 227"/>
          <p:cNvSpPr/>
          <p:nvPr/>
        </p:nvSpPr>
        <p:spPr>
          <a:xfrm>
            <a:off x="6847231"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28" name="object 228"/>
          <p:cNvSpPr/>
          <p:nvPr/>
        </p:nvSpPr>
        <p:spPr>
          <a:xfrm>
            <a:off x="7035778"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29" name="object 229"/>
          <p:cNvSpPr/>
          <p:nvPr/>
        </p:nvSpPr>
        <p:spPr>
          <a:xfrm>
            <a:off x="7224381"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0" name="object 230"/>
          <p:cNvSpPr/>
          <p:nvPr/>
        </p:nvSpPr>
        <p:spPr>
          <a:xfrm>
            <a:off x="7412913"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1" name="object 231"/>
          <p:cNvSpPr/>
          <p:nvPr/>
        </p:nvSpPr>
        <p:spPr>
          <a:xfrm>
            <a:off x="7601516"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2" name="object 232"/>
          <p:cNvSpPr/>
          <p:nvPr/>
        </p:nvSpPr>
        <p:spPr>
          <a:xfrm>
            <a:off x="7790049"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3" name="object 233"/>
          <p:cNvSpPr/>
          <p:nvPr/>
        </p:nvSpPr>
        <p:spPr>
          <a:xfrm>
            <a:off x="7978581"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4" name="object 234"/>
          <p:cNvSpPr/>
          <p:nvPr/>
        </p:nvSpPr>
        <p:spPr>
          <a:xfrm>
            <a:off x="8167184" y="4925267"/>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5" name="object 235"/>
          <p:cNvSpPr/>
          <p:nvPr/>
        </p:nvSpPr>
        <p:spPr>
          <a:xfrm>
            <a:off x="6470103" y="3143920"/>
            <a:ext cx="3810" cy="22225"/>
          </a:xfrm>
          <a:custGeom>
            <a:avLst/>
            <a:gdLst/>
            <a:ahLst/>
            <a:cxnLst/>
            <a:rect l="l" t="t" r="r" b="b"/>
            <a:pathLst>
              <a:path w="3810"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6" name="object 236"/>
          <p:cNvSpPr/>
          <p:nvPr/>
        </p:nvSpPr>
        <p:spPr>
          <a:xfrm>
            <a:off x="6658671"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7" name="object 237"/>
          <p:cNvSpPr/>
          <p:nvPr/>
        </p:nvSpPr>
        <p:spPr>
          <a:xfrm>
            <a:off x="6847231"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8" name="object 238"/>
          <p:cNvSpPr/>
          <p:nvPr/>
        </p:nvSpPr>
        <p:spPr>
          <a:xfrm>
            <a:off x="7035778"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39" name="object 239"/>
          <p:cNvSpPr/>
          <p:nvPr/>
        </p:nvSpPr>
        <p:spPr>
          <a:xfrm>
            <a:off x="7224381"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0" name="object 240"/>
          <p:cNvSpPr/>
          <p:nvPr/>
        </p:nvSpPr>
        <p:spPr>
          <a:xfrm>
            <a:off x="7412913"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1" name="object 241"/>
          <p:cNvSpPr/>
          <p:nvPr/>
        </p:nvSpPr>
        <p:spPr>
          <a:xfrm>
            <a:off x="7601516"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2" name="object 242"/>
          <p:cNvSpPr/>
          <p:nvPr/>
        </p:nvSpPr>
        <p:spPr>
          <a:xfrm>
            <a:off x="7790049"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3" name="object 243"/>
          <p:cNvSpPr/>
          <p:nvPr/>
        </p:nvSpPr>
        <p:spPr>
          <a:xfrm>
            <a:off x="7978581"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4" name="object 244"/>
          <p:cNvSpPr/>
          <p:nvPr/>
        </p:nvSpPr>
        <p:spPr>
          <a:xfrm>
            <a:off x="8167184" y="3143920"/>
            <a:ext cx="3810" cy="22225"/>
          </a:xfrm>
          <a:custGeom>
            <a:avLst/>
            <a:gdLst/>
            <a:ahLst/>
            <a:cxnLst/>
            <a:rect l="l" t="t" r="r" b="b"/>
            <a:pathLst>
              <a:path w="3809" h="22225">
                <a:moveTo>
                  <a:pt x="0" y="22207"/>
                </a:moveTo>
                <a:lnTo>
                  <a:pt x="3505" y="22207"/>
                </a:lnTo>
                <a:lnTo>
                  <a:pt x="3505" y="0"/>
                </a:lnTo>
                <a:lnTo>
                  <a:pt x="0" y="0"/>
                </a:lnTo>
                <a:lnTo>
                  <a:pt x="0" y="22207"/>
                </a:lnTo>
                <a:close/>
              </a:path>
            </a:pathLst>
          </a:custGeom>
          <a:solidFill>
            <a:srgbClr val="252525"/>
          </a:solidFill>
        </p:spPr>
        <p:txBody>
          <a:bodyPr wrap="square" lIns="0" tIns="0" rIns="0" bIns="0" rtlCol="0"/>
          <a:lstStyle/>
          <a:p>
            <a:endParaRPr/>
          </a:p>
        </p:txBody>
      </p:sp>
      <p:sp>
        <p:nvSpPr>
          <p:cNvPr id="245" name="object 245"/>
          <p:cNvSpPr/>
          <p:nvPr/>
        </p:nvSpPr>
        <p:spPr>
          <a:xfrm>
            <a:off x="6283483" y="3143904"/>
            <a:ext cx="0" cy="1805939"/>
          </a:xfrm>
          <a:custGeom>
            <a:avLst/>
            <a:gdLst/>
            <a:ahLst/>
            <a:cxnLst/>
            <a:rect l="l" t="t" r="r" b="b"/>
            <a:pathLst>
              <a:path h="1805939">
                <a:moveTo>
                  <a:pt x="0" y="0"/>
                </a:moveTo>
                <a:lnTo>
                  <a:pt x="0" y="1805323"/>
                </a:lnTo>
              </a:path>
            </a:pathLst>
          </a:custGeom>
          <a:ln w="3505">
            <a:solidFill>
              <a:srgbClr val="252525"/>
            </a:solidFill>
          </a:ln>
        </p:spPr>
        <p:txBody>
          <a:bodyPr wrap="square" lIns="0" tIns="0" rIns="0" bIns="0" rtlCol="0"/>
          <a:lstStyle/>
          <a:p>
            <a:endParaRPr/>
          </a:p>
        </p:txBody>
      </p:sp>
      <p:sp>
        <p:nvSpPr>
          <p:cNvPr id="246" name="object 246"/>
          <p:cNvSpPr/>
          <p:nvPr/>
        </p:nvSpPr>
        <p:spPr>
          <a:xfrm>
            <a:off x="8329004" y="3143904"/>
            <a:ext cx="0" cy="1805939"/>
          </a:xfrm>
          <a:custGeom>
            <a:avLst/>
            <a:gdLst/>
            <a:ahLst/>
            <a:cxnLst/>
            <a:rect l="l" t="t" r="r" b="b"/>
            <a:pathLst>
              <a:path h="1805939">
                <a:moveTo>
                  <a:pt x="0" y="0"/>
                </a:moveTo>
                <a:lnTo>
                  <a:pt x="0" y="1805323"/>
                </a:lnTo>
              </a:path>
            </a:pathLst>
          </a:custGeom>
          <a:ln w="3505">
            <a:solidFill>
              <a:srgbClr val="252525"/>
            </a:solidFill>
          </a:ln>
        </p:spPr>
        <p:txBody>
          <a:bodyPr wrap="square" lIns="0" tIns="0" rIns="0" bIns="0" rtlCol="0"/>
          <a:lstStyle/>
          <a:p>
            <a:endParaRPr/>
          </a:p>
        </p:txBody>
      </p:sp>
      <p:sp>
        <p:nvSpPr>
          <p:cNvPr id="247" name="object 247"/>
          <p:cNvSpPr/>
          <p:nvPr/>
        </p:nvSpPr>
        <p:spPr>
          <a:xfrm>
            <a:off x="6283483" y="330823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48" name="object 248"/>
          <p:cNvSpPr/>
          <p:nvPr/>
        </p:nvSpPr>
        <p:spPr>
          <a:xfrm>
            <a:off x="6283483" y="347446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49" name="object 249"/>
          <p:cNvSpPr/>
          <p:nvPr/>
        </p:nvSpPr>
        <p:spPr>
          <a:xfrm>
            <a:off x="6283483" y="3640770"/>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0" name="object 250"/>
          <p:cNvSpPr/>
          <p:nvPr/>
        </p:nvSpPr>
        <p:spPr>
          <a:xfrm>
            <a:off x="6283483" y="380699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1" name="object 251"/>
          <p:cNvSpPr/>
          <p:nvPr/>
        </p:nvSpPr>
        <p:spPr>
          <a:xfrm>
            <a:off x="6283483" y="3973300"/>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2" name="object 252"/>
          <p:cNvSpPr/>
          <p:nvPr/>
        </p:nvSpPr>
        <p:spPr>
          <a:xfrm>
            <a:off x="6283483" y="413952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3" name="object 253"/>
          <p:cNvSpPr/>
          <p:nvPr/>
        </p:nvSpPr>
        <p:spPr>
          <a:xfrm>
            <a:off x="6283483" y="4305794"/>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4" name="object 254"/>
          <p:cNvSpPr/>
          <p:nvPr/>
        </p:nvSpPr>
        <p:spPr>
          <a:xfrm>
            <a:off x="6283483" y="4472052"/>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5" name="object 255"/>
          <p:cNvSpPr/>
          <p:nvPr/>
        </p:nvSpPr>
        <p:spPr>
          <a:xfrm>
            <a:off x="6283483" y="4638311"/>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6" name="object 256"/>
          <p:cNvSpPr/>
          <p:nvPr/>
        </p:nvSpPr>
        <p:spPr>
          <a:xfrm>
            <a:off x="6283483" y="480456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7" name="object 257"/>
          <p:cNvSpPr/>
          <p:nvPr/>
        </p:nvSpPr>
        <p:spPr>
          <a:xfrm>
            <a:off x="8306778" y="330823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8" name="object 258"/>
          <p:cNvSpPr/>
          <p:nvPr/>
        </p:nvSpPr>
        <p:spPr>
          <a:xfrm>
            <a:off x="8306778" y="347446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59" name="object 259"/>
          <p:cNvSpPr/>
          <p:nvPr/>
        </p:nvSpPr>
        <p:spPr>
          <a:xfrm>
            <a:off x="8306778" y="3640770"/>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0" name="object 260"/>
          <p:cNvSpPr/>
          <p:nvPr/>
        </p:nvSpPr>
        <p:spPr>
          <a:xfrm>
            <a:off x="8306778" y="380699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1" name="object 261"/>
          <p:cNvSpPr/>
          <p:nvPr/>
        </p:nvSpPr>
        <p:spPr>
          <a:xfrm>
            <a:off x="8306778" y="3973300"/>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2" name="object 262"/>
          <p:cNvSpPr/>
          <p:nvPr/>
        </p:nvSpPr>
        <p:spPr>
          <a:xfrm>
            <a:off x="8306778" y="413952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3" name="object 263"/>
          <p:cNvSpPr/>
          <p:nvPr/>
        </p:nvSpPr>
        <p:spPr>
          <a:xfrm>
            <a:off x="8306778" y="4305794"/>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4" name="object 264"/>
          <p:cNvSpPr/>
          <p:nvPr/>
        </p:nvSpPr>
        <p:spPr>
          <a:xfrm>
            <a:off x="8306778" y="4472052"/>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5" name="object 265"/>
          <p:cNvSpPr/>
          <p:nvPr/>
        </p:nvSpPr>
        <p:spPr>
          <a:xfrm>
            <a:off x="8306778" y="4638311"/>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6" name="object 266"/>
          <p:cNvSpPr/>
          <p:nvPr/>
        </p:nvSpPr>
        <p:spPr>
          <a:xfrm>
            <a:off x="8306778" y="4804569"/>
            <a:ext cx="22225" cy="3810"/>
          </a:xfrm>
          <a:custGeom>
            <a:avLst/>
            <a:gdLst/>
            <a:ahLst/>
            <a:cxnLst/>
            <a:rect l="l" t="t" r="r" b="b"/>
            <a:pathLst>
              <a:path w="22225" h="3810">
                <a:moveTo>
                  <a:pt x="0" y="3505"/>
                </a:moveTo>
                <a:lnTo>
                  <a:pt x="22208" y="3505"/>
                </a:lnTo>
                <a:lnTo>
                  <a:pt x="22208" y="0"/>
                </a:lnTo>
                <a:lnTo>
                  <a:pt x="0" y="0"/>
                </a:lnTo>
                <a:lnTo>
                  <a:pt x="0" y="3505"/>
                </a:lnTo>
                <a:close/>
              </a:path>
            </a:pathLst>
          </a:custGeom>
          <a:solidFill>
            <a:srgbClr val="252525"/>
          </a:solidFill>
        </p:spPr>
        <p:txBody>
          <a:bodyPr wrap="square" lIns="0" tIns="0" rIns="0" bIns="0" rtlCol="0"/>
          <a:lstStyle/>
          <a:p>
            <a:endParaRPr/>
          </a:p>
        </p:txBody>
      </p:sp>
      <p:sp>
        <p:nvSpPr>
          <p:cNvPr id="267" name="object 267"/>
          <p:cNvSpPr/>
          <p:nvPr/>
        </p:nvSpPr>
        <p:spPr>
          <a:xfrm>
            <a:off x="8385094" y="3142150"/>
            <a:ext cx="113933" cy="1807077"/>
          </a:xfrm>
          <a:prstGeom prst="rect">
            <a:avLst/>
          </a:prstGeom>
          <a:blipFill>
            <a:blip r:embed="rId8" cstate="print"/>
            <a:stretch>
              <a:fillRect/>
            </a:stretch>
          </a:blipFill>
        </p:spPr>
        <p:txBody>
          <a:bodyPr wrap="square" lIns="0" tIns="0" rIns="0" bIns="0" rtlCol="0"/>
          <a:lstStyle/>
          <a:p>
            <a:endParaRPr/>
          </a:p>
        </p:txBody>
      </p:sp>
      <p:sp>
        <p:nvSpPr>
          <p:cNvPr id="268" name="object 268"/>
          <p:cNvSpPr/>
          <p:nvPr/>
        </p:nvSpPr>
        <p:spPr>
          <a:xfrm>
            <a:off x="8497274" y="3142151"/>
            <a:ext cx="0" cy="1805939"/>
          </a:xfrm>
          <a:custGeom>
            <a:avLst/>
            <a:gdLst/>
            <a:ahLst/>
            <a:cxnLst/>
            <a:rect l="l" t="t" r="r" b="b"/>
            <a:pathLst>
              <a:path h="1805939">
                <a:moveTo>
                  <a:pt x="0" y="0"/>
                </a:moveTo>
                <a:lnTo>
                  <a:pt x="0" y="1805323"/>
                </a:lnTo>
              </a:path>
            </a:pathLst>
          </a:custGeom>
          <a:ln w="3505">
            <a:solidFill>
              <a:srgbClr val="252525"/>
            </a:solidFill>
          </a:ln>
        </p:spPr>
        <p:txBody>
          <a:bodyPr wrap="square" lIns="0" tIns="0" rIns="0" bIns="0" rtlCol="0"/>
          <a:lstStyle/>
          <a:p>
            <a:endParaRPr/>
          </a:p>
        </p:txBody>
      </p:sp>
      <p:sp>
        <p:nvSpPr>
          <p:cNvPr id="269" name="object 269"/>
          <p:cNvSpPr/>
          <p:nvPr/>
        </p:nvSpPr>
        <p:spPr>
          <a:xfrm>
            <a:off x="8477502" y="4945721"/>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0" name="object 270"/>
          <p:cNvSpPr/>
          <p:nvPr/>
        </p:nvSpPr>
        <p:spPr>
          <a:xfrm>
            <a:off x="8477502" y="4765363"/>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1" name="object 271"/>
          <p:cNvSpPr/>
          <p:nvPr/>
        </p:nvSpPr>
        <p:spPr>
          <a:xfrm>
            <a:off x="8477502" y="4585006"/>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2" name="object 272"/>
          <p:cNvSpPr/>
          <p:nvPr/>
        </p:nvSpPr>
        <p:spPr>
          <a:xfrm>
            <a:off x="8477502" y="4404649"/>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3" name="object 273"/>
          <p:cNvSpPr/>
          <p:nvPr/>
        </p:nvSpPr>
        <p:spPr>
          <a:xfrm>
            <a:off x="8477502" y="4224292"/>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4" name="object 274"/>
          <p:cNvSpPr/>
          <p:nvPr/>
        </p:nvSpPr>
        <p:spPr>
          <a:xfrm>
            <a:off x="8477502" y="4043970"/>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5" name="object 275"/>
          <p:cNvSpPr/>
          <p:nvPr/>
        </p:nvSpPr>
        <p:spPr>
          <a:xfrm>
            <a:off x="8477502" y="3863578"/>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6" name="object 276"/>
          <p:cNvSpPr/>
          <p:nvPr/>
        </p:nvSpPr>
        <p:spPr>
          <a:xfrm>
            <a:off x="8477502" y="3683256"/>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7" name="object 277"/>
          <p:cNvSpPr/>
          <p:nvPr/>
        </p:nvSpPr>
        <p:spPr>
          <a:xfrm>
            <a:off x="8477502" y="3502864"/>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8" name="object 278"/>
          <p:cNvSpPr/>
          <p:nvPr/>
        </p:nvSpPr>
        <p:spPr>
          <a:xfrm>
            <a:off x="8477502" y="3322542"/>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79" name="object 279"/>
          <p:cNvSpPr/>
          <p:nvPr/>
        </p:nvSpPr>
        <p:spPr>
          <a:xfrm>
            <a:off x="8477502" y="3142150"/>
            <a:ext cx="20320" cy="3810"/>
          </a:xfrm>
          <a:custGeom>
            <a:avLst/>
            <a:gdLst/>
            <a:ahLst/>
            <a:cxnLst/>
            <a:rect l="l" t="t" r="r" b="b"/>
            <a:pathLst>
              <a:path w="20320" h="3810">
                <a:moveTo>
                  <a:pt x="0" y="3505"/>
                </a:moveTo>
                <a:lnTo>
                  <a:pt x="19789" y="3505"/>
                </a:lnTo>
                <a:lnTo>
                  <a:pt x="19789" y="0"/>
                </a:lnTo>
                <a:lnTo>
                  <a:pt x="0" y="0"/>
                </a:lnTo>
                <a:lnTo>
                  <a:pt x="0" y="3505"/>
                </a:lnTo>
                <a:close/>
              </a:path>
            </a:pathLst>
          </a:custGeom>
          <a:solidFill>
            <a:srgbClr val="252525"/>
          </a:solidFill>
        </p:spPr>
        <p:txBody>
          <a:bodyPr wrap="square" lIns="0" tIns="0" rIns="0" bIns="0" rtlCol="0"/>
          <a:lstStyle/>
          <a:p>
            <a:endParaRPr/>
          </a:p>
        </p:txBody>
      </p:sp>
      <p:sp>
        <p:nvSpPr>
          <p:cNvPr id="280" name="object 280"/>
          <p:cNvSpPr/>
          <p:nvPr/>
        </p:nvSpPr>
        <p:spPr>
          <a:xfrm>
            <a:off x="8525880" y="4928071"/>
            <a:ext cx="41910" cy="44450"/>
          </a:xfrm>
          <a:custGeom>
            <a:avLst/>
            <a:gdLst/>
            <a:ahLst/>
            <a:cxnLst/>
            <a:rect l="l" t="t" r="r" b="b"/>
            <a:pathLst>
              <a:path w="41909" h="44450">
                <a:moveTo>
                  <a:pt x="16546" y="25455"/>
                </a:moveTo>
                <a:lnTo>
                  <a:pt x="0" y="25455"/>
                </a:lnTo>
                <a:lnTo>
                  <a:pt x="0" y="30869"/>
                </a:lnTo>
                <a:lnTo>
                  <a:pt x="16546" y="30869"/>
                </a:lnTo>
                <a:lnTo>
                  <a:pt x="16546" y="25455"/>
                </a:lnTo>
                <a:close/>
              </a:path>
              <a:path w="41909" h="44450">
                <a:moveTo>
                  <a:pt x="41857" y="9721"/>
                </a:moveTo>
                <a:lnTo>
                  <a:pt x="36458" y="9721"/>
                </a:lnTo>
                <a:lnTo>
                  <a:pt x="36458" y="44030"/>
                </a:lnTo>
                <a:lnTo>
                  <a:pt x="41857" y="44030"/>
                </a:lnTo>
                <a:lnTo>
                  <a:pt x="41857" y="9721"/>
                </a:lnTo>
                <a:close/>
              </a:path>
              <a:path w="41909" h="44450">
                <a:moveTo>
                  <a:pt x="41857" y="0"/>
                </a:moveTo>
                <a:lnTo>
                  <a:pt x="38421" y="0"/>
                </a:lnTo>
                <a:lnTo>
                  <a:pt x="37440" y="1894"/>
                </a:lnTo>
                <a:lnTo>
                  <a:pt x="35827" y="3848"/>
                </a:lnTo>
                <a:lnTo>
                  <a:pt x="31340" y="7876"/>
                </a:lnTo>
                <a:lnTo>
                  <a:pt x="28746" y="9591"/>
                </a:lnTo>
                <a:lnTo>
                  <a:pt x="25837" y="10957"/>
                </a:lnTo>
                <a:lnTo>
                  <a:pt x="25731" y="16212"/>
                </a:lnTo>
                <a:lnTo>
                  <a:pt x="36458" y="9721"/>
                </a:lnTo>
                <a:lnTo>
                  <a:pt x="41857" y="9721"/>
                </a:lnTo>
                <a:lnTo>
                  <a:pt x="41857" y="0"/>
                </a:lnTo>
                <a:close/>
              </a:path>
            </a:pathLst>
          </a:custGeom>
          <a:solidFill>
            <a:srgbClr val="252525"/>
          </a:solidFill>
        </p:spPr>
        <p:txBody>
          <a:bodyPr wrap="square" lIns="0" tIns="0" rIns="0" bIns="0" rtlCol="0"/>
          <a:lstStyle/>
          <a:p>
            <a:endParaRPr/>
          </a:p>
        </p:txBody>
      </p:sp>
      <p:sp>
        <p:nvSpPr>
          <p:cNvPr id="281" name="object 281"/>
          <p:cNvSpPr/>
          <p:nvPr/>
        </p:nvSpPr>
        <p:spPr>
          <a:xfrm>
            <a:off x="8525880" y="4747717"/>
            <a:ext cx="103505" cy="45085"/>
          </a:xfrm>
          <a:custGeom>
            <a:avLst/>
            <a:gdLst/>
            <a:ahLst/>
            <a:cxnLst/>
            <a:rect l="l" t="t" r="r" b="b"/>
            <a:pathLst>
              <a:path w="103504" h="45085">
                <a:moveTo>
                  <a:pt x="16546" y="25449"/>
                </a:moveTo>
                <a:lnTo>
                  <a:pt x="0" y="25449"/>
                </a:lnTo>
                <a:lnTo>
                  <a:pt x="0" y="30869"/>
                </a:lnTo>
                <a:lnTo>
                  <a:pt x="16546" y="30869"/>
                </a:lnTo>
                <a:lnTo>
                  <a:pt x="16546" y="25449"/>
                </a:lnTo>
                <a:close/>
              </a:path>
              <a:path w="103504" h="45085">
                <a:moveTo>
                  <a:pt x="38211" y="0"/>
                </a:moveTo>
                <a:lnTo>
                  <a:pt x="32672" y="0"/>
                </a:lnTo>
                <a:lnTo>
                  <a:pt x="30008" y="855"/>
                </a:lnTo>
                <a:lnTo>
                  <a:pt x="25801" y="4283"/>
                </a:lnTo>
                <a:lnTo>
                  <a:pt x="24258" y="6723"/>
                </a:lnTo>
                <a:lnTo>
                  <a:pt x="23030" y="10383"/>
                </a:lnTo>
                <a:lnTo>
                  <a:pt x="22085" y="13040"/>
                </a:lnTo>
                <a:lnTo>
                  <a:pt x="21594" y="17218"/>
                </a:lnTo>
                <a:lnTo>
                  <a:pt x="21594" y="30637"/>
                </a:lnTo>
                <a:lnTo>
                  <a:pt x="22996" y="36583"/>
                </a:lnTo>
                <a:lnTo>
                  <a:pt x="26123" y="40460"/>
                </a:lnTo>
                <a:lnTo>
                  <a:pt x="28325" y="43257"/>
                </a:lnTo>
                <a:lnTo>
                  <a:pt x="31620" y="44779"/>
                </a:lnTo>
                <a:lnTo>
                  <a:pt x="39122" y="44779"/>
                </a:lnTo>
                <a:lnTo>
                  <a:pt x="41716" y="43916"/>
                </a:lnTo>
                <a:lnTo>
                  <a:pt x="45923" y="40460"/>
                </a:lnTo>
                <a:lnTo>
                  <a:pt x="33373" y="40348"/>
                </a:lnTo>
                <a:lnTo>
                  <a:pt x="31335" y="39149"/>
                </a:lnTo>
                <a:lnTo>
                  <a:pt x="27971" y="34367"/>
                </a:lnTo>
                <a:lnTo>
                  <a:pt x="27133" y="29600"/>
                </a:lnTo>
                <a:lnTo>
                  <a:pt x="27244" y="14596"/>
                </a:lnTo>
                <a:lnTo>
                  <a:pt x="28045" y="10264"/>
                </a:lnTo>
                <a:lnTo>
                  <a:pt x="29867" y="7592"/>
                </a:lnTo>
                <a:lnTo>
                  <a:pt x="31340" y="5503"/>
                </a:lnTo>
                <a:lnTo>
                  <a:pt x="33373" y="4451"/>
                </a:lnTo>
                <a:lnTo>
                  <a:pt x="45774" y="4451"/>
                </a:lnTo>
                <a:lnTo>
                  <a:pt x="45292" y="3729"/>
                </a:lnTo>
                <a:lnTo>
                  <a:pt x="43820" y="2362"/>
                </a:lnTo>
                <a:lnTo>
                  <a:pt x="40314" y="469"/>
                </a:lnTo>
                <a:lnTo>
                  <a:pt x="38211" y="0"/>
                </a:lnTo>
                <a:close/>
              </a:path>
              <a:path w="103504" h="45085">
                <a:moveTo>
                  <a:pt x="45774" y="4451"/>
                </a:moveTo>
                <a:lnTo>
                  <a:pt x="38351" y="4451"/>
                </a:lnTo>
                <a:lnTo>
                  <a:pt x="40454" y="5643"/>
                </a:lnTo>
                <a:lnTo>
                  <a:pt x="43820" y="10383"/>
                </a:lnTo>
                <a:lnTo>
                  <a:pt x="44558" y="14596"/>
                </a:lnTo>
                <a:lnTo>
                  <a:pt x="44657" y="29600"/>
                </a:lnTo>
                <a:lnTo>
                  <a:pt x="43805" y="34388"/>
                </a:lnTo>
                <a:lnTo>
                  <a:pt x="40442" y="39156"/>
                </a:lnTo>
                <a:lnTo>
                  <a:pt x="38351" y="40348"/>
                </a:lnTo>
                <a:lnTo>
                  <a:pt x="45997" y="40348"/>
                </a:lnTo>
                <a:lnTo>
                  <a:pt x="47536" y="38020"/>
                </a:lnTo>
                <a:lnTo>
                  <a:pt x="49639" y="31696"/>
                </a:lnTo>
                <a:lnTo>
                  <a:pt x="50200" y="27546"/>
                </a:lnTo>
                <a:lnTo>
                  <a:pt x="50115" y="17218"/>
                </a:lnTo>
                <a:lnTo>
                  <a:pt x="46475" y="5503"/>
                </a:lnTo>
                <a:lnTo>
                  <a:pt x="45774" y="4451"/>
                </a:lnTo>
                <a:close/>
              </a:path>
              <a:path w="103504" h="45085">
                <a:moveTo>
                  <a:pt x="65835" y="37894"/>
                </a:moveTo>
                <a:lnTo>
                  <a:pt x="59665" y="37894"/>
                </a:lnTo>
                <a:lnTo>
                  <a:pt x="59665" y="44028"/>
                </a:lnTo>
                <a:lnTo>
                  <a:pt x="65835" y="44028"/>
                </a:lnTo>
                <a:lnTo>
                  <a:pt x="65835" y="37894"/>
                </a:lnTo>
                <a:close/>
              </a:path>
              <a:path w="103504" h="45085">
                <a:moveTo>
                  <a:pt x="92338" y="0"/>
                </a:moveTo>
                <a:lnTo>
                  <a:pt x="84695" y="0"/>
                </a:lnTo>
                <a:lnTo>
                  <a:pt x="81589" y="1107"/>
                </a:lnTo>
                <a:lnTo>
                  <a:pt x="79367" y="3260"/>
                </a:lnTo>
                <a:lnTo>
                  <a:pt x="77053" y="5433"/>
                </a:lnTo>
                <a:lnTo>
                  <a:pt x="76066" y="7789"/>
                </a:lnTo>
                <a:lnTo>
                  <a:pt x="75950" y="13489"/>
                </a:lnTo>
                <a:lnTo>
                  <a:pt x="76438" y="15255"/>
                </a:lnTo>
                <a:lnTo>
                  <a:pt x="77544" y="16749"/>
                </a:lnTo>
                <a:lnTo>
                  <a:pt x="78606" y="18270"/>
                </a:lnTo>
                <a:lnTo>
                  <a:pt x="80278" y="19427"/>
                </a:lnTo>
                <a:lnTo>
                  <a:pt x="82452" y="20247"/>
                </a:lnTo>
                <a:lnTo>
                  <a:pt x="79788" y="20948"/>
                </a:lnTo>
                <a:lnTo>
                  <a:pt x="77754" y="22259"/>
                </a:lnTo>
                <a:lnTo>
                  <a:pt x="76282" y="24180"/>
                </a:lnTo>
                <a:lnTo>
                  <a:pt x="74880" y="26108"/>
                </a:lnTo>
                <a:lnTo>
                  <a:pt x="74108" y="28492"/>
                </a:lnTo>
                <a:lnTo>
                  <a:pt x="74138" y="35244"/>
                </a:lnTo>
                <a:lnTo>
                  <a:pt x="75462" y="38392"/>
                </a:lnTo>
                <a:lnTo>
                  <a:pt x="80788" y="43503"/>
                </a:lnTo>
                <a:lnTo>
                  <a:pt x="84275" y="44779"/>
                </a:lnTo>
                <a:lnTo>
                  <a:pt x="92899" y="44779"/>
                </a:lnTo>
                <a:lnTo>
                  <a:pt x="96412" y="43496"/>
                </a:lnTo>
                <a:lnTo>
                  <a:pt x="99693" y="40348"/>
                </a:lnTo>
                <a:lnTo>
                  <a:pt x="87009" y="40348"/>
                </a:lnTo>
                <a:lnTo>
                  <a:pt x="85467" y="39955"/>
                </a:lnTo>
                <a:lnTo>
                  <a:pt x="79647" y="32909"/>
                </a:lnTo>
                <a:lnTo>
                  <a:pt x="79681" y="28780"/>
                </a:lnTo>
                <a:lnTo>
                  <a:pt x="80489" y="26767"/>
                </a:lnTo>
                <a:lnTo>
                  <a:pt x="83854" y="23416"/>
                </a:lnTo>
                <a:lnTo>
                  <a:pt x="85957" y="22582"/>
                </a:lnTo>
                <a:lnTo>
                  <a:pt x="99521" y="22582"/>
                </a:lnTo>
                <a:lnTo>
                  <a:pt x="97456" y="21124"/>
                </a:lnTo>
                <a:lnTo>
                  <a:pt x="94792" y="20247"/>
                </a:lnTo>
                <a:lnTo>
                  <a:pt x="96965" y="19427"/>
                </a:lnTo>
                <a:lnTo>
                  <a:pt x="98578" y="18270"/>
                </a:lnTo>
                <a:lnTo>
                  <a:pt x="86518" y="18186"/>
                </a:lnTo>
                <a:lnTo>
                  <a:pt x="84766" y="17527"/>
                </a:lnTo>
                <a:lnTo>
                  <a:pt x="82101" y="14891"/>
                </a:lnTo>
                <a:lnTo>
                  <a:pt x="81519" y="13489"/>
                </a:lnTo>
                <a:lnTo>
                  <a:pt x="81400" y="9289"/>
                </a:lnTo>
                <a:lnTo>
                  <a:pt x="82101" y="7712"/>
                </a:lnTo>
                <a:lnTo>
                  <a:pt x="84766" y="5082"/>
                </a:lnTo>
                <a:lnTo>
                  <a:pt x="86518" y="4423"/>
                </a:lnTo>
                <a:lnTo>
                  <a:pt x="98875" y="4423"/>
                </a:lnTo>
                <a:lnTo>
                  <a:pt x="95423" y="1107"/>
                </a:lnTo>
                <a:lnTo>
                  <a:pt x="92338" y="0"/>
                </a:lnTo>
                <a:close/>
              </a:path>
              <a:path w="103504" h="45085">
                <a:moveTo>
                  <a:pt x="99521" y="22582"/>
                </a:moveTo>
                <a:lnTo>
                  <a:pt x="91076" y="22582"/>
                </a:lnTo>
                <a:lnTo>
                  <a:pt x="93249" y="23430"/>
                </a:lnTo>
                <a:lnTo>
                  <a:pt x="94932" y="25120"/>
                </a:lnTo>
                <a:lnTo>
                  <a:pt x="96685" y="26816"/>
                </a:lnTo>
                <a:lnTo>
                  <a:pt x="97342" y="28492"/>
                </a:lnTo>
                <a:lnTo>
                  <a:pt x="97411" y="34395"/>
                </a:lnTo>
                <a:lnTo>
                  <a:pt x="96685" y="36211"/>
                </a:lnTo>
                <a:lnTo>
                  <a:pt x="93319" y="39520"/>
                </a:lnTo>
                <a:lnTo>
                  <a:pt x="91216" y="40348"/>
                </a:lnTo>
                <a:lnTo>
                  <a:pt x="99693" y="40348"/>
                </a:lnTo>
                <a:lnTo>
                  <a:pt x="101742" y="38371"/>
                </a:lnTo>
                <a:lnTo>
                  <a:pt x="103065" y="35244"/>
                </a:lnTo>
                <a:lnTo>
                  <a:pt x="102978" y="28492"/>
                </a:lnTo>
                <a:lnTo>
                  <a:pt x="102364" y="26452"/>
                </a:lnTo>
                <a:lnTo>
                  <a:pt x="100962" y="24496"/>
                </a:lnTo>
                <a:lnTo>
                  <a:pt x="99521" y="22582"/>
                </a:lnTo>
                <a:close/>
              </a:path>
              <a:path w="103504" h="45085">
                <a:moveTo>
                  <a:pt x="98875" y="4423"/>
                </a:moveTo>
                <a:lnTo>
                  <a:pt x="90585" y="4423"/>
                </a:lnTo>
                <a:lnTo>
                  <a:pt x="92268" y="5096"/>
                </a:lnTo>
                <a:lnTo>
                  <a:pt x="93670" y="6443"/>
                </a:lnTo>
                <a:lnTo>
                  <a:pt x="95002" y="7789"/>
                </a:lnTo>
                <a:lnTo>
                  <a:pt x="95635" y="9289"/>
                </a:lnTo>
                <a:lnTo>
                  <a:pt x="95637" y="13489"/>
                </a:lnTo>
                <a:lnTo>
                  <a:pt x="95072" y="14919"/>
                </a:lnTo>
                <a:lnTo>
                  <a:pt x="92408" y="17527"/>
                </a:lnTo>
                <a:lnTo>
                  <a:pt x="90725" y="18186"/>
                </a:lnTo>
                <a:lnTo>
                  <a:pt x="98636" y="18186"/>
                </a:lnTo>
                <a:lnTo>
                  <a:pt x="100681" y="15255"/>
                </a:lnTo>
                <a:lnTo>
                  <a:pt x="101242" y="13489"/>
                </a:lnTo>
                <a:lnTo>
                  <a:pt x="101174" y="8111"/>
                </a:lnTo>
                <a:lnTo>
                  <a:pt x="100050" y="5552"/>
                </a:lnTo>
                <a:lnTo>
                  <a:pt x="98875" y="4423"/>
                </a:lnTo>
                <a:close/>
              </a:path>
            </a:pathLst>
          </a:custGeom>
          <a:solidFill>
            <a:srgbClr val="252525"/>
          </a:solidFill>
        </p:spPr>
        <p:txBody>
          <a:bodyPr wrap="square" lIns="0" tIns="0" rIns="0" bIns="0" rtlCol="0"/>
          <a:lstStyle/>
          <a:p>
            <a:endParaRPr/>
          </a:p>
        </p:txBody>
      </p:sp>
      <p:sp>
        <p:nvSpPr>
          <p:cNvPr id="282" name="object 282"/>
          <p:cNvSpPr/>
          <p:nvPr/>
        </p:nvSpPr>
        <p:spPr>
          <a:xfrm>
            <a:off x="8525880" y="4567359"/>
            <a:ext cx="103505" cy="45085"/>
          </a:xfrm>
          <a:custGeom>
            <a:avLst/>
            <a:gdLst/>
            <a:ahLst/>
            <a:cxnLst/>
            <a:rect l="l" t="t" r="r" b="b"/>
            <a:pathLst>
              <a:path w="103504" h="45085">
                <a:moveTo>
                  <a:pt x="16546" y="25449"/>
                </a:moveTo>
                <a:lnTo>
                  <a:pt x="0" y="25449"/>
                </a:lnTo>
                <a:lnTo>
                  <a:pt x="0" y="30869"/>
                </a:lnTo>
                <a:lnTo>
                  <a:pt x="16546" y="30869"/>
                </a:lnTo>
                <a:lnTo>
                  <a:pt x="16546" y="25449"/>
                </a:lnTo>
                <a:close/>
              </a:path>
              <a:path w="103504" h="45085">
                <a:moveTo>
                  <a:pt x="38211" y="0"/>
                </a:moveTo>
                <a:lnTo>
                  <a:pt x="32672" y="0"/>
                </a:lnTo>
                <a:lnTo>
                  <a:pt x="30008" y="855"/>
                </a:lnTo>
                <a:lnTo>
                  <a:pt x="25801" y="4283"/>
                </a:lnTo>
                <a:lnTo>
                  <a:pt x="24258" y="6723"/>
                </a:lnTo>
                <a:lnTo>
                  <a:pt x="23030" y="10383"/>
                </a:lnTo>
                <a:lnTo>
                  <a:pt x="22085" y="13040"/>
                </a:lnTo>
                <a:lnTo>
                  <a:pt x="21594" y="17218"/>
                </a:lnTo>
                <a:lnTo>
                  <a:pt x="21594" y="30637"/>
                </a:lnTo>
                <a:lnTo>
                  <a:pt x="22996" y="36583"/>
                </a:lnTo>
                <a:lnTo>
                  <a:pt x="26123" y="40460"/>
                </a:lnTo>
                <a:lnTo>
                  <a:pt x="28325" y="43257"/>
                </a:lnTo>
                <a:lnTo>
                  <a:pt x="31620" y="44779"/>
                </a:lnTo>
                <a:lnTo>
                  <a:pt x="39122" y="44779"/>
                </a:lnTo>
                <a:lnTo>
                  <a:pt x="41716" y="43916"/>
                </a:lnTo>
                <a:lnTo>
                  <a:pt x="45923" y="40460"/>
                </a:lnTo>
                <a:lnTo>
                  <a:pt x="33373" y="40348"/>
                </a:lnTo>
                <a:lnTo>
                  <a:pt x="31335" y="39149"/>
                </a:lnTo>
                <a:lnTo>
                  <a:pt x="27971" y="34367"/>
                </a:lnTo>
                <a:lnTo>
                  <a:pt x="27133" y="29600"/>
                </a:lnTo>
                <a:lnTo>
                  <a:pt x="27244" y="14596"/>
                </a:lnTo>
                <a:lnTo>
                  <a:pt x="28045" y="10264"/>
                </a:lnTo>
                <a:lnTo>
                  <a:pt x="29867" y="7592"/>
                </a:lnTo>
                <a:lnTo>
                  <a:pt x="31340" y="5503"/>
                </a:lnTo>
                <a:lnTo>
                  <a:pt x="33373" y="4451"/>
                </a:lnTo>
                <a:lnTo>
                  <a:pt x="45774" y="4451"/>
                </a:lnTo>
                <a:lnTo>
                  <a:pt x="45292" y="3729"/>
                </a:lnTo>
                <a:lnTo>
                  <a:pt x="43820" y="2362"/>
                </a:lnTo>
                <a:lnTo>
                  <a:pt x="40314" y="469"/>
                </a:lnTo>
                <a:lnTo>
                  <a:pt x="38211" y="0"/>
                </a:lnTo>
                <a:close/>
              </a:path>
              <a:path w="103504" h="45085">
                <a:moveTo>
                  <a:pt x="45774" y="4451"/>
                </a:moveTo>
                <a:lnTo>
                  <a:pt x="38351" y="4451"/>
                </a:lnTo>
                <a:lnTo>
                  <a:pt x="40454" y="5643"/>
                </a:lnTo>
                <a:lnTo>
                  <a:pt x="43820" y="10383"/>
                </a:lnTo>
                <a:lnTo>
                  <a:pt x="44558" y="14596"/>
                </a:lnTo>
                <a:lnTo>
                  <a:pt x="44657" y="29600"/>
                </a:lnTo>
                <a:lnTo>
                  <a:pt x="43805" y="34388"/>
                </a:lnTo>
                <a:lnTo>
                  <a:pt x="40442" y="39156"/>
                </a:lnTo>
                <a:lnTo>
                  <a:pt x="38351" y="40348"/>
                </a:lnTo>
                <a:lnTo>
                  <a:pt x="45997" y="40348"/>
                </a:lnTo>
                <a:lnTo>
                  <a:pt x="47536" y="38020"/>
                </a:lnTo>
                <a:lnTo>
                  <a:pt x="49639" y="31696"/>
                </a:lnTo>
                <a:lnTo>
                  <a:pt x="50200" y="27546"/>
                </a:lnTo>
                <a:lnTo>
                  <a:pt x="50115" y="17218"/>
                </a:lnTo>
                <a:lnTo>
                  <a:pt x="46475" y="5503"/>
                </a:lnTo>
                <a:lnTo>
                  <a:pt x="45774" y="4451"/>
                </a:lnTo>
                <a:close/>
              </a:path>
              <a:path w="103504" h="45085">
                <a:moveTo>
                  <a:pt x="65835" y="37894"/>
                </a:moveTo>
                <a:lnTo>
                  <a:pt x="59665" y="37894"/>
                </a:lnTo>
                <a:lnTo>
                  <a:pt x="59665" y="44028"/>
                </a:lnTo>
                <a:lnTo>
                  <a:pt x="65835" y="44028"/>
                </a:lnTo>
                <a:lnTo>
                  <a:pt x="65835" y="37894"/>
                </a:lnTo>
                <a:close/>
              </a:path>
              <a:path w="103504" h="45085">
                <a:moveTo>
                  <a:pt x="93179" y="0"/>
                </a:moveTo>
                <a:lnTo>
                  <a:pt x="85046" y="0"/>
                </a:lnTo>
                <a:lnTo>
                  <a:pt x="81400" y="1668"/>
                </a:lnTo>
                <a:lnTo>
                  <a:pt x="75511" y="8868"/>
                </a:lnTo>
                <a:lnTo>
                  <a:pt x="73968" y="15031"/>
                </a:lnTo>
                <a:lnTo>
                  <a:pt x="73968" y="31086"/>
                </a:lnTo>
                <a:lnTo>
                  <a:pt x="75370" y="36527"/>
                </a:lnTo>
                <a:lnTo>
                  <a:pt x="78248" y="39906"/>
                </a:lnTo>
                <a:lnTo>
                  <a:pt x="81050" y="43124"/>
                </a:lnTo>
                <a:lnTo>
                  <a:pt x="84695" y="44779"/>
                </a:lnTo>
                <a:lnTo>
                  <a:pt x="91847" y="44779"/>
                </a:lnTo>
                <a:lnTo>
                  <a:pt x="94161" y="44148"/>
                </a:lnTo>
                <a:lnTo>
                  <a:pt x="96264" y="42893"/>
                </a:lnTo>
                <a:lnTo>
                  <a:pt x="98297" y="41638"/>
                </a:lnTo>
                <a:lnTo>
                  <a:pt x="99493" y="40348"/>
                </a:lnTo>
                <a:lnTo>
                  <a:pt x="87570" y="40348"/>
                </a:lnTo>
                <a:lnTo>
                  <a:pt x="86028" y="39906"/>
                </a:lnTo>
                <a:lnTo>
                  <a:pt x="83223" y="38132"/>
                </a:lnTo>
                <a:lnTo>
                  <a:pt x="82101" y="36842"/>
                </a:lnTo>
                <a:lnTo>
                  <a:pt x="80559" y="33449"/>
                </a:lnTo>
                <a:lnTo>
                  <a:pt x="80138" y="31675"/>
                </a:lnTo>
                <a:lnTo>
                  <a:pt x="80138" y="26985"/>
                </a:lnTo>
                <a:lnTo>
                  <a:pt x="80979" y="24699"/>
                </a:lnTo>
                <a:lnTo>
                  <a:pt x="82662" y="22953"/>
                </a:lnTo>
                <a:lnTo>
                  <a:pt x="84211" y="21411"/>
                </a:lnTo>
                <a:lnTo>
                  <a:pt x="79297" y="21411"/>
                </a:lnTo>
                <a:lnTo>
                  <a:pt x="87640" y="4423"/>
                </a:lnTo>
                <a:lnTo>
                  <a:pt x="99929" y="4423"/>
                </a:lnTo>
                <a:lnTo>
                  <a:pt x="98157" y="2895"/>
                </a:lnTo>
                <a:lnTo>
                  <a:pt x="95984" y="967"/>
                </a:lnTo>
                <a:lnTo>
                  <a:pt x="93179" y="0"/>
                </a:lnTo>
                <a:close/>
              </a:path>
              <a:path w="103504" h="45085">
                <a:moveTo>
                  <a:pt x="99895" y="20338"/>
                </a:moveTo>
                <a:lnTo>
                  <a:pt x="91356" y="20338"/>
                </a:lnTo>
                <a:lnTo>
                  <a:pt x="93389" y="21208"/>
                </a:lnTo>
                <a:lnTo>
                  <a:pt x="96615" y="24699"/>
                </a:lnTo>
                <a:lnTo>
                  <a:pt x="97352" y="26985"/>
                </a:lnTo>
                <a:lnTo>
                  <a:pt x="97329" y="33449"/>
                </a:lnTo>
                <a:lnTo>
                  <a:pt x="96615" y="35762"/>
                </a:lnTo>
                <a:lnTo>
                  <a:pt x="94932" y="37599"/>
                </a:lnTo>
                <a:lnTo>
                  <a:pt x="93319" y="39429"/>
                </a:lnTo>
                <a:lnTo>
                  <a:pt x="91356" y="40348"/>
                </a:lnTo>
                <a:lnTo>
                  <a:pt x="99493" y="40348"/>
                </a:lnTo>
                <a:lnTo>
                  <a:pt x="99980" y="39822"/>
                </a:lnTo>
                <a:lnTo>
                  <a:pt x="101102" y="37459"/>
                </a:lnTo>
                <a:lnTo>
                  <a:pt x="102294" y="35096"/>
                </a:lnTo>
                <a:lnTo>
                  <a:pt x="102925" y="32544"/>
                </a:lnTo>
                <a:lnTo>
                  <a:pt x="102925" y="25604"/>
                </a:lnTo>
                <a:lnTo>
                  <a:pt x="101663" y="22189"/>
                </a:lnTo>
                <a:lnTo>
                  <a:pt x="99895" y="20338"/>
                </a:lnTo>
                <a:close/>
              </a:path>
              <a:path w="103504" h="45085">
                <a:moveTo>
                  <a:pt x="93530" y="15578"/>
                </a:moveTo>
                <a:lnTo>
                  <a:pt x="87921" y="15578"/>
                </a:lnTo>
                <a:lnTo>
                  <a:pt x="85957" y="16062"/>
                </a:lnTo>
                <a:lnTo>
                  <a:pt x="82171" y="17976"/>
                </a:lnTo>
                <a:lnTo>
                  <a:pt x="80629" y="19441"/>
                </a:lnTo>
                <a:lnTo>
                  <a:pt x="79297" y="21411"/>
                </a:lnTo>
                <a:lnTo>
                  <a:pt x="84211" y="21411"/>
                </a:lnTo>
                <a:lnTo>
                  <a:pt x="84415" y="21208"/>
                </a:lnTo>
                <a:lnTo>
                  <a:pt x="86448" y="20338"/>
                </a:lnTo>
                <a:lnTo>
                  <a:pt x="99895" y="20338"/>
                </a:lnTo>
                <a:lnTo>
                  <a:pt x="96615" y="16903"/>
                </a:lnTo>
                <a:lnTo>
                  <a:pt x="93530" y="15578"/>
                </a:lnTo>
                <a:close/>
              </a:path>
              <a:path w="103504" h="45085">
                <a:moveTo>
                  <a:pt x="99929" y="4423"/>
                </a:moveTo>
                <a:lnTo>
                  <a:pt x="91496" y="4423"/>
                </a:lnTo>
                <a:lnTo>
                  <a:pt x="93319" y="5195"/>
                </a:lnTo>
                <a:lnTo>
                  <a:pt x="94722" y="6730"/>
                </a:lnTo>
                <a:lnTo>
                  <a:pt x="95633" y="7684"/>
                </a:lnTo>
                <a:lnTo>
                  <a:pt x="96334" y="9219"/>
                </a:lnTo>
                <a:lnTo>
                  <a:pt x="96755" y="11336"/>
                </a:lnTo>
                <a:lnTo>
                  <a:pt x="102153" y="10916"/>
                </a:lnTo>
                <a:lnTo>
                  <a:pt x="101733" y="7501"/>
                </a:lnTo>
                <a:lnTo>
                  <a:pt x="100401" y="4830"/>
                </a:lnTo>
                <a:lnTo>
                  <a:pt x="99929" y="4423"/>
                </a:lnTo>
                <a:close/>
              </a:path>
            </a:pathLst>
          </a:custGeom>
          <a:solidFill>
            <a:srgbClr val="252525"/>
          </a:solidFill>
        </p:spPr>
        <p:txBody>
          <a:bodyPr wrap="square" lIns="0" tIns="0" rIns="0" bIns="0" rtlCol="0"/>
          <a:lstStyle/>
          <a:p>
            <a:endParaRPr/>
          </a:p>
        </p:txBody>
      </p:sp>
      <p:sp>
        <p:nvSpPr>
          <p:cNvPr id="283" name="object 283"/>
          <p:cNvSpPr/>
          <p:nvPr/>
        </p:nvSpPr>
        <p:spPr>
          <a:xfrm>
            <a:off x="8525880" y="4387002"/>
            <a:ext cx="102870" cy="45085"/>
          </a:xfrm>
          <a:custGeom>
            <a:avLst/>
            <a:gdLst/>
            <a:ahLst/>
            <a:cxnLst/>
            <a:rect l="l" t="t" r="r" b="b"/>
            <a:pathLst>
              <a:path w="102870" h="45085">
                <a:moveTo>
                  <a:pt x="16546" y="25449"/>
                </a:moveTo>
                <a:lnTo>
                  <a:pt x="0" y="25449"/>
                </a:lnTo>
                <a:lnTo>
                  <a:pt x="0" y="30869"/>
                </a:lnTo>
                <a:lnTo>
                  <a:pt x="16546" y="30869"/>
                </a:lnTo>
                <a:lnTo>
                  <a:pt x="16546" y="25449"/>
                </a:lnTo>
                <a:close/>
              </a:path>
              <a:path w="102870" h="45085">
                <a:moveTo>
                  <a:pt x="38211" y="0"/>
                </a:moveTo>
                <a:lnTo>
                  <a:pt x="32672" y="0"/>
                </a:lnTo>
                <a:lnTo>
                  <a:pt x="30008" y="855"/>
                </a:lnTo>
                <a:lnTo>
                  <a:pt x="25801" y="4283"/>
                </a:lnTo>
                <a:lnTo>
                  <a:pt x="24258" y="6723"/>
                </a:lnTo>
                <a:lnTo>
                  <a:pt x="23030" y="10383"/>
                </a:lnTo>
                <a:lnTo>
                  <a:pt x="22085" y="13040"/>
                </a:lnTo>
                <a:lnTo>
                  <a:pt x="21594" y="17218"/>
                </a:lnTo>
                <a:lnTo>
                  <a:pt x="21594" y="30637"/>
                </a:lnTo>
                <a:lnTo>
                  <a:pt x="22996" y="36583"/>
                </a:lnTo>
                <a:lnTo>
                  <a:pt x="26123" y="40460"/>
                </a:lnTo>
                <a:lnTo>
                  <a:pt x="28325" y="43257"/>
                </a:lnTo>
                <a:lnTo>
                  <a:pt x="31620" y="44779"/>
                </a:lnTo>
                <a:lnTo>
                  <a:pt x="39122" y="44779"/>
                </a:lnTo>
                <a:lnTo>
                  <a:pt x="41716" y="43916"/>
                </a:lnTo>
                <a:lnTo>
                  <a:pt x="45923" y="40460"/>
                </a:lnTo>
                <a:lnTo>
                  <a:pt x="33373" y="40348"/>
                </a:lnTo>
                <a:lnTo>
                  <a:pt x="31335" y="39149"/>
                </a:lnTo>
                <a:lnTo>
                  <a:pt x="27971" y="34367"/>
                </a:lnTo>
                <a:lnTo>
                  <a:pt x="27133" y="29600"/>
                </a:lnTo>
                <a:lnTo>
                  <a:pt x="27244" y="14596"/>
                </a:lnTo>
                <a:lnTo>
                  <a:pt x="28045" y="10264"/>
                </a:lnTo>
                <a:lnTo>
                  <a:pt x="29867" y="7592"/>
                </a:lnTo>
                <a:lnTo>
                  <a:pt x="31340" y="5503"/>
                </a:lnTo>
                <a:lnTo>
                  <a:pt x="33373" y="4451"/>
                </a:lnTo>
                <a:lnTo>
                  <a:pt x="45774" y="4451"/>
                </a:lnTo>
                <a:lnTo>
                  <a:pt x="45292" y="3729"/>
                </a:lnTo>
                <a:lnTo>
                  <a:pt x="43820" y="2362"/>
                </a:lnTo>
                <a:lnTo>
                  <a:pt x="40314" y="469"/>
                </a:lnTo>
                <a:lnTo>
                  <a:pt x="38211" y="0"/>
                </a:lnTo>
                <a:close/>
              </a:path>
              <a:path w="102870" h="45085">
                <a:moveTo>
                  <a:pt x="45774" y="4451"/>
                </a:moveTo>
                <a:lnTo>
                  <a:pt x="38351" y="4451"/>
                </a:lnTo>
                <a:lnTo>
                  <a:pt x="40454" y="5643"/>
                </a:lnTo>
                <a:lnTo>
                  <a:pt x="43820" y="10383"/>
                </a:lnTo>
                <a:lnTo>
                  <a:pt x="44558" y="14596"/>
                </a:lnTo>
                <a:lnTo>
                  <a:pt x="44657" y="29600"/>
                </a:lnTo>
                <a:lnTo>
                  <a:pt x="43805" y="34388"/>
                </a:lnTo>
                <a:lnTo>
                  <a:pt x="40442" y="39156"/>
                </a:lnTo>
                <a:lnTo>
                  <a:pt x="38351" y="40348"/>
                </a:lnTo>
                <a:lnTo>
                  <a:pt x="45997" y="40348"/>
                </a:lnTo>
                <a:lnTo>
                  <a:pt x="47536" y="38020"/>
                </a:lnTo>
                <a:lnTo>
                  <a:pt x="49639" y="31696"/>
                </a:lnTo>
                <a:lnTo>
                  <a:pt x="50200" y="27546"/>
                </a:lnTo>
                <a:lnTo>
                  <a:pt x="50115" y="17218"/>
                </a:lnTo>
                <a:lnTo>
                  <a:pt x="46475" y="5503"/>
                </a:lnTo>
                <a:lnTo>
                  <a:pt x="45774" y="4451"/>
                </a:lnTo>
                <a:close/>
              </a:path>
              <a:path w="102870" h="45085">
                <a:moveTo>
                  <a:pt x="65835" y="37894"/>
                </a:moveTo>
                <a:lnTo>
                  <a:pt x="59665" y="37894"/>
                </a:lnTo>
                <a:lnTo>
                  <a:pt x="59665" y="44028"/>
                </a:lnTo>
                <a:lnTo>
                  <a:pt x="65835" y="44028"/>
                </a:lnTo>
                <a:lnTo>
                  <a:pt x="65835" y="37894"/>
                </a:lnTo>
                <a:close/>
              </a:path>
              <a:path w="102870" h="45085">
                <a:moveTo>
                  <a:pt x="96825" y="33526"/>
                </a:moveTo>
                <a:lnTo>
                  <a:pt x="91426" y="33526"/>
                </a:lnTo>
                <a:lnTo>
                  <a:pt x="91426" y="44028"/>
                </a:lnTo>
                <a:lnTo>
                  <a:pt x="96825" y="44028"/>
                </a:lnTo>
                <a:lnTo>
                  <a:pt x="96825" y="33526"/>
                </a:lnTo>
                <a:close/>
              </a:path>
              <a:path w="102870" h="45085">
                <a:moveTo>
                  <a:pt x="96825" y="175"/>
                </a:moveTo>
                <a:lnTo>
                  <a:pt x="92478" y="175"/>
                </a:lnTo>
                <a:lnTo>
                  <a:pt x="72426" y="28590"/>
                </a:lnTo>
                <a:lnTo>
                  <a:pt x="72426" y="33526"/>
                </a:lnTo>
                <a:lnTo>
                  <a:pt x="102784" y="33526"/>
                </a:lnTo>
                <a:lnTo>
                  <a:pt x="102784" y="28590"/>
                </a:lnTo>
                <a:lnTo>
                  <a:pt x="77754" y="28590"/>
                </a:lnTo>
                <a:lnTo>
                  <a:pt x="91426" y="8819"/>
                </a:lnTo>
                <a:lnTo>
                  <a:pt x="96825" y="8819"/>
                </a:lnTo>
                <a:lnTo>
                  <a:pt x="96825" y="175"/>
                </a:lnTo>
                <a:close/>
              </a:path>
              <a:path w="102870" h="45085">
                <a:moveTo>
                  <a:pt x="96825" y="8819"/>
                </a:moveTo>
                <a:lnTo>
                  <a:pt x="91426" y="8819"/>
                </a:lnTo>
                <a:lnTo>
                  <a:pt x="91426" y="28590"/>
                </a:lnTo>
                <a:lnTo>
                  <a:pt x="96825" y="28590"/>
                </a:lnTo>
                <a:lnTo>
                  <a:pt x="96825" y="8819"/>
                </a:lnTo>
                <a:close/>
              </a:path>
            </a:pathLst>
          </a:custGeom>
          <a:solidFill>
            <a:srgbClr val="252525"/>
          </a:solidFill>
        </p:spPr>
        <p:txBody>
          <a:bodyPr wrap="square" lIns="0" tIns="0" rIns="0" bIns="0" rtlCol="0"/>
          <a:lstStyle/>
          <a:p>
            <a:endParaRPr/>
          </a:p>
        </p:txBody>
      </p:sp>
      <p:sp>
        <p:nvSpPr>
          <p:cNvPr id="284" name="object 284"/>
          <p:cNvSpPr/>
          <p:nvPr/>
        </p:nvSpPr>
        <p:spPr>
          <a:xfrm>
            <a:off x="8525880" y="4206625"/>
            <a:ext cx="102870" cy="45085"/>
          </a:xfrm>
          <a:custGeom>
            <a:avLst/>
            <a:gdLst/>
            <a:ahLst/>
            <a:cxnLst/>
            <a:rect l="l" t="t" r="r" b="b"/>
            <a:pathLst>
              <a:path w="102870" h="45085">
                <a:moveTo>
                  <a:pt x="16546" y="25449"/>
                </a:moveTo>
                <a:lnTo>
                  <a:pt x="0" y="25449"/>
                </a:lnTo>
                <a:lnTo>
                  <a:pt x="0" y="30918"/>
                </a:lnTo>
                <a:lnTo>
                  <a:pt x="16546" y="30918"/>
                </a:lnTo>
                <a:lnTo>
                  <a:pt x="16546" y="25449"/>
                </a:lnTo>
                <a:close/>
              </a:path>
              <a:path w="102870" h="45085">
                <a:moveTo>
                  <a:pt x="38211" y="0"/>
                </a:moveTo>
                <a:lnTo>
                  <a:pt x="32672" y="0"/>
                </a:lnTo>
                <a:lnTo>
                  <a:pt x="30008" y="841"/>
                </a:lnTo>
                <a:lnTo>
                  <a:pt x="27904" y="2594"/>
                </a:lnTo>
                <a:lnTo>
                  <a:pt x="25801" y="4276"/>
                </a:lnTo>
                <a:lnTo>
                  <a:pt x="24258" y="6730"/>
                </a:lnTo>
                <a:lnTo>
                  <a:pt x="23032" y="10376"/>
                </a:lnTo>
                <a:lnTo>
                  <a:pt x="22085" y="13040"/>
                </a:lnTo>
                <a:lnTo>
                  <a:pt x="21594" y="17246"/>
                </a:lnTo>
                <a:lnTo>
                  <a:pt x="21594" y="30637"/>
                </a:lnTo>
                <a:lnTo>
                  <a:pt x="22996" y="36597"/>
                </a:lnTo>
                <a:lnTo>
                  <a:pt x="26107" y="40453"/>
                </a:lnTo>
                <a:lnTo>
                  <a:pt x="28325" y="43257"/>
                </a:lnTo>
                <a:lnTo>
                  <a:pt x="31620" y="44800"/>
                </a:lnTo>
                <a:lnTo>
                  <a:pt x="39122" y="44800"/>
                </a:lnTo>
                <a:lnTo>
                  <a:pt x="41716" y="43958"/>
                </a:lnTo>
                <a:lnTo>
                  <a:pt x="45923" y="40453"/>
                </a:lnTo>
                <a:lnTo>
                  <a:pt x="33373" y="40383"/>
                </a:lnTo>
                <a:lnTo>
                  <a:pt x="31340" y="39191"/>
                </a:lnTo>
                <a:lnTo>
                  <a:pt x="27974" y="34423"/>
                </a:lnTo>
                <a:lnTo>
                  <a:pt x="27133" y="29656"/>
                </a:lnTo>
                <a:lnTo>
                  <a:pt x="27237" y="14652"/>
                </a:lnTo>
                <a:lnTo>
                  <a:pt x="28045" y="10306"/>
                </a:lnTo>
                <a:lnTo>
                  <a:pt x="29867" y="7641"/>
                </a:lnTo>
                <a:lnTo>
                  <a:pt x="31340" y="5538"/>
                </a:lnTo>
                <a:lnTo>
                  <a:pt x="33373" y="4487"/>
                </a:lnTo>
                <a:lnTo>
                  <a:pt x="45769" y="4487"/>
                </a:lnTo>
                <a:lnTo>
                  <a:pt x="45292" y="3785"/>
                </a:lnTo>
                <a:lnTo>
                  <a:pt x="43820" y="2383"/>
                </a:lnTo>
                <a:lnTo>
                  <a:pt x="42067" y="1472"/>
                </a:lnTo>
                <a:lnTo>
                  <a:pt x="40314" y="490"/>
                </a:lnTo>
                <a:lnTo>
                  <a:pt x="38211" y="0"/>
                </a:lnTo>
                <a:close/>
              </a:path>
              <a:path w="102870" h="45085">
                <a:moveTo>
                  <a:pt x="45769" y="4487"/>
                </a:moveTo>
                <a:lnTo>
                  <a:pt x="38351" y="4487"/>
                </a:lnTo>
                <a:lnTo>
                  <a:pt x="40454" y="5678"/>
                </a:lnTo>
                <a:lnTo>
                  <a:pt x="42137" y="8062"/>
                </a:lnTo>
                <a:lnTo>
                  <a:pt x="43820" y="10376"/>
                </a:lnTo>
                <a:lnTo>
                  <a:pt x="44564" y="14652"/>
                </a:lnTo>
                <a:lnTo>
                  <a:pt x="44649" y="29656"/>
                </a:lnTo>
                <a:lnTo>
                  <a:pt x="43820" y="34353"/>
                </a:lnTo>
                <a:lnTo>
                  <a:pt x="42137" y="36807"/>
                </a:lnTo>
                <a:lnTo>
                  <a:pt x="40454" y="39191"/>
                </a:lnTo>
                <a:lnTo>
                  <a:pt x="38351" y="40383"/>
                </a:lnTo>
                <a:lnTo>
                  <a:pt x="45971" y="40383"/>
                </a:lnTo>
                <a:lnTo>
                  <a:pt x="47536" y="38069"/>
                </a:lnTo>
                <a:lnTo>
                  <a:pt x="49639" y="31689"/>
                </a:lnTo>
                <a:lnTo>
                  <a:pt x="50200" y="27553"/>
                </a:lnTo>
                <a:lnTo>
                  <a:pt x="50114" y="17246"/>
                </a:lnTo>
                <a:lnTo>
                  <a:pt x="46484" y="5538"/>
                </a:lnTo>
                <a:lnTo>
                  <a:pt x="45769" y="4487"/>
                </a:lnTo>
                <a:close/>
              </a:path>
              <a:path w="102870" h="45085">
                <a:moveTo>
                  <a:pt x="65835" y="37929"/>
                </a:moveTo>
                <a:lnTo>
                  <a:pt x="59665" y="37929"/>
                </a:lnTo>
                <a:lnTo>
                  <a:pt x="59665" y="44028"/>
                </a:lnTo>
                <a:lnTo>
                  <a:pt x="65835" y="44028"/>
                </a:lnTo>
                <a:lnTo>
                  <a:pt x="65835" y="37929"/>
                </a:lnTo>
                <a:close/>
              </a:path>
              <a:path w="102870" h="45085">
                <a:moveTo>
                  <a:pt x="99829" y="4487"/>
                </a:moveTo>
                <a:lnTo>
                  <a:pt x="91076" y="4487"/>
                </a:lnTo>
                <a:lnTo>
                  <a:pt x="93109" y="5188"/>
                </a:lnTo>
                <a:lnTo>
                  <a:pt x="94581" y="6660"/>
                </a:lnTo>
                <a:lnTo>
                  <a:pt x="96124" y="8132"/>
                </a:lnTo>
                <a:lnTo>
                  <a:pt x="96895" y="9955"/>
                </a:lnTo>
                <a:lnTo>
                  <a:pt x="96895" y="14092"/>
                </a:lnTo>
                <a:lnTo>
                  <a:pt x="84695" y="27833"/>
                </a:lnTo>
                <a:lnTo>
                  <a:pt x="81604" y="30427"/>
                </a:lnTo>
                <a:lnTo>
                  <a:pt x="79297" y="32530"/>
                </a:lnTo>
                <a:lnTo>
                  <a:pt x="77684" y="34493"/>
                </a:lnTo>
                <a:lnTo>
                  <a:pt x="76072" y="36386"/>
                </a:lnTo>
                <a:lnTo>
                  <a:pt x="74880" y="38349"/>
                </a:lnTo>
                <a:lnTo>
                  <a:pt x="74108" y="40313"/>
                </a:lnTo>
                <a:lnTo>
                  <a:pt x="73688" y="41504"/>
                </a:lnTo>
                <a:lnTo>
                  <a:pt x="73477" y="42766"/>
                </a:lnTo>
                <a:lnTo>
                  <a:pt x="73477" y="44028"/>
                </a:lnTo>
                <a:lnTo>
                  <a:pt x="102504" y="44028"/>
                </a:lnTo>
                <a:lnTo>
                  <a:pt x="102504" y="38840"/>
                </a:lnTo>
                <a:lnTo>
                  <a:pt x="80979" y="38840"/>
                </a:lnTo>
                <a:lnTo>
                  <a:pt x="82312" y="36947"/>
                </a:lnTo>
                <a:lnTo>
                  <a:pt x="83293" y="35966"/>
                </a:lnTo>
                <a:lnTo>
                  <a:pt x="84205" y="34984"/>
                </a:lnTo>
                <a:lnTo>
                  <a:pt x="86238" y="33161"/>
                </a:lnTo>
                <a:lnTo>
                  <a:pt x="89547" y="30357"/>
                </a:lnTo>
                <a:lnTo>
                  <a:pt x="93319" y="27202"/>
                </a:lnTo>
                <a:lnTo>
                  <a:pt x="96124" y="24608"/>
                </a:lnTo>
                <a:lnTo>
                  <a:pt x="102406" y="14092"/>
                </a:lnTo>
                <a:lnTo>
                  <a:pt x="102349" y="8553"/>
                </a:lnTo>
                <a:lnTo>
                  <a:pt x="101242" y="5819"/>
                </a:lnTo>
                <a:lnTo>
                  <a:pt x="99829" y="4487"/>
                </a:lnTo>
                <a:close/>
              </a:path>
              <a:path w="102870" h="45085">
                <a:moveTo>
                  <a:pt x="92969" y="0"/>
                </a:moveTo>
                <a:lnTo>
                  <a:pt x="84625" y="0"/>
                </a:lnTo>
                <a:lnTo>
                  <a:pt x="81260" y="1121"/>
                </a:lnTo>
                <a:lnTo>
                  <a:pt x="78806" y="3295"/>
                </a:lnTo>
                <a:lnTo>
                  <a:pt x="76352" y="5398"/>
                </a:lnTo>
                <a:lnTo>
                  <a:pt x="74880" y="8553"/>
                </a:lnTo>
                <a:lnTo>
                  <a:pt x="74529" y="12689"/>
                </a:lnTo>
                <a:lnTo>
                  <a:pt x="80068" y="13250"/>
                </a:lnTo>
                <a:lnTo>
                  <a:pt x="80068" y="10516"/>
                </a:lnTo>
                <a:lnTo>
                  <a:pt x="80839" y="8343"/>
                </a:lnTo>
                <a:lnTo>
                  <a:pt x="82452" y="6800"/>
                </a:lnTo>
                <a:lnTo>
                  <a:pt x="83994" y="5258"/>
                </a:lnTo>
                <a:lnTo>
                  <a:pt x="86028" y="4487"/>
                </a:lnTo>
                <a:lnTo>
                  <a:pt x="99829" y="4487"/>
                </a:lnTo>
                <a:lnTo>
                  <a:pt x="96334" y="1191"/>
                </a:lnTo>
                <a:lnTo>
                  <a:pt x="92969" y="0"/>
                </a:lnTo>
                <a:close/>
              </a:path>
            </a:pathLst>
          </a:custGeom>
          <a:solidFill>
            <a:srgbClr val="252525"/>
          </a:solidFill>
        </p:spPr>
        <p:txBody>
          <a:bodyPr wrap="square" lIns="0" tIns="0" rIns="0" bIns="0" rtlCol="0"/>
          <a:lstStyle/>
          <a:p>
            <a:endParaRPr/>
          </a:p>
        </p:txBody>
      </p:sp>
      <p:sp>
        <p:nvSpPr>
          <p:cNvPr id="285" name="object 285"/>
          <p:cNvSpPr/>
          <p:nvPr/>
        </p:nvSpPr>
        <p:spPr>
          <a:xfrm>
            <a:off x="8526440" y="4026302"/>
            <a:ext cx="29209" cy="45085"/>
          </a:xfrm>
          <a:custGeom>
            <a:avLst/>
            <a:gdLst/>
            <a:ahLst/>
            <a:cxnLst/>
            <a:rect l="l" t="t" r="r" b="b"/>
            <a:pathLst>
              <a:path w="29209" h="45085">
                <a:moveTo>
                  <a:pt x="16686" y="0"/>
                </a:moveTo>
                <a:lnTo>
                  <a:pt x="11147" y="0"/>
                </a:lnTo>
                <a:lnTo>
                  <a:pt x="8483" y="841"/>
                </a:lnTo>
                <a:lnTo>
                  <a:pt x="0" y="17176"/>
                </a:lnTo>
                <a:lnTo>
                  <a:pt x="0" y="30637"/>
                </a:lnTo>
                <a:lnTo>
                  <a:pt x="1472" y="36597"/>
                </a:lnTo>
                <a:lnTo>
                  <a:pt x="4518" y="40453"/>
                </a:lnTo>
                <a:lnTo>
                  <a:pt x="6800" y="43257"/>
                </a:lnTo>
                <a:lnTo>
                  <a:pt x="10096" y="44729"/>
                </a:lnTo>
                <a:lnTo>
                  <a:pt x="17528" y="44729"/>
                </a:lnTo>
                <a:lnTo>
                  <a:pt x="20192" y="43888"/>
                </a:lnTo>
                <a:lnTo>
                  <a:pt x="22295" y="42206"/>
                </a:lnTo>
                <a:lnTo>
                  <a:pt x="24399" y="40453"/>
                </a:lnTo>
                <a:lnTo>
                  <a:pt x="24487" y="40313"/>
                </a:lnTo>
                <a:lnTo>
                  <a:pt x="11849" y="40313"/>
                </a:lnTo>
                <a:lnTo>
                  <a:pt x="9745" y="39121"/>
                </a:lnTo>
                <a:lnTo>
                  <a:pt x="6380" y="34353"/>
                </a:lnTo>
                <a:lnTo>
                  <a:pt x="5538" y="29586"/>
                </a:lnTo>
                <a:lnTo>
                  <a:pt x="5654" y="14582"/>
                </a:lnTo>
                <a:lnTo>
                  <a:pt x="6450" y="10236"/>
                </a:lnTo>
                <a:lnTo>
                  <a:pt x="9815" y="5468"/>
                </a:lnTo>
                <a:lnTo>
                  <a:pt x="11778" y="4416"/>
                </a:lnTo>
                <a:lnTo>
                  <a:pt x="24221" y="4416"/>
                </a:lnTo>
                <a:lnTo>
                  <a:pt x="23768" y="3715"/>
                </a:lnTo>
                <a:lnTo>
                  <a:pt x="22295" y="2383"/>
                </a:lnTo>
                <a:lnTo>
                  <a:pt x="20542" y="1402"/>
                </a:lnTo>
                <a:lnTo>
                  <a:pt x="18720" y="490"/>
                </a:lnTo>
                <a:lnTo>
                  <a:pt x="16686" y="0"/>
                </a:lnTo>
                <a:close/>
              </a:path>
              <a:path w="29209" h="45085">
                <a:moveTo>
                  <a:pt x="24221" y="4416"/>
                </a:moveTo>
                <a:lnTo>
                  <a:pt x="16756" y="4416"/>
                </a:lnTo>
                <a:lnTo>
                  <a:pt x="18860" y="5608"/>
                </a:lnTo>
                <a:lnTo>
                  <a:pt x="22225" y="10376"/>
                </a:lnTo>
                <a:lnTo>
                  <a:pt x="22968" y="14582"/>
                </a:lnTo>
                <a:lnTo>
                  <a:pt x="23067" y="29586"/>
                </a:lnTo>
                <a:lnTo>
                  <a:pt x="22225" y="34353"/>
                </a:lnTo>
                <a:lnTo>
                  <a:pt x="18860" y="39121"/>
                </a:lnTo>
                <a:lnTo>
                  <a:pt x="16827" y="40313"/>
                </a:lnTo>
                <a:lnTo>
                  <a:pt x="24487" y="40313"/>
                </a:lnTo>
                <a:lnTo>
                  <a:pt x="25941" y="37999"/>
                </a:lnTo>
                <a:lnTo>
                  <a:pt x="27063" y="34844"/>
                </a:lnTo>
                <a:lnTo>
                  <a:pt x="28115" y="31689"/>
                </a:lnTo>
                <a:lnTo>
                  <a:pt x="28605" y="27553"/>
                </a:lnTo>
                <a:lnTo>
                  <a:pt x="28520" y="17176"/>
                </a:lnTo>
                <a:lnTo>
                  <a:pt x="28255" y="14582"/>
                </a:lnTo>
                <a:lnTo>
                  <a:pt x="26993" y="9464"/>
                </a:lnTo>
                <a:lnTo>
                  <a:pt x="26081" y="7291"/>
                </a:lnTo>
                <a:lnTo>
                  <a:pt x="24221" y="4416"/>
                </a:lnTo>
                <a:close/>
              </a:path>
            </a:pathLst>
          </a:custGeom>
          <a:solidFill>
            <a:srgbClr val="252525"/>
          </a:solidFill>
        </p:spPr>
        <p:txBody>
          <a:bodyPr wrap="square" lIns="0" tIns="0" rIns="0" bIns="0" rtlCol="0"/>
          <a:lstStyle/>
          <a:p>
            <a:endParaRPr/>
          </a:p>
        </p:txBody>
      </p:sp>
      <p:sp>
        <p:nvSpPr>
          <p:cNvPr id="286" name="object 286"/>
          <p:cNvSpPr/>
          <p:nvPr/>
        </p:nvSpPr>
        <p:spPr>
          <a:xfrm>
            <a:off x="8526440" y="3845910"/>
            <a:ext cx="81280" cy="45085"/>
          </a:xfrm>
          <a:custGeom>
            <a:avLst/>
            <a:gdLst/>
            <a:ahLst/>
            <a:cxnLst/>
            <a:rect l="l" t="t" r="r" b="b"/>
            <a:pathLst>
              <a:path w="81279" h="45085">
                <a:moveTo>
                  <a:pt x="16686" y="0"/>
                </a:moveTo>
                <a:lnTo>
                  <a:pt x="11147" y="0"/>
                </a:lnTo>
                <a:lnTo>
                  <a:pt x="8483" y="841"/>
                </a:lnTo>
                <a:lnTo>
                  <a:pt x="6380" y="2594"/>
                </a:lnTo>
                <a:lnTo>
                  <a:pt x="4276" y="4276"/>
                </a:lnTo>
                <a:lnTo>
                  <a:pt x="2664" y="6730"/>
                </a:lnTo>
                <a:lnTo>
                  <a:pt x="560" y="13040"/>
                </a:lnTo>
                <a:lnTo>
                  <a:pt x="0" y="17246"/>
                </a:lnTo>
                <a:lnTo>
                  <a:pt x="0" y="30637"/>
                </a:lnTo>
                <a:lnTo>
                  <a:pt x="1472" y="36597"/>
                </a:lnTo>
                <a:lnTo>
                  <a:pt x="4518" y="40453"/>
                </a:lnTo>
                <a:lnTo>
                  <a:pt x="6800" y="43257"/>
                </a:lnTo>
                <a:lnTo>
                  <a:pt x="10096" y="44800"/>
                </a:lnTo>
                <a:lnTo>
                  <a:pt x="17528" y="44800"/>
                </a:lnTo>
                <a:lnTo>
                  <a:pt x="20192" y="43958"/>
                </a:lnTo>
                <a:lnTo>
                  <a:pt x="24399" y="40453"/>
                </a:lnTo>
                <a:lnTo>
                  <a:pt x="11849" y="40383"/>
                </a:lnTo>
                <a:lnTo>
                  <a:pt x="9745" y="39191"/>
                </a:lnTo>
                <a:lnTo>
                  <a:pt x="6380" y="34423"/>
                </a:lnTo>
                <a:lnTo>
                  <a:pt x="5538" y="29656"/>
                </a:lnTo>
                <a:lnTo>
                  <a:pt x="5643" y="14652"/>
                </a:lnTo>
                <a:lnTo>
                  <a:pt x="6450" y="10306"/>
                </a:lnTo>
                <a:lnTo>
                  <a:pt x="9815" y="5538"/>
                </a:lnTo>
                <a:lnTo>
                  <a:pt x="11778" y="4487"/>
                </a:lnTo>
                <a:lnTo>
                  <a:pt x="24216" y="4487"/>
                </a:lnTo>
                <a:lnTo>
                  <a:pt x="23768" y="3785"/>
                </a:lnTo>
                <a:lnTo>
                  <a:pt x="22295" y="2383"/>
                </a:lnTo>
                <a:lnTo>
                  <a:pt x="20542" y="1472"/>
                </a:lnTo>
                <a:lnTo>
                  <a:pt x="18720" y="490"/>
                </a:lnTo>
                <a:lnTo>
                  <a:pt x="16686" y="0"/>
                </a:lnTo>
                <a:close/>
              </a:path>
              <a:path w="81279" h="45085">
                <a:moveTo>
                  <a:pt x="24216" y="4487"/>
                </a:moveTo>
                <a:lnTo>
                  <a:pt x="16756" y="4487"/>
                </a:lnTo>
                <a:lnTo>
                  <a:pt x="18860" y="5678"/>
                </a:lnTo>
                <a:lnTo>
                  <a:pt x="20542" y="8062"/>
                </a:lnTo>
                <a:lnTo>
                  <a:pt x="22225" y="10376"/>
                </a:lnTo>
                <a:lnTo>
                  <a:pt x="22969" y="14652"/>
                </a:lnTo>
                <a:lnTo>
                  <a:pt x="23054" y="29656"/>
                </a:lnTo>
                <a:lnTo>
                  <a:pt x="22225" y="34353"/>
                </a:lnTo>
                <a:lnTo>
                  <a:pt x="20542" y="36807"/>
                </a:lnTo>
                <a:lnTo>
                  <a:pt x="18860" y="39191"/>
                </a:lnTo>
                <a:lnTo>
                  <a:pt x="16827" y="40383"/>
                </a:lnTo>
                <a:lnTo>
                  <a:pt x="24444" y="40383"/>
                </a:lnTo>
                <a:lnTo>
                  <a:pt x="25941" y="38069"/>
                </a:lnTo>
                <a:lnTo>
                  <a:pt x="27246" y="34353"/>
                </a:lnTo>
                <a:lnTo>
                  <a:pt x="28115" y="31689"/>
                </a:lnTo>
                <a:lnTo>
                  <a:pt x="28605" y="27553"/>
                </a:lnTo>
                <a:lnTo>
                  <a:pt x="28520" y="17246"/>
                </a:lnTo>
                <a:lnTo>
                  <a:pt x="28255" y="14652"/>
                </a:lnTo>
                <a:lnTo>
                  <a:pt x="26993" y="9464"/>
                </a:lnTo>
                <a:lnTo>
                  <a:pt x="26081" y="7291"/>
                </a:lnTo>
                <a:lnTo>
                  <a:pt x="24889" y="5538"/>
                </a:lnTo>
                <a:lnTo>
                  <a:pt x="24216" y="4487"/>
                </a:lnTo>
                <a:close/>
              </a:path>
              <a:path w="81279" h="45085">
                <a:moveTo>
                  <a:pt x="44241" y="37929"/>
                </a:moveTo>
                <a:lnTo>
                  <a:pt x="38141" y="37929"/>
                </a:lnTo>
                <a:lnTo>
                  <a:pt x="38141" y="44028"/>
                </a:lnTo>
                <a:lnTo>
                  <a:pt x="44241" y="44028"/>
                </a:lnTo>
                <a:lnTo>
                  <a:pt x="44241" y="37929"/>
                </a:lnTo>
                <a:close/>
              </a:path>
              <a:path w="81279" h="45085">
                <a:moveTo>
                  <a:pt x="78234" y="4487"/>
                </a:moveTo>
                <a:lnTo>
                  <a:pt x="69551" y="4487"/>
                </a:lnTo>
                <a:lnTo>
                  <a:pt x="71514" y="5188"/>
                </a:lnTo>
                <a:lnTo>
                  <a:pt x="74599" y="8132"/>
                </a:lnTo>
                <a:lnTo>
                  <a:pt x="75370" y="9955"/>
                </a:lnTo>
                <a:lnTo>
                  <a:pt x="75370" y="14092"/>
                </a:lnTo>
                <a:lnTo>
                  <a:pt x="60011" y="30427"/>
                </a:lnTo>
                <a:lnTo>
                  <a:pt x="57772" y="32530"/>
                </a:lnTo>
                <a:lnTo>
                  <a:pt x="54477" y="36386"/>
                </a:lnTo>
                <a:lnTo>
                  <a:pt x="53285" y="38349"/>
                </a:lnTo>
                <a:lnTo>
                  <a:pt x="52584" y="40313"/>
                </a:lnTo>
                <a:lnTo>
                  <a:pt x="52093" y="41504"/>
                </a:lnTo>
                <a:lnTo>
                  <a:pt x="51883" y="42766"/>
                </a:lnTo>
                <a:lnTo>
                  <a:pt x="51953" y="44028"/>
                </a:lnTo>
                <a:lnTo>
                  <a:pt x="80909" y="44028"/>
                </a:lnTo>
                <a:lnTo>
                  <a:pt x="80909" y="38840"/>
                </a:lnTo>
                <a:lnTo>
                  <a:pt x="59455" y="38840"/>
                </a:lnTo>
                <a:lnTo>
                  <a:pt x="60016" y="37929"/>
                </a:lnTo>
                <a:lnTo>
                  <a:pt x="71795" y="27202"/>
                </a:lnTo>
                <a:lnTo>
                  <a:pt x="74529" y="24608"/>
                </a:lnTo>
                <a:lnTo>
                  <a:pt x="77895" y="20822"/>
                </a:lnTo>
                <a:lnTo>
                  <a:pt x="79086" y="19069"/>
                </a:lnTo>
                <a:lnTo>
                  <a:pt x="80489" y="15704"/>
                </a:lnTo>
                <a:lnTo>
                  <a:pt x="80876" y="14092"/>
                </a:lnTo>
                <a:lnTo>
                  <a:pt x="80819" y="8553"/>
                </a:lnTo>
                <a:lnTo>
                  <a:pt x="79647" y="5819"/>
                </a:lnTo>
                <a:lnTo>
                  <a:pt x="78234" y="4487"/>
                </a:lnTo>
                <a:close/>
              </a:path>
              <a:path w="81279" h="45085">
                <a:moveTo>
                  <a:pt x="71444" y="0"/>
                </a:moveTo>
                <a:lnTo>
                  <a:pt x="63031" y="0"/>
                </a:lnTo>
                <a:lnTo>
                  <a:pt x="59735" y="1121"/>
                </a:lnTo>
                <a:lnTo>
                  <a:pt x="54757" y="5398"/>
                </a:lnTo>
                <a:lnTo>
                  <a:pt x="53449" y="8343"/>
                </a:lnTo>
                <a:lnTo>
                  <a:pt x="53334" y="8763"/>
                </a:lnTo>
                <a:lnTo>
                  <a:pt x="52934" y="12689"/>
                </a:lnTo>
                <a:lnTo>
                  <a:pt x="58473" y="13250"/>
                </a:lnTo>
                <a:lnTo>
                  <a:pt x="58543" y="10516"/>
                </a:lnTo>
                <a:lnTo>
                  <a:pt x="59315" y="8343"/>
                </a:lnTo>
                <a:lnTo>
                  <a:pt x="62400" y="5258"/>
                </a:lnTo>
                <a:lnTo>
                  <a:pt x="64503" y="4487"/>
                </a:lnTo>
                <a:lnTo>
                  <a:pt x="78234" y="4487"/>
                </a:lnTo>
                <a:lnTo>
                  <a:pt x="74739" y="1191"/>
                </a:lnTo>
                <a:lnTo>
                  <a:pt x="71444" y="0"/>
                </a:lnTo>
                <a:close/>
              </a:path>
            </a:pathLst>
          </a:custGeom>
          <a:solidFill>
            <a:srgbClr val="252525"/>
          </a:solidFill>
        </p:spPr>
        <p:txBody>
          <a:bodyPr wrap="square" lIns="0" tIns="0" rIns="0" bIns="0" rtlCol="0"/>
          <a:lstStyle/>
          <a:p>
            <a:endParaRPr/>
          </a:p>
        </p:txBody>
      </p:sp>
      <p:sp>
        <p:nvSpPr>
          <p:cNvPr id="287" name="object 287"/>
          <p:cNvSpPr/>
          <p:nvPr/>
        </p:nvSpPr>
        <p:spPr>
          <a:xfrm>
            <a:off x="8526440" y="3665588"/>
            <a:ext cx="81280" cy="45085"/>
          </a:xfrm>
          <a:custGeom>
            <a:avLst/>
            <a:gdLst/>
            <a:ahLst/>
            <a:cxnLst/>
            <a:rect l="l" t="t" r="r" b="b"/>
            <a:pathLst>
              <a:path w="81279" h="45085">
                <a:moveTo>
                  <a:pt x="16686" y="0"/>
                </a:moveTo>
                <a:lnTo>
                  <a:pt x="11147" y="0"/>
                </a:lnTo>
                <a:lnTo>
                  <a:pt x="8483" y="841"/>
                </a:lnTo>
                <a:lnTo>
                  <a:pt x="0" y="17176"/>
                </a:lnTo>
                <a:lnTo>
                  <a:pt x="0" y="30637"/>
                </a:lnTo>
                <a:lnTo>
                  <a:pt x="1472" y="36597"/>
                </a:lnTo>
                <a:lnTo>
                  <a:pt x="4518" y="40453"/>
                </a:lnTo>
                <a:lnTo>
                  <a:pt x="6800" y="43257"/>
                </a:lnTo>
                <a:lnTo>
                  <a:pt x="10096" y="44729"/>
                </a:lnTo>
                <a:lnTo>
                  <a:pt x="17528" y="44729"/>
                </a:lnTo>
                <a:lnTo>
                  <a:pt x="20192" y="43888"/>
                </a:lnTo>
                <a:lnTo>
                  <a:pt x="22295" y="42206"/>
                </a:lnTo>
                <a:lnTo>
                  <a:pt x="24399" y="40453"/>
                </a:lnTo>
                <a:lnTo>
                  <a:pt x="24487" y="40313"/>
                </a:lnTo>
                <a:lnTo>
                  <a:pt x="11849" y="40313"/>
                </a:lnTo>
                <a:lnTo>
                  <a:pt x="9745" y="39121"/>
                </a:lnTo>
                <a:lnTo>
                  <a:pt x="6380" y="34353"/>
                </a:lnTo>
                <a:lnTo>
                  <a:pt x="5538" y="29586"/>
                </a:lnTo>
                <a:lnTo>
                  <a:pt x="5654" y="14582"/>
                </a:lnTo>
                <a:lnTo>
                  <a:pt x="6450" y="10236"/>
                </a:lnTo>
                <a:lnTo>
                  <a:pt x="9815" y="5468"/>
                </a:lnTo>
                <a:lnTo>
                  <a:pt x="11778" y="4416"/>
                </a:lnTo>
                <a:lnTo>
                  <a:pt x="24221" y="4416"/>
                </a:lnTo>
                <a:lnTo>
                  <a:pt x="23768" y="3715"/>
                </a:lnTo>
                <a:lnTo>
                  <a:pt x="22295" y="2383"/>
                </a:lnTo>
                <a:lnTo>
                  <a:pt x="20542" y="1402"/>
                </a:lnTo>
                <a:lnTo>
                  <a:pt x="18720" y="490"/>
                </a:lnTo>
                <a:lnTo>
                  <a:pt x="16686" y="0"/>
                </a:lnTo>
                <a:close/>
              </a:path>
              <a:path w="81279" h="45085">
                <a:moveTo>
                  <a:pt x="24221" y="4416"/>
                </a:moveTo>
                <a:lnTo>
                  <a:pt x="16756" y="4416"/>
                </a:lnTo>
                <a:lnTo>
                  <a:pt x="18860" y="5608"/>
                </a:lnTo>
                <a:lnTo>
                  <a:pt x="22225" y="10376"/>
                </a:lnTo>
                <a:lnTo>
                  <a:pt x="22968" y="14582"/>
                </a:lnTo>
                <a:lnTo>
                  <a:pt x="23067" y="29586"/>
                </a:lnTo>
                <a:lnTo>
                  <a:pt x="22225" y="34353"/>
                </a:lnTo>
                <a:lnTo>
                  <a:pt x="18860" y="39121"/>
                </a:lnTo>
                <a:lnTo>
                  <a:pt x="16827" y="40313"/>
                </a:lnTo>
                <a:lnTo>
                  <a:pt x="24487" y="40313"/>
                </a:lnTo>
                <a:lnTo>
                  <a:pt x="25941" y="37999"/>
                </a:lnTo>
                <a:lnTo>
                  <a:pt x="27063" y="34844"/>
                </a:lnTo>
                <a:lnTo>
                  <a:pt x="28115" y="31689"/>
                </a:lnTo>
                <a:lnTo>
                  <a:pt x="28605" y="27553"/>
                </a:lnTo>
                <a:lnTo>
                  <a:pt x="28520" y="17176"/>
                </a:lnTo>
                <a:lnTo>
                  <a:pt x="28255" y="14582"/>
                </a:lnTo>
                <a:lnTo>
                  <a:pt x="26993" y="9464"/>
                </a:lnTo>
                <a:lnTo>
                  <a:pt x="26081" y="7291"/>
                </a:lnTo>
                <a:lnTo>
                  <a:pt x="24221" y="4416"/>
                </a:lnTo>
                <a:close/>
              </a:path>
              <a:path w="81279" h="45085">
                <a:moveTo>
                  <a:pt x="44241" y="37859"/>
                </a:moveTo>
                <a:lnTo>
                  <a:pt x="38141" y="37859"/>
                </a:lnTo>
                <a:lnTo>
                  <a:pt x="38141" y="44028"/>
                </a:lnTo>
                <a:lnTo>
                  <a:pt x="44241" y="44028"/>
                </a:lnTo>
                <a:lnTo>
                  <a:pt x="44241" y="37859"/>
                </a:lnTo>
                <a:close/>
              </a:path>
              <a:path w="81279" h="45085">
                <a:moveTo>
                  <a:pt x="75300" y="33512"/>
                </a:moveTo>
                <a:lnTo>
                  <a:pt x="69902" y="33512"/>
                </a:lnTo>
                <a:lnTo>
                  <a:pt x="69902" y="44028"/>
                </a:lnTo>
                <a:lnTo>
                  <a:pt x="75300" y="44028"/>
                </a:lnTo>
                <a:lnTo>
                  <a:pt x="75300" y="33512"/>
                </a:lnTo>
                <a:close/>
              </a:path>
              <a:path w="81279" h="45085">
                <a:moveTo>
                  <a:pt x="75300" y="140"/>
                </a:moveTo>
                <a:lnTo>
                  <a:pt x="70883" y="140"/>
                </a:lnTo>
                <a:lnTo>
                  <a:pt x="50901" y="28604"/>
                </a:lnTo>
                <a:lnTo>
                  <a:pt x="50901" y="33512"/>
                </a:lnTo>
                <a:lnTo>
                  <a:pt x="81190" y="33512"/>
                </a:lnTo>
                <a:lnTo>
                  <a:pt x="81190" y="28604"/>
                </a:lnTo>
                <a:lnTo>
                  <a:pt x="56160" y="28604"/>
                </a:lnTo>
                <a:lnTo>
                  <a:pt x="69902" y="8833"/>
                </a:lnTo>
                <a:lnTo>
                  <a:pt x="75300" y="8833"/>
                </a:lnTo>
                <a:lnTo>
                  <a:pt x="75300" y="140"/>
                </a:lnTo>
                <a:close/>
              </a:path>
              <a:path w="81279" h="45085">
                <a:moveTo>
                  <a:pt x="75300" y="8833"/>
                </a:moveTo>
                <a:lnTo>
                  <a:pt x="69902" y="8833"/>
                </a:lnTo>
                <a:lnTo>
                  <a:pt x="69902" y="28604"/>
                </a:lnTo>
                <a:lnTo>
                  <a:pt x="75300" y="28604"/>
                </a:lnTo>
                <a:lnTo>
                  <a:pt x="75300" y="8833"/>
                </a:lnTo>
                <a:close/>
              </a:path>
            </a:pathLst>
          </a:custGeom>
          <a:solidFill>
            <a:srgbClr val="252525"/>
          </a:solidFill>
        </p:spPr>
        <p:txBody>
          <a:bodyPr wrap="square" lIns="0" tIns="0" rIns="0" bIns="0" rtlCol="0"/>
          <a:lstStyle/>
          <a:p>
            <a:endParaRPr/>
          </a:p>
        </p:txBody>
      </p:sp>
      <p:sp>
        <p:nvSpPr>
          <p:cNvPr id="288" name="object 288"/>
          <p:cNvSpPr/>
          <p:nvPr/>
        </p:nvSpPr>
        <p:spPr>
          <a:xfrm>
            <a:off x="8526440" y="3485196"/>
            <a:ext cx="81915" cy="45085"/>
          </a:xfrm>
          <a:custGeom>
            <a:avLst/>
            <a:gdLst/>
            <a:ahLst/>
            <a:cxnLst/>
            <a:rect l="l" t="t" r="r" b="b"/>
            <a:pathLst>
              <a:path w="81915" h="45085">
                <a:moveTo>
                  <a:pt x="16686" y="0"/>
                </a:moveTo>
                <a:lnTo>
                  <a:pt x="11147" y="0"/>
                </a:lnTo>
                <a:lnTo>
                  <a:pt x="8483" y="841"/>
                </a:lnTo>
                <a:lnTo>
                  <a:pt x="6380" y="2594"/>
                </a:lnTo>
                <a:lnTo>
                  <a:pt x="4276" y="4276"/>
                </a:lnTo>
                <a:lnTo>
                  <a:pt x="2664" y="6730"/>
                </a:lnTo>
                <a:lnTo>
                  <a:pt x="560" y="13040"/>
                </a:lnTo>
                <a:lnTo>
                  <a:pt x="0" y="17246"/>
                </a:lnTo>
                <a:lnTo>
                  <a:pt x="0" y="30637"/>
                </a:lnTo>
                <a:lnTo>
                  <a:pt x="1472" y="36597"/>
                </a:lnTo>
                <a:lnTo>
                  <a:pt x="4518" y="40453"/>
                </a:lnTo>
                <a:lnTo>
                  <a:pt x="6800" y="43257"/>
                </a:lnTo>
                <a:lnTo>
                  <a:pt x="10096" y="44800"/>
                </a:lnTo>
                <a:lnTo>
                  <a:pt x="17528" y="44800"/>
                </a:lnTo>
                <a:lnTo>
                  <a:pt x="20192" y="43958"/>
                </a:lnTo>
                <a:lnTo>
                  <a:pt x="24399" y="40453"/>
                </a:lnTo>
                <a:lnTo>
                  <a:pt x="11849" y="40383"/>
                </a:lnTo>
                <a:lnTo>
                  <a:pt x="9745" y="39191"/>
                </a:lnTo>
                <a:lnTo>
                  <a:pt x="6380" y="34423"/>
                </a:lnTo>
                <a:lnTo>
                  <a:pt x="5538" y="29656"/>
                </a:lnTo>
                <a:lnTo>
                  <a:pt x="5643" y="14652"/>
                </a:lnTo>
                <a:lnTo>
                  <a:pt x="6450" y="10306"/>
                </a:lnTo>
                <a:lnTo>
                  <a:pt x="9815" y="5538"/>
                </a:lnTo>
                <a:lnTo>
                  <a:pt x="11778" y="4487"/>
                </a:lnTo>
                <a:lnTo>
                  <a:pt x="24216" y="4487"/>
                </a:lnTo>
                <a:lnTo>
                  <a:pt x="23768" y="3785"/>
                </a:lnTo>
                <a:lnTo>
                  <a:pt x="22295" y="2383"/>
                </a:lnTo>
                <a:lnTo>
                  <a:pt x="20542" y="1472"/>
                </a:lnTo>
                <a:lnTo>
                  <a:pt x="18720" y="490"/>
                </a:lnTo>
                <a:lnTo>
                  <a:pt x="16686" y="0"/>
                </a:lnTo>
                <a:close/>
              </a:path>
              <a:path w="81915" h="45085">
                <a:moveTo>
                  <a:pt x="24216" y="4487"/>
                </a:moveTo>
                <a:lnTo>
                  <a:pt x="16756" y="4487"/>
                </a:lnTo>
                <a:lnTo>
                  <a:pt x="18860" y="5678"/>
                </a:lnTo>
                <a:lnTo>
                  <a:pt x="20542" y="8062"/>
                </a:lnTo>
                <a:lnTo>
                  <a:pt x="22225" y="10376"/>
                </a:lnTo>
                <a:lnTo>
                  <a:pt x="22969" y="14652"/>
                </a:lnTo>
                <a:lnTo>
                  <a:pt x="23054" y="29656"/>
                </a:lnTo>
                <a:lnTo>
                  <a:pt x="22225" y="34353"/>
                </a:lnTo>
                <a:lnTo>
                  <a:pt x="20542" y="36807"/>
                </a:lnTo>
                <a:lnTo>
                  <a:pt x="18860" y="39191"/>
                </a:lnTo>
                <a:lnTo>
                  <a:pt x="16827" y="40383"/>
                </a:lnTo>
                <a:lnTo>
                  <a:pt x="24444" y="40383"/>
                </a:lnTo>
                <a:lnTo>
                  <a:pt x="25941" y="38069"/>
                </a:lnTo>
                <a:lnTo>
                  <a:pt x="27246" y="34353"/>
                </a:lnTo>
                <a:lnTo>
                  <a:pt x="28115" y="31689"/>
                </a:lnTo>
                <a:lnTo>
                  <a:pt x="28605" y="27553"/>
                </a:lnTo>
                <a:lnTo>
                  <a:pt x="28520" y="17246"/>
                </a:lnTo>
                <a:lnTo>
                  <a:pt x="28255" y="14652"/>
                </a:lnTo>
                <a:lnTo>
                  <a:pt x="26993" y="9464"/>
                </a:lnTo>
                <a:lnTo>
                  <a:pt x="26081" y="7291"/>
                </a:lnTo>
                <a:lnTo>
                  <a:pt x="24889" y="5538"/>
                </a:lnTo>
                <a:lnTo>
                  <a:pt x="24216" y="4487"/>
                </a:lnTo>
                <a:close/>
              </a:path>
              <a:path w="81915" h="45085">
                <a:moveTo>
                  <a:pt x="44241" y="37929"/>
                </a:moveTo>
                <a:lnTo>
                  <a:pt x="38141" y="37929"/>
                </a:lnTo>
                <a:lnTo>
                  <a:pt x="38141" y="44028"/>
                </a:lnTo>
                <a:lnTo>
                  <a:pt x="44241" y="44028"/>
                </a:lnTo>
                <a:lnTo>
                  <a:pt x="44241" y="37929"/>
                </a:lnTo>
                <a:close/>
              </a:path>
              <a:path w="81915" h="45085">
                <a:moveTo>
                  <a:pt x="71584" y="0"/>
                </a:moveTo>
                <a:lnTo>
                  <a:pt x="63521" y="0"/>
                </a:lnTo>
                <a:lnTo>
                  <a:pt x="59805" y="1682"/>
                </a:lnTo>
                <a:lnTo>
                  <a:pt x="56959" y="5188"/>
                </a:lnTo>
                <a:lnTo>
                  <a:pt x="53986" y="8903"/>
                </a:lnTo>
                <a:lnTo>
                  <a:pt x="52374" y="15073"/>
                </a:lnTo>
                <a:lnTo>
                  <a:pt x="52374" y="31128"/>
                </a:lnTo>
                <a:lnTo>
                  <a:pt x="53846" y="36527"/>
                </a:lnTo>
                <a:lnTo>
                  <a:pt x="59455" y="43117"/>
                </a:lnTo>
                <a:lnTo>
                  <a:pt x="63171" y="44800"/>
                </a:lnTo>
                <a:lnTo>
                  <a:pt x="70252" y="44800"/>
                </a:lnTo>
                <a:lnTo>
                  <a:pt x="72636" y="44169"/>
                </a:lnTo>
                <a:lnTo>
                  <a:pt x="74669" y="42907"/>
                </a:lnTo>
                <a:lnTo>
                  <a:pt x="76773" y="41645"/>
                </a:lnTo>
                <a:lnTo>
                  <a:pt x="77889" y="40383"/>
                </a:lnTo>
                <a:lnTo>
                  <a:pt x="65975" y="40383"/>
                </a:lnTo>
                <a:lnTo>
                  <a:pt x="64503" y="39892"/>
                </a:lnTo>
                <a:lnTo>
                  <a:pt x="61628" y="38139"/>
                </a:lnTo>
                <a:lnTo>
                  <a:pt x="60577" y="36877"/>
                </a:lnTo>
                <a:lnTo>
                  <a:pt x="59772" y="35124"/>
                </a:lnTo>
                <a:lnTo>
                  <a:pt x="58964" y="33442"/>
                </a:lnTo>
                <a:lnTo>
                  <a:pt x="58614" y="31689"/>
                </a:lnTo>
                <a:lnTo>
                  <a:pt x="58614" y="26992"/>
                </a:lnTo>
                <a:lnTo>
                  <a:pt x="59455" y="24748"/>
                </a:lnTo>
                <a:lnTo>
                  <a:pt x="62618" y="21453"/>
                </a:lnTo>
                <a:lnTo>
                  <a:pt x="57772" y="21453"/>
                </a:lnTo>
                <a:lnTo>
                  <a:pt x="57796" y="16896"/>
                </a:lnTo>
                <a:lnTo>
                  <a:pt x="58333" y="13671"/>
                </a:lnTo>
                <a:lnTo>
                  <a:pt x="59315" y="11287"/>
                </a:lnTo>
                <a:lnTo>
                  <a:pt x="60226" y="8903"/>
                </a:lnTo>
                <a:lnTo>
                  <a:pt x="61558" y="7151"/>
                </a:lnTo>
                <a:lnTo>
                  <a:pt x="63311" y="5889"/>
                </a:lnTo>
                <a:lnTo>
                  <a:pt x="64573" y="4907"/>
                </a:lnTo>
                <a:lnTo>
                  <a:pt x="66116" y="4416"/>
                </a:lnTo>
                <a:lnTo>
                  <a:pt x="78324" y="4416"/>
                </a:lnTo>
                <a:lnTo>
                  <a:pt x="74389" y="981"/>
                </a:lnTo>
                <a:lnTo>
                  <a:pt x="71584" y="0"/>
                </a:lnTo>
                <a:close/>
              </a:path>
              <a:path w="81915" h="45085">
                <a:moveTo>
                  <a:pt x="78275" y="20331"/>
                </a:moveTo>
                <a:lnTo>
                  <a:pt x="69761" y="20331"/>
                </a:lnTo>
                <a:lnTo>
                  <a:pt x="71795" y="21243"/>
                </a:lnTo>
                <a:lnTo>
                  <a:pt x="75020" y="24748"/>
                </a:lnTo>
                <a:lnTo>
                  <a:pt x="75812" y="26992"/>
                </a:lnTo>
                <a:lnTo>
                  <a:pt x="75813" y="33442"/>
                </a:lnTo>
                <a:lnTo>
                  <a:pt x="75020" y="35755"/>
                </a:lnTo>
                <a:lnTo>
                  <a:pt x="73407" y="37648"/>
                </a:lnTo>
                <a:lnTo>
                  <a:pt x="71795" y="39471"/>
                </a:lnTo>
                <a:lnTo>
                  <a:pt x="69832" y="40383"/>
                </a:lnTo>
                <a:lnTo>
                  <a:pt x="77889" y="40383"/>
                </a:lnTo>
                <a:lnTo>
                  <a:pt x="78385" y="39822"/>
                </a:lnTo>
                <a:lnTo>
                  <a:pt x="79577" y="37508"/>
                </a:lnTo>
                <a:lnTo>
                  <a:pt x="80769" y="35124"/>
                </a:lnTo>
                <a:lnTo>
                  <a:pt x="81330" y="32530"/>
                </a:lnTo>
                <a:lnTo>
                  <a:pt x="81330" y="25590"/>
                </a:lnTo>
                <a:lnTo>
                  <a:pt x="80068" y="22224"/>
                </a:lnTo>
                <a:lnTo>
                  <a:pt x="78275" y="20331"/>
                </a:lnTo>
                <a:close/>
              </a:path>
              <a:path w="81915" h="45085">
                <a:moveTo>
                  <a:pt x="72005" y="15634"/>
                </a:moveTo>
                <a:lnTo>
                  <a:pt x="66326" y="15634"/>
                </a:lnTo>
                <a:lnTo>
                  <a:pt x="64363" y="16055"/>
                </a:lnTo>
                <a:lnTo>
                  <a:pt x="62540" y="17036"/>
                </a:lnTo>
                <a:lnTo>
                  <a:pt x="60647" y="18018"/>
                </a:lnTo>
                <a:lnTo>
                  <a:pt x="59034" y="19490"/>
                </a:lnTo>
                <a:lnTo>
                  <a:pt x="57772" y="21453"/>
                </a:lnTo>
                <a:lnTo>
                  <a:pt x="62618" y="21453"/>
                </a:lnTo>
                <a:lnTo>
                  <a:pt x="62820" y="21243"/>
                </a:lnTo>
                <a:lnTo>
                  <a:pt x="64924" y="20331"/>
                </a:lnTo>
                <a:lnTo>
                  <a:pt x="78275" y="20331"/>
                </a:lnTo>
                <a:lnTo>
                  <a:pt x="75020" y="16896"/>
                </a:lnTo>
                <a:lnTo>
                  <a:pt x="72005" y="15634"/>
                </a:lnTo>
                <a:close/>
              </a:path>
              <a:path w="81915" h="45085">
                <a:moveTo>
                  <a:pt x="78324" y="4416"/>
                </a:moveTo>
                <a:lnTo>
                  <a:pt x="69972" y="4416"/>
                </a:lnTo>
                <a:lnTo>
                  <a:pt x="71725" y="5188"/>
                </a:lnTo>
                <a:lnTo>
                  <a:pt x="73197" y="6730"/>
                </a:lnTo>
                <a:lnTo>
                  <a:pt x="74038" y="7712"/>
                </a:lnTo>
                <a:lnTo>
                  <a:pt x="74739" y="9254"/>
                </a:lnTo>
                <a:lnTo>
                  <a:pt x="75230" y="11357"/>
                </a:lnTo>
                <a:lnTo>
                  <a:pt x="80559" y="10937"/>
                </a:lnTo>
                <a:lnTo>
                  <a:pt x="80138" y="7501"/>
                </a:lnTo>
                <a:lnTo>
                  <a:pt x="78806" y="4837"/>
                </a:lnTo>
                <a:lnTo>
                  <a:pt x="78324" y="4416"/>
                </a:lnTo>
                <a:close/>
              </a:path>
            </a:pathLst>
          </a:custGeom>
          <a:solidFill>
            <a:srgbClr val="252525"/>
          </a:solidFill>
        </p:spPr>
        <p:txBody>
          <a:bodyPr wrap="square" lIns="0" tIns="0" rIns="0" bIns="0" rtlCol="0"/>
          <a:lstStyle/>
          <a:p>
            <a:endParaRPr/>
          </a:p>
        </p:txBody>
      </p:sp>
      <p:sp>
        <p:nvSpPr>
          <p:cNvPr id="289" name="object 289"/>
          <p:cNvSpPr/>
          <p:nvPr/>
        </p:nvSpPr>
        <p:spPr>
          <a:xfrm>
            <a:off x="8526440" y="3304874"/>
            <a:ext cx="81915" cy="45085"/>
          </a:xfrm>
          <a:custGeom>
            <a:avLst/>
            <a:gdLst/>
            <a:ahLst/>
            <a:cxnLst/>
            <a:rect l="l" t="t" r="r" b="b"/>
            <a:pathLst>
              <a:path w="81915" h="45085">
                <a:moveTo>
                  <a:pt x="16686" y="0"/>
                </a:moveTo>
                <a:lnTo>
                  <a:pt x="11147" y="0"/>
                </a:lnTo>
                <a:lnTo>
                  <a:pt x="8483" y="841"/>
                </a:lnTo>
                <a:lnTo>
                  <a:pt x="0" y="17176"/>
                </a:lnTo>
                <a:lnTo>
                  <a:pt x="0" y="30637"/>
                </a:lnTo>
                <a:lnTo>
                  <a:pt x="1472" y="36597"/>
                </a:lnTo>
                <a:lnTo>
                  <a:pt x="4518" y="40453"/>
                </a:lnTo>
                <a:lnTo>
                  <a:pt x="6800" y="43257"/>
                </a:lnTo>
                <a:lnTo>
                  <a:pt x="10096" y="44729"/>
                </a:lnTo>
                <a:lnTo>
                  <a:pt x="17528" y="44729"/>
                </a:lnTo>
                <a:lnTo>
                  <a:pt x="20192" y="43888"/>
                </a:lnTo>
                <a:lnTo>
                  <a:pt x="22295" y="42206"/>
                </a:lnTo>
                <a:lnTo>
                  <a:pt x="24399" y="40453"/>
                </a:lnTo>
                <a:lnTo>
                  <a:pt x="24487" y="40313"/>
                </a:lnTo>
                <a:lnTo>
                  <a:pt x="11849" y="40313"/>
                </a:lnTo>
                <a:lnTo>
                  <a:pt x="9745" y="39121"/>
                </a:lnTo>
                <a:lnTo>
                  <a:pt x="6380" y="34353"/>
                </a:lnTo>
                <a:lnTo>
                  <a:pt x="5538" y="29586"/>
                </a:lnTo>
                <a:lnTo>
                  <a:pt x="5654" y="14582"/>
                </a:lnTo>
                <a:lnTo>
                  <a:pt x="6450" y="10236"/>
                </a:lnTo>
                <a:lnTo>
                  <a:pt x="9815" y="5468"/>
                </a:lnTo>
                <a:lnTo>
                  <a:pt x="11778" y="4416"/>
                </a:lnTo>
                <a:lnTo>
                  <a:pt x="24221" y="4416"/>
                </a:lnTo>
                <a:lnTo>
                  <a:pt x="23768" y="3715"/>
                </a:lnTo>
                <a:lnTo>
                  <a:pt x="22295" y="2383"/>
                </a:lnTo>
                <a:lnTo>
                  <a:pt x="20542" y="1402"/>
                </a:lnTo>
                <a:lnTo>
                  <a:pt x="18720" y="490"/>
                </a:lnTo>
                <a:lnTo>
                  <a:pt x="16686" y="0"/>
                </a:lnTo>
                <a:close/>
              </a:path>
              <a:path w="81915" h="45085">
                <a:moveTo>
                  <a:pt x="24221" y="4416"/>
                </a:moveTo>
                <a:lnTo>
                  <a:pt x="16756" y="4416"/>
                </a:lnTo>
                <a:lnTo>
                  <a:pt x="18860" y="5608"/>
                </a:lnTo>
                <a:lnTo>
                  <a:pt x="22225" y="10376"/>
                </a:lnTo>
                <a:lnTo>
                  <a:pt x="22968" y="14582"/>
                </a:lnTo>
                <a:lnTo>
                  <a:pt x="23067" y="29586"/>
                </a:lnTo>
                <a:lnTo>
                  <a:pt x="22225" y="34353"/>
                </a:lnTo>
                <a:lnTo>
                  <a:pt x="18860" y="39121"/>
                </a:lnTo>
                <a:lnTo>
                  <a:pt x="16827" y="40313"/>
                </a:lnTo>
                <a:lnTo>
                  <a:pt x="24487" y="40313"/>
                </a:lnTo>
                <a:lnTo>
                  <a:pt x="25941" y="37999"/>
                </a:lnTo>
                <a:lnTo>
                  <a:pt x="27063" y="34844"/>
                </a:lnTo>
                <a:lnTo>
                  <a:pt x="28115" y="31689"/>
                </a:lnTo>
                <a:lnTo>
                  <a:pt x="28605" y="27553"/>
                </a:lnTo>
                <a:lnTo>
                  <a:pt x="28520" y="17176"/>
                </a:lnTo>
                <a:lnTo>
                  <a:pt x="28255" y="14582"/>
                </a:lnTo>
                <a:lnTo>
                  <a:pt x="26993" y="9464"/>
                </a:lnTo>
                <a:lnTo>
                  <a:pt x="26081" y="7291"/>
                </a:lnTo>
                <a:lnTo>
                  <a:pt x="24221" y="4416"/>
                </a:lnTo>
                <a:close/>
              </a:path>
              <a:path w="81915" h="45085">
                <a:moveTo>
                  <a:pt x="44241" y="37859"/>
                </a:moveTo>
                <a:lnTo>
                  <a:pt x="38141" y="37859"/>
                </a:lnTo>
                <a:lnTo>
                  <a:pt x="38141" y="44028"/>
                </a:lnTo>
                <a:lnTo>
                  <a:pt x="44241" y="44028"/>
                </a:lnTo>
                <a:lnTo>
                  <a:pt x="44241" y="37859"/>
                </a:lnTo>
                <a:close/>
              </a:path>
              <a:path w="81915" h="45085">
                <a:moveTo>
                  <a:pt x="70743" y="0"/>
                </a:moveTo>
                <a:lnTo>
                  <a:pt x="63101" y="0"/>
                </a:lnTo>
                <a:lnTo>
                  <a:pt x="60086" y="1051"/>
                </a:lnTo>
                <a:lnTo>
                  <a:pt x="55459" y="5398"/>
                </a:lnTo>
                <a:lnTo>
                  <a:pt x="54481" y="7782"/>
                </a:lnTo>
                <a:lnTo>
                  <a:pt x="54358" y="13461"/>
                </a:lnTo>
                <a:lnTo>
                  <a:pt x="54898" y="15213"/>
                </a:lnTo>
                <a:lnTo>
                  <a:pt x="55949" y="16756"/>
                </a:lnTo>
                <a:lnTo>
                  <a:pt x="57071" y="18228"/>
                </a:lnTo>
                <a:lnTo>
                  <a:pt x="58684" y="19420"/>
                </a:lnTo>
                <a:lnTo>
                  <a:pt x="60927" y="20261"/>
                </a:lnTo>
                <a:lnTo>
                  <a:pt x="58263" y="20962"/>
                </a:lnTo>
                <a:lnTo>
                  <a:pt x="56160" y="22224"/>
                </a:lnTo>
                <a:lnTo>
                  <a:pt x="54757" y="24187"/>
                </a:lnTo>
                <a:lnTo>
                  <a:pt x="53285" y="26080"/>
                </a:lnTo>
                <a:lnTo>
                  <a:pt x="52584" y="28464"/>
                </a:lnTo>
                <a:lnTo>
                  <a:pt x="52584" y="35195"/>
                </a:lnTo>
                <a:lnTo>
                  <a:pt x="53916" y="38349"/>
                </a:lnTo>
                <a:lnTo>
                  <a:pt x="56580" y="40944"/>
                </a:lnTo>
                <a:lnTo>
                  <a:pt x="59245" y="43467"/>
                </a:lnTo>
                <a:lnTo>
                  <a:pt x="62680" y="44729"/>
                </a:lnTo>
                <a:lnTo>
                  <a:pt x="71374" y="44729"/>
                </a:lnTo>
                <a:lnTo>
                  <a:pt x="74880" y="43467"/>
                </a:lnTo>
                <a:lnTo>
                  <a:pt x="78121" y="40313"/>
                </a:lnTo>
                <a:lnTo>
                  <a:pt x="65414" y="40313"/>
                </a:lnTo>
                <a:lnTo>
                  <a:pt x="63872" y="39962"/>
                </a:lnTo>
                <a:lnTo>
                  <a:pt x="62470" y="39121"/>
                </a:lnTo>
                <a:lnTo>
                  <a:pt x="60997" y="38349"/>
                </a:lnTo>
                <a:lnTo>
                  <a:pt x="59946" y="37228"/>
                </a:lnTo>
                <a:lnTo>
                  <a:pt x="59174" y="35826"/>
                </a:lnTo>
                <a:lnTo>
                  <a:pt x="58473" y="34353"/>
                </a:lnTo>
                <a:lnTo>
                  <a:pt x="58123" y="32881"/>
                </a:lnTo>
                <a:lnTo>
                  <a:pt x="58152" y="28744"/>
                </a:lnTo>
                <a:lnTo>
                  <a:pt x="58964" y="26781"/>
                </a:lnTo>
                <a:lnTo>
                  <a:pt x="60577" y="25099"/>
                </a:lnTo>
                <a:lnTo>
                  <a:pt x="62259" y="23416"/>
                </a:lnTo>
                <a:lnTo>
                  <a:pt x="64363" y="22575"/>
                </a:lnTo>
                <a:lnTo>
                  <a:pt x="78015" y="22575"/>
                </a:lnTo>
                <a:lnTo>
                  <a:pt x="75931" y="21103"/>
                </a:lnTo>
                <a:lnTo>
                  <a:pt x="73197" y="20261"/>
                </a:lnTo>
                <a:lnTo>
                  <a:pt x="75370" y="19420"/>
                </a:lnTo>
                <a:lnTo>
                  <a:pt x="76983" y="18228"/>
                </a:lnTo>
                <a:lnTo>
                  <a:pt x="64924" y="18158"/>
                </a:lnTo>
                <a:lnTo>
                  <a:pt x="63171" y="17527"/>
                </a:lnTo>
                <a:lnTo>
                  <a:pt x="60507" y="14863"/>
                </a:lnTo>
                <a:lnTo>
                  <a:pt x="59981" y="13461"/>
                </a:lnTo>
                <a:lnTo>
                  <a:pt x="59876" y="9254"/>
                </a:lnTo>
                <a:lnTo>
                  <a:pt x="60507" y="7712"/>
                </a:lnTo>
                <a:lnTo>
                  <a:pt x="61909" y="6379"/>
                </a:lnTo>
                <a:lnTo>
                  <a:pt x="63241" y="5047"/>
                </a:lnTo>
                <a:lnTo>
                  <a:pt x="64924" y="4416"/>
                </a:lnTo>
                <a:lnTo>
                  <a:pt x="77369" y="4416"/>
                </a:lnTo>
                <a:lnTo>
                  <a:pt x="76212" y="3295"/>
                </a:lnTo>
                <a:lnTo>
                  <a:pt x="73828" y="1121"/>
                </a:lnTo>
                <a:lnTo>
                  <a:pt x="70743" y="0"/>
                </a:lnTo>
                <a:close/>
              </a:path>
              <a:path w="81915" h="45085">
                <a:moveTo>
                  <a:pt x="78015" y="22575"/>
                </a:moveTo>
                <a:lnTo>
                  <a:pt x="69481" y="22575"/>
                </a:lnTo>
                <a:lnTo>
                  <a:pt x="71655" y="23416"/>
                </a:lnTo>
                <a:lnTo>
                  <a:pt x="73407" y="25099"/>
                </a:lnTo>
                <a:lnTo>
                  <a:pt x="75090" y="26781"/>
                </a:lnTo>
                <a:lnTo>
                  <a:pt x="75796" y="28464"/>
                </a:lnTo>
                <a:lnTo>
                  <a:pt x="75889" y="34353"/>
                </a:lnTo>
                <a:lnTo>
                  <a:pt x="75160" y="36176"/>
                </a:lnTo>
                <a:lnTo>
                  <a:pt x="71795" y="39541"/>
                </a:lnTo>
                <a:lnTo>
                  <a:pt x="69691" y="40313"/>
                </a:lnTo>
                <a:lnTo>
                  <a:pt x="78121" y="40313"/>
                </a:lnTo>
                <a:lnTo>
                  <a:pt x="80138" y="38349"/>
                </a:lnTo>
                <a:lnTo>
                  <a:pt x="81470" y="35195"/>
                </a:lnTo>
                <a:lnTo>
                  <a:pt x="81385" y="28464"/>
                </a:lnTo>
                <a:lnTo>
                  <a:pt x="80769" y="26431"/>
                </a:lnTo>
                <a:lnTo>
                  <a:pt x="78015" y="22575"/>
                </a:lnTo>
                <a:close/>
              </a:path>
              <a:path w="81915" h="45085">
                <a:moveTo>
                  <a:pt x="77369" y="4416"/>
                </a:moveTo>
                <a:lnTo>
                  <a:pt x="69060" y="4416"/>
                </a:lnTo>
                <a:lnTo>
                  <a:pt x="70743" y="5118"/>
                </a:lnTo>
                <a:lnTo>
                  <a:pt x="72075" y="6450"/>
                </a:lnTo>
                <a:lnTo>
                  <a:pt x="73477" y="7782"/>
                </a:lnTo>
                <a:lnTo>
                  <a:pt x="74091" y="9254"/>
                </a:lnTo>
                <a:lnTo>
                  <a:pt x="74118" y="13461"/>
                </a:lnTo>
                <a:lnTo>
                  <a:pt x="73477" y="14933"/>
                </a:lnTo>
                <a:lnTo>
                  <a:pt x="72145" y="16195"/>
                </a:lnTo>
                <a:lnTo>
                  <a:pt x="70813" y="17527"/>
                </a:lnTo>
                <a:lnTo>
                  <a:pt x="69130" y="18158"/>
                </a:lnTo>
                <a:lnTo>
                  <a:pt x="77036" y="18158"/>
                </a:lnTo>
                <a:lnTo>
                  <a:pt x="78105" y="16756"/>
                </a:lnTo>
                <a:lnTo>
                  <a:pt x="79157" y="15213"/>
                </a:lnTo>
                <a:lnTo>
                  <a:pt x="79647" y="13461"/>
                </a:lnTo>
                <a:lnTo>
                  <a:pt x="79590" y="8132"/>
                </a:lnTo>
                <a:lnTo>
                  <a:pt x="78526" y="5538"/>
                </a:lnTo>
                <a:lnTo>
                  <a:pt x="77369" y="4416"/>
                </a:lnTo>
                <a:close/>
              </a:path>
            </a:pathLst>
          </a:custGeom>
          <a:solidFill>
            <a:srgbClr val="252525"/>
          </a:solidFill>
        </p:spPr>
        <p:txBody>
          <a:bodyPr wrap="square" lIns="0" tIns="0" rIns="0" bIns="0" rtlCol="0"/>
          <a:lstStyle/>
          <a:p>
            <a:endParaRPr/>
          </a:p>
        </p:txBody>
      </p:sp>
      <p:sp>
        <p:nvSpPr>
          <p:cNvPr id="290" name="object 290"/>
          <p:cNvSpPr/>
          <p:nvPr/>
        </p:nvSpPr>
        <p:spPr>
          <a:xfrm>
            <a:off x="8530577" y="3127287"/>
            <a:ext cx="16510" cy="41275"/>
          </a:xfrm>
          <a:custGeom>
            <a:avLst/>
            <a:gdLst/>
            <a:ahLst/>
            <a:cxnLst/>
            <a:rect l="l" t="t" r="r" b="b"/>
            <a:pathLst>
              <a:path w="16509" h="41275">
                <a:moveTo>
                  <a:pt x="16195" y="6940"/>
                </a:moveTo>
                <a:lnTo>
                  <a:pt x="10797" y="6940"/>
                </a:lnTo>
                <a:lnTo>
                  <a:pt x="10797" y="41224"/>
                </a:lnTo>
                <a:lnTo>
                  <a:pt x="16195" y="41224"/>
                </a:lnTo>
                <a:lnTo>
                  <a:pt x="16195" y="6940"/>
                </a:lnTo>
                <a:close/>
              </a:path>
              <a:path w="16509" h="41275">
                <a:moveTo>
                  <a:pt x="16195" y="0"/>
                </a:moveTo>
                <a:lnTo>
                  <a:pt x="11030" y="0"/>
                </a:lnTo>
                <a:lnTo>
                  <a:pt x="10166" y="1051"/>
                </a:lnTo>
                <a:lnTo>
                  <a:pt x="5679" y="5117"/>
                </a:lnTo>
                <a:lnTo>
                  <a:pt x="3014" y="6800"/>
                </a:lnTo>
                <a:lnTo>
                  <a:pt x="0" y="8202"/>
                </a:lnTo>
                <a:lnTo>
                  <a:pt x="0" y="13460"/>
                </a:lnTo>
                <a:lnTo>
                  <a:pt x="10797" y="6940"/>
                </a:lnTo>
                <a:lnTo>
                  <a:pt x="16195" y="6940"/>
                </a:lnTo>
                <a:lnTo>
                  <a:pt x="16195" y="0"/>
                </a:lnTo>
                <a:close/>
              </a:path>
            </a:pathLst>
          </a:custGeom>
          <a:solidFill>
            <a:srgbClr val="252525"/>
          </a:solidFill>
        </p:spPr>
        <p:txBody>
          <a:bodyPr wrap="square" lIns="0" tIns="0" rIns="0" bIns="0" rtlCol="0"/>
          <a:lstStyle/>
          <a:p>
            <a:endParaRPr/>
          </a:p>
        </p:txBody>
      </p:sp>
      <p:sp>
        <p:nvSpPr>
          <p:cNvPr id="291" name="object 291"/>
          <p:cNvSpPr/>
          <p:nvPr/>
        </p:nvSpPr>
        <p:spPr>
          <a:xfrm>
            <a:off x="8386846" y="3143902"/>
            <a:ext cx="112395" cy="0"/>
          </a:xfrm>
          <a:custGeom>
            <a:avLst/>
            <a:gdLst/>
            <a:ahLst/>
            <a:cxnLst/>
            <a:rect l="l" t="t" r="r" b="b"/>
            <a:pathLst>
              <a:path w="112395">
                <a:moveTo>
                  <a:pt x="0" y="0"/>
                </a:moveTo>
                <a:lnTo>
                  <a:pt x="112180" y="0"/>
                </a:lnTo>
              </a:path>
            </a:pathLst>
          </a:custGeom>
          <a:ln w="3505">
            <a:solidFill>
              <a:srgbClr val="252525"/>
            </a:solidFill>
          </a:ln>
        </p:spPr>
        <p:txBody>
          <a:bodyPr wrap="square" lIns="0" tIns="0" rIns="0" bIns="0" rtlCol="0"/>
          <a:lstStyle/>
          <a:p>
            <a:endParaRPr/>
          </a:p>
        </p:txBody>
      </p:sp>
      <p:sp>
        <p:nvSpPr>
          <p:cNvPr id="292" name="object 292"/>
          <p:cNvSpPr/>
          <p:nvPr/>
        </p:nvSpPr>
        <p:spPr>
          <a:xfrm>
            <a:off x="8386846" y="4947474"/>
            <a:ext cx="112395" cy="0"/>
          </a:xfrm>
          <a:custGeom>
            <a:avLst/>
            <a:gdLst/>
            <a:ahLst/>
            <a:cxnLst/>
            <a:rect l="l" t="t" r="r" b="b"/>
            <a:pathLst>
              <a:path w="112395">
                <a:moveTo>
                  <a:pt x="0" y="0"/>
                </a:moveTo>
                <a:lnTo>
                  <a:pt x="112180" y="0"/>
                </a:lnTo>
              </a:path>
            </a:pathLst>
          </a:custGeom>
          <a:ln w="3505">
            <a:solidFill>
              <a:srgbClr val="252525"/>
            </a:solidFill>
          </a:ln>
        </p:spPr>
        <p:txBody>
          <a:bodyPr wrap="square" lIns="0" tIns="0" rIns="0" bIns="0" rtlCol="0"/>
          <a:lstStyle/>
          <a:p>
            <a:endParaRPr/>
          </a:p>
        </p:txBody>
      </p:sp>
      <p:sp>
        <p:nvSpPr>
          <p:cNvPr id="293" name="object 293"/>
          <p:cNvSpPr/>
          <p:nvPr/>
        </p:nvSpPr>
        <p:spPr>
          <a:xfrm>
            <a:off x="8386846" y="3142151"/>
            <a:ext cx="0" cy="1805939"/>
          </a:xfrm>
          <a:custGeom>
            <a:avLst/>
            <a:gdLst/>
            <a:ahLst/>
            <a:cxnLst/>
            <a:rect l="l" t="t" r="r" b="b"/>
            <a:pathLst>
              <a:path h="1805939">
                <a:moveTo>
                  <a:pt x="0" y="0"/>
                </a:moveTo>
                <a:lnTo>
                  <a:pt x="0" y="1805323"/>
                </a:lnTo>
              </a:path>
            </a:pathLst>
          </a:custGeom>
          <a:ln w="3505">
            <a:solidFill>
              <a:srgbClr val="252525"/>
            </a:solidFill>
          </a:ln>
        </p:spPr>
        <p:txBody>
          <a:bodyPr wrap="square" lIns="0" tIns="0" rIns="0" bIns="0" rtlCol="0"/>
          <a:lstStyle/>
          <a:p>
            <a:endParaRPr/>
          </a:p>
        </p:txBody>
      </p:sp>
      <p:sp>
        <p:nvSpPr>
          <p:cNvPr id="294" name="object 294"/>
          <p:cNvSpPr/>
          <p:nvPr/>
        </p:nvSpPr>
        <p:spPr>
          <a:xfrm>
            <a:off x="8497274" y="3142151"/>
            <a:ext cx="0" cy="1805939"/>
          </a:xfrm>
          <a:custGeom>
            <a:avLst/>
            <a:gdLst/>
            <a:ahLst/>
            <a:cxnLst/>
            <a:rect l="l" t="t" r="r" b="b"/>
            <a:pathLst>
              <a:path h="1805939">
                <a:moveTo>
                  <a:pt x="0" y="0"/>
                </a:moveTo>
                <a:lnTo>
                  <a:pt x="0" y="1805323"/>
                </a:lnTo>
              </a:path>
            </a:pathLst>
          </a:custGeom>
          <a:ln w="3505">
            <a:solidFill>
              <a:srgbClr val="252525"/>
            </a:solidFill>
          </a:ln>
        </p:spPr>
        <p:txBody>
          <a:bodyPr wrap="square" lIns="0" tIns="0" rIns="0" bIns="0" rtlCol="0"/>
          <a:lstStyle/>
          <a:p>
            <a:endParaRPr/>
          </a:p>
        </p:txBody>
      </p:sp>
      <p:sp>
        <p:nvSpPr>
          <p:cNvPr id="295" name="object 295"/>
          <p:cNvSpPr/>
          <p:nvPr/>
        </p:nvSpPr>
        <p:spPr>
          <a:xfrm>
            <a:off x="6288056" y="1270906"/>
            <a:ext cx="2045532" cy="1804218"/>
          </a:xfrm>
          <a:prstGeom prst="rect">
            <a:avLst/>
          </a:prstGeom>
          <a:blipFill>
            <a:blip r:embed="rId9" cstate="print"/>
            <a:stretch>
              <a:fillRect/>
            </a:stretch>
          </a:blipFill>
        </p:spPr>
        <p:txBody>
          <a:bodyPr wrap="square" lIns="0" tIns="0" rIns="0" bIns="0" rtlCol="0"/>
          <a:lstStyle/>
          <a:p>
            <a:endParaRPr/>
          </a:p>
        </p:txBody>
      </p:sp>
      <p:sp>
        <p:nvSpPr>
          <p:cNvPr id="296" name="object 296"/>
          <p:cNvSpPr/>
          <p:nvPr/>
        </p:nvSpPr>
        <p:spPr>
          <a:xfrm>
            <a:off x="6288055" y="3075124"/>
            <a:ext cx="2047875" cy="0"/>
          </a:xfrm>
          <a:custGeom>
            <a:avLst/>
            <a:gdLst/>
            <a:ahLst/>
            <a:cxnLst/>
            <a:rect l="l" t="t" r="r" b="b"/>
            <a:pathLst>
              <a:path w="2047875">
                <a:moveTo>
                  <a:pt x="0" y="0"/>
                </a:moveTo>
                <a:lnTo>
                  <a:pt x="2047286" y="0"/>
                </a:lnTo>
              </a:path>
            </a:pathLst>
          </a:custGeom>
          <a:ln w="3506">
            <a:solidFill>
              <a:srgbClr val="252525"/>
            </a:solidFill>
          </a:ln>
        </p:spPr>
        <p:txBody>
          <a:bodyPr wrap="square" lIns="0" tIns="0" rIns="0" bIns="0" rtlCol="0"/>
          <a:lstStyle/>
          <a:p>
            <a:endParaRPr/>
          </a:p>
        </p:txBody>
      </p:sp>
      <p:sp>
        <p:nvSpPr>
          <p:cNvPr id="297" name="object 297"/>
          <p:cNvSpPr/>
          <p:nvPr/>
        </p:nvSpPr>
        <p:spPr>
          <a:xfrm>
            <a:off x="6288055" y="1270925"/>
            <a:ext cx="2047875" cy="0"/>
          </a:xfrm>
          <a:custGeom>
            <a:avLst/>
            <a:gdLst/>
            <a:ahLst/>
            <a:cxnLst/>
            <a:rect l="l" t="t" r="r" b="b"/>
            <a:pathLst>
              <a:path w="2047875">
                <a:moveTo>
                  <a:pt x="0" y="0"/>
                </a:moveTo>
                <a:lnTo>
                  <a:pt x="2047286" y="0"/>
                </a:lnTo>
              </a:path>
            </a:pathLst>
          </a:custGeom>
          <a:ln w="3506">
            <a:solidFill>
              <a:srgbClr val="252525"/>
            </a:solidFill>
          </a:ln>
        </p:spPr>
        <p:txBody>
          <a:bodyPr wrap="square" lIns="0" tIns="0" rIns="0" bIns="0" rtlCol="0"/>
          <a:lstStyle/>
          <a:p>
            <a:endParaRPr/>
          </a:p>
        </p:txBody>
      </p:sp>
      <p:sp>
        <p:nvSpPr>
          <p:cNvPr id="298" name="object 298"/>
          <p:cNvSpPr/>
          <p:nvPr/>
        </p:nvSpPr>
        <p:spPr>
          <a:xfrm>
            <a:off x="6474675" y="3052909"/>
            <a:ext cx="3810" cy="22225"/>
          </a:xfrm>
          <a:custGeom>
            <a:avLst/>
            <a:gdLst/>
            <a:ahLst/>
            <a:cxnLst/>
            <a:rect l="l" t="t" r="r" b="b"/>
            <a:pathLst>
              <a:path w="3810"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299" name="object 299"/>
          <p:cNvSpPr/>
          <p:nvPr/>
        </p:nvSpPr>
        <p:spPr>
          <a:xfrm>
            <a:off x="6663242"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0" name="object 300"/>
          <p:cNvSpPr/>
          <p:nvPr/>
        </p:nvSpPr>
        <p:spPr>
          <a:xfrm>
            <a:off x="6851803"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1" name="object 301"/>
          <p:cNvSpPr/>
          <p:nvPr/>
        </p:nvSpPr>
        <p:spPr>
          <a:xfrm>
            <a:off x="7040350"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2" name="object 302"/>
          <p:cNvSpPr/>
          <p:nvPr/>
        </p:nvSpPr>
        <p:spPr>
          <a:xfrm>
            <a:off x="7228953"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3" name="object 303"/>
          <p:cNvSpPr/>
          <p:nvPr/>
        </p:nvSpPr>
        <p:spPr>
          <a:xfrm>
            <a:off x="7417486"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4" name="object 304"/>
          <p:cNvSpPr/>
          <p:nvPr/>
        </p:nvSpPr>
        <p:spPr>
          <a:xfrm>
            <a:off x="7606088"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5" name="object 305"/>
          <p:cNvSpPr/>
          <p:nvPr/>
        </p:nvSpPr>
        <p:spPr>
          <a:xfrm>
            <a:off x="7794621"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6" name="object 306"/>
          <p:cNvSpPr/>
          <p:nvPr/>
        </p:nvSpPr>
        <p:spPr>
          <a:xfrm>
            <a:off x="7983153"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7" name="object 307"/>
          <p:cNvSpPr/>
          <p:nvPr/>
        </p:nvSpPr>
        <p:spPr>
          <a:xfrm>
            <a:off x="8171756" y="3052909"/>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8" name="object 308"/>
          <p:cNvSpPr/>
          <p:nvPr/>
        </p:nvSpPr>
        <p:spPr>
          <a:xfrm>
            <a:off x="6474675" y="1270872"/>
            <a:ext cx="3810" cy="22225"/>
          </a:xfrm>
          <a:custGeom>
            <a:avLst/>
            <a:gdLst/>
            <a:ahLst/>
            <a:cxnLst/>
            <a:rect l="l" t="t" r="r" b="b"/>
            <a:pathLst>
              <a:path w="3810"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09" name="object 309"/>
          <p:cNvSpPr/>
          <p:nvPr/>
        </p:nvSpPr>
        <p:spPr>
          <a:xfrm>
            <a:off x="6663242"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0" name="object 310"/>
          <p:cNvSpPr/>
          <p:nvPr/>
        </p:nvSpPr>
        <p:spPr>
          <a:xfrm>
            <a:off x="6851803"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1" name="object 311"/>
          <p:cNvSpPr/>
          <p:nvPr/>
        </p:nvSpPr>
        <p:spPr>
          <a:xfrm>
            <a:off x="7040350"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2" name="object 312"/>
          <p:cNvSpPr/>
          <p:nvPr/>
        </p:nvSpPr>
        <p:spPr>
          <a:xfrm>
            <a:off x="7228953"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3" name="object 313"/>
          <p:cNvSpPr/>
          <p:nvPr/>
        </p:nvSpPr>
        <p:spPr>
          <a:xfrm>
            <a:off x="7417486"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4" name="object 314"/>
          <p:cNvSpPr/>
          <p:nvPr/>
        </p:nvSpPr>
        <p:spPr>
          <a:xfrm>
            <a:off x="7606088"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5" name="object 315"/>
          <p:cNvSpPr/>
          <p:nvPr/>
        </p:nvSpPr>
        <p:spPr>
          <a:xfrm>
            <a:off x="7794621"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6" name="object 316"/>
          <p:cNvSpPr/>
          <p:nvPr/>
        </p:nvSpPr>
        <p:spPr>
          <a:xfrm>
            <a:off x="7983153"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7" name="object 317"/>
          <p:cNvSpPr/>
          <p:nvPr/>
        </p:nvSpPr>
        <p:spPr>
          <a:xfrm>
            <a:off x="8171756" y="1270872"/>
            <a:ext cx="3810" cy="22225"/>
          </a:xfrm>
          <a:custGeom>
            <a:avLst/>
            <a:gdLst/>
            <a:ahLst/>
            <a:cxnLst/>
            <a:rect l="l" t="t" r="r" b="b"/>
            <a:pathLst>
              <a:path w="3809" h="22225">
                <a:moveTo>
                  <a:pt x="0" y="22215"/>
                </a:moveTo>
                <a:lnTo>
                  <a:pt x="3505" y="22215"/>
                </a:lnTo>
                <a:lnTo>
                  <a:pt x="3505" y="0"/>
                </a:lnTo>
                <a:lnTo>
                  <a:pt x="0" y="0"/>
                </a:lnTo>
                <a:lnTo>
                  <a:pt x="0" y="22215"/>
                </a:lnTo>
                <a:close/>
              </a:path>
            </a:pathLst>
          </a:custGeom>
          <a:solidFill>
            <a:srgbClr val="252525"/>
          </a:solidFill>
        </p:spPr>
        <p:txBody>
          <a:bodyPr wrap="square" lIns="0" tIns="0" rIns="0" bIns="0" rtlCol="0"/>
          <a:lstStyle/>
          <a:p>
            <a:endParaRPr/>
          </a:p>
        </p:txBody>
      </p:sp>
      <p:sp>
        <p:nvSpPr>
          <p:cNvPr id="318" name="object 318"/>
          <p:cNvSpPr/>
          <p:nvPr/>
        </p:nvSpPr>
        <p:spPr>
          <a:xfrm>
            <a:off x="6288055" y="1270906"/>
            <a:ext cx="0" cy="1806575"/>
          </a:xfrm>
          <a:custGeom>
            <a:avLst/>
            <a:gdLst/>
            <a:ahLst/>
            <a:cxnLst/>
            <a:rect l="l" t="t" r="r" b="b"/>
            <a:pathLst>
              <a:path h="1806575">
                <a:moveTo>
                  <a:pt x="0" y="0"/>
                </a:moveTo>
                <a:lnTo>
                  <a:pt x="0" y="1805971"/>
                </a:lnTo>
              </a:path>
            </a:pathLst>
          </a:custGeom>
          <a:ln w="3505">
            <a:solidFill>
              <a:srgbClr val="252525"/>
            </a:solidFill>
          </a:ln>
        </p:spPr>
        <p:txBody>
          <a:bodyPr wrap="square" lIns="0" tIns="0" rIns="0" bIns="0" rtlCol="0"/>
          <a:lstStyle/>
          <a:p>
            <a:endParaRPr/>
          </a:p>
        </p:txBody>
      </p:sp>
      <p:sp>
        <p:nvSpPr>
          <p:cNvPr id="319" name="object 319"/>
          <p:cNvSpPr/>
          <p:nvPr/>
        </p:nvSpPr>
        <p:spPr>
          <a:xfrm>
            <a:off x="8333576" y="1270906"/>
            <a:ext cx="0" cy="1806575"/>
          </a:xfrm>
          <a:custGeom>
            <a:avLst/>
            <a:gdLst/>
            <a:ahLst/>
            <a:cxnLst/>
            <a:rect l="l" t="t" r="r" b="b"/>
            <a:pathLst>
              <a:path h="1806575">
                <a:moveTo>
                  <a:pt x="0" y="0"/>
                </a:moveTo>
                <a:lnTo>
                  <a:pt x="0" y="1805971"/>
                </a:lnTo>
              </a:path>
            </a:pathLst>
          </a:custGeom>
          <a:ln w="3505">
            <a:solidFill>
              <a:srgbClr val="252525"/>
            </a:solidFill>
          </a:ln>
        </p:spPr>
        <p:txBody>
          <a:bodyPr wrap="square" lIns="0" tIns="0" rIns="0" bIns="0" rtlCol="0"/>
          <a:lstStyle/>
          <a:p>
            <a:endParaRPr/>
          </a:p>
        </p:txBody>
      </p:sp>
      <p:sp>
        <p:nvSpPr>
          <p:cNvPr id="320" name="object 320"/>
          <p:cNvSpPr/>
          <p:nvPr/>
        </p:nvSpPr>
        <p:spPr>
          <a:xfrm>
            <a:off x="6288055" y="1435321"/>
            <a:ext cx="22225" cy="3810"/>
          </a:xfrm>
          <a:custGeom>
            <a:avLst/>
            <a:gdLst/>
            <a:ahLst/>
            <a:cxnLst/>
            <a:rect l="l" t="t" r="r" b="b"/>
            <a:pathLst>
              <a:path w="22225" h="3809">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1" name="object 321"/>
          <p:cNvSpPr/>
          <p:nvPr/>
        </p:nvSpPr>
        <p:spPr>
          <a:xfrm>
            <a:off x="6288055" y="1601610"/>
            <a:ext cx="22225" cy="3810"/>
          </a:xfrm>
          <a:custGeom>
            <a:avLst/>
            <a:gdLst/>
            <a:ahLst/>
            <a:cxnLst/>
            <a:rect l="l" t="t" r="r" b="b"/>
            <a:pathLst>
              <a:path w="22225" h="3809">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2" name="object 322"/>
          <p:cNvSpPr/>
          <p:nvPr/>
        </p:nvSpPr>
        <p:spPr>
          <a:xfrm>
            <a:off x="6288055" y="176797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3" name="object 323"/>
          <p:cNvSpPr/>
          <p:nvPr/>
        </p:nvSpPr>
        <p:spPr>
          <a:xfrm>
            <a:off x="6288055" y="193426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4" name="object 324"/>
          <p:cNvSpPr/>
          <p:nvPr/>
        </p:nvSpPr>
        <p:spPr>
          <a:xfrm>
            <a:off x="6288055" y="210055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5" name="object 325"/>
          <p:cNvSpPr/>
          <p:nvPr/>
        </p:nvSpPr>
        <p:spPr>
          <a:xfrm>
            <a:off x="6288055" y="2266909"/>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6" name="object 326"/>
          <p:cNvSpPr/>
          <p:nvPr/>
        </p:nvSpPr>
        <p:spPr>
          <a:xfrm>
            <a:off x="6288055" y="2433213"/>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7" name="object 327"/>
          <p:cNvSpPr/>
          <p:nvPr/>
        </p:nvSpPr>
        <p:spPr>
          <a:xfrm>
            <a:off x="6288055" y="2599531"/>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8" name="object 328"/>
          <p:cNvSpPr/>
          <p:nvPr/>
        </p:nvSpPr>
        <p:spPr>
          <a:xfrm>
            <a:off x="6288055" y="2765849"/>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29" name="object 329"/>
          <p:cNvSpPr/>
          <p:nvPr/>
        </p:nvSpPr>
        <p:spPr>
          <a:xfrm>
            <a:off x="6288055" y="2932166"/>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0" name="object 330"/>
          <p:cNvSpPr/>
          <p:nvPr/>
        </p:nvSpPr>
        <p:spPr>
          <a:xfrm>
            <a:off x="8311350" y="1435321"/>
            <a:ext cx="22225" cy="3810"/>
          </a:xfrm>
          <a:custGeom>
            <a:avLst/>
            <a:gdLst/>
            <a:ahLst/>
            <a:cxnLst/>
            <a:rect l="l" t="t" r="r" b="b"/>
            <a:pathLst>
              <a:path w="22225" h="3809">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1" name="object 331"/>
          <p:cNvSpPr/>
          <p:nvPr/>
        </p:nvSpPr>
        <p:spPr>
          <a:xfrm>
            <a:off x="8311350" y="1601610"/>
            <a:ext cx="22225" cy="3810"/>
          </a:xfrm>
          <a:custGeom>
            <a:avLst/>
            <a:gdLst/>
            <a:ahLst/>
            <a:cxnLst/>
            <a:rect l="l" t="t" r="r" b="b"/>
            <a:pathLst>
              <a:path w="22225" h="3809">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2" name="object 332"/>
          <p:cNvSpPr/>
          <p:nvPr/>
        </p:nvSpPr>
        <p:spPr>
          <a:xfrm>
            <a:off x="8311350" y="176797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3" name="object 333"/>
          <p:cNvSpPr/>
          <p:nvPr/>
        </p:nvSpPr>
        <p:spPr>
          <a:xfrm>
            <a:off x="8311350" y="193426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4" name="object 334"/>
          <p:cNvSpPr/>
          <p:nvPr/>
        </p:nvSpPr>
        <p:spPr>
          <a:xfrm>
            <a:off x="8311350" y="2100550"/>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5" name="object 335"/>
          <p:cNvSpPr/>
          <p:nvPr/>
        </p:nvSpPr>
        <p:spPr>
          <a:xfrm>
            <a:off x="8311350" y="2266909"/>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6" name="object 336"/>
          <p:cNvSpPr/>
          <p:nvPr/>
        </p:nvSpPr>
        <p:spPr>
          <a:xfrm>
            <a:off x="8311350" y="2433213"/>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7" name="object 337"/>
          <p:cNvSpPr/>
          <p:nvPr/>
        </p:nvSpPr>
        <p:spPr>
          <a:xfrm>
            <a:off x="8311350" y="2599531"/>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8" name="object 338"/>
          <p:cNvSpPr/>
          <p:nvPr/>
        </p:nvSpPr>
        <p:spPr>
          <a:xfrm>
            <a:off x="8311350" y="2765849"/>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39" name="object 339"/>
          <p:cNvSpPr/>
          <p:nvPr/>
        </p:nvSpPr>
        <p:spPr>
          <a:xfrm>
            <a:off x="8311350" y="2932166"/>
            <a:ext cx="22225" cy="3810"/>
          </a:xfrm>
          <a:custGeom>
            <a:avLst/>
            <a:gdLst/>
            <a:ahLst/>
            <a:cxnLst/>
            <a:rect l="l" t="t" r="r" b="b"/>
            <a:pathLst>
              <a:path w="22225" h="3810">
                <a:moveTo>
                  <a:pt x="0" y="3506"/>
                </a:moveTo>
                <a:lnTo>
                  <a:pt x="22208" y="3506"/>
                </a:lnTo>
                <a:lnTo>
                  <a:pt x="22208" y="0"/>
                </a:lnTo>
                <a:lnTo>
                  <a:pt x="0" y="0"/>
                </a:lnTo>
                <a:lnTo>
                  <a:pt x="0" y="3506"/>
                </a:lnTo>
                <a:close/>
              </a:path>
            </a:pathLst>
          </a:custGeom>
          <a:solidFill>
            <a:srgbClr val="252525"/>
          </a:solidFill>
        </p:spPr>
        <p:txBody>
          <a:bodyPr wrap="square" lIns="0" tIns="0" rIns="0" bIns="0" rtlCol="0"/>
          <a:lstStyle/>
          <a:p>
            <a:endParaRPr/>
          </a:p>
        </p:txBody>
      </p:sp>
      <p:sp>
        <p:nvSpPr>
          <p:cNvPr id="340" name="object 340"/>
          <p:cNvSpPr/>
          <p:nvPr/>
        </p:nvSpPr>
        <p:spPr>
          <a:xfrm>
            <a:off x="8389666" y="1269152"/>
            <a:ext cx="113933" cy="1807725"/>
          </a:xfrm>
          <a:prstGeom prst="rect">
            <a:avLst/>
          </a:prstGeom>
          <a:blipFill>
            <a:blip r:embed="rId10" cstate="print"/>
            <a:stretch>
              <a:fillRect/>
            </a:stretch>
          </a:blipFill>
        </p:spPr>
        <p:txBody>
          <a:bodyPr wrap="square" lIns="0" tIns="0" rIns="0" bIns="0" rtlCol="0"/>
          <a:lstStyle/>
          <a:p>
            <a:endParaRPr/>
          </a:p>
        </p:txBody>
      </p:sp>
      <p:sp>
        <p:nvSpPr>
          <p:cNvPr id="341" name="object 341"/>
          <p:cNvSpPr/>
          <p:nvPr/>
        </p:nvSpPr>
        <p:spPr>
          <a:xfrm>
            <a:off x="8501846" y="1269152"/>
            <a:ext cx="0" cy="1806575"/>
          </a:xfrm>
          <a:custGeom>
            <a:avLst/>
            <a:gdLst/>
            <a:ahLst/>
            <a:cxnLst/>
            <a:rect l="l" t="t" r="r" b="b"/>
            <a:pathLst>
              <a:path h="1806575">
                <a:moveTo>
                  <a:pt x="0" y="0"/>
                </a:moveTo>
                <a:lnTo>
                  <a:pt x="0" y="1805971"/>
                </a:lnTo>
              </a:path>
            </a:pathLst>
          </a:custGeom>
          <a:ln w="3505">
            <a:solidFill>
              <a:srgbClr val="252525"/>
            </a:solidFill>
          </a:ln>
        </p:spPr>
        <p:txBody>
          <a:bodyPr wrap="square" lIns="0" tIns="0" rIns="0" bIns="0" rtlCol="0"/>
          <a:lstStyle/>
          <a:p>
            <a:endParaRPr/>
          </a:p>
        </p:txBody>
      </p:sp>
      <p:sp>
        <p:nvSpPr>
          <p:cNvPr id="342" name="object 342"/>
          <p:cNvSpPr/>
          <p:nvPr/>
        </p:nvSpPr>
        <p:spPr>
          <a:xfrm>
            <a:off x="8482074" y="3073371"/>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3" name="object 343"/>
          <p:cNvSpPr/>
          <p:nvPr/>
        </p:nvSpPr>
        <p:spPr>
          <a:xfrm>
            <a:off x="8482074" y="2892947"/>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4" name="object 344"/>
          <p:cNvSpPr/>
          <p:nvPr/>
        </p:nvSpPr>
        <p:spPr>
          <a:xfrm>
            <a:off x="8482074" y="2712525"/>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5" name="object 345"/>
          <p:cNvSpPr/>
          <p:nvPr/>
        </p:nvSpPr>
        <p:spPr>
          <a:xfrm>
            <a:off x="8482074" y="2532103"/>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6" name="object 346"/>
          <p:cNvSpPr/>
          <p:nvPr/>
        </p:nvSpPr>
        <p:spPr>
          <a:xfrm>
            <a:off x="8482074" y="2351702"/>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7" name="object 347"/>
          <p:cNvSpPr/>
          <p:nvPr/>
        </p:nvSpPr>
        <p:spPr>
          <a:xfrm>
            <a:off x="8482074" y="2171246"/>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8" name="object 348"/>
          <p:cNvSpPr/>
          <p:nvPr/>
        </p:nvSpPr>
        <p:spPr>
          <a:xfrm>
            <a:off x="8482074" y="1990859"/>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49" name="object 349"/>
          <p:cNvSpPr/>
          <p:nvPr/>
        </p:nvSpPr>
        <p:spPr>
          <a:xfrm>
            <a:off x="8482074" y="1810402"/>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50" name="object 350"/>
          <p:cNvSpPr/>
          <p:nvPr/>
        </p:nvSpPr>
        <p:spPr>
          <a:xfrm>
            <a:off x="8482074" y="1630015"/>
            <a:ext cx="20320" cy="3810"/>
          </a:xfrm>
          <a:custGeom>
            <a:avLst/>
            <a:gdLst/>
            <a:ahLst/>
            <a:cxnLst/>
            <a:rect l="l" t="t" r="r" b="b"/>
            <a:pathLst>
              <a:path w="20320" h="3810">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51" name="object 351"/>
          <p:cNvSpPr/>
          <p:nvPr/>
        </p:nvSpPr>
        <p:spPr>
          <a:xfrm>
            <a:off x="8482074" y="1449558"/>
            <a:ext cx="20320" cy="3810"/>
          </a:xfrm>
          <a:custGeom>
            <a:avLst/>
            <a:gdLst/>
            <a:ahLst/>
            <a:cxnLst/>
            <a:rect l="l" t="t" r="r" b="b"/>
            <a:pathLst>
              <a:path w="20320" h="3809">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52" name="object 352"/>
          <p:cNvSpPr/>
          <p:nvPr/>
        </p:nvSpPr>
        <p:spPr>
          <a:xfrm>
            <a:off x="8482074" y="1269171"/>
            <a:ext cx="20320" cy="3810"/>
          </a:xfrm>
          <a:custGeom>
            <a:avLst/>
            <a:gdLst/>
            <a:ahLst/>
            <a:cxnLst/>
            <a:rect l="l" t="t" r="r" b="b"/>
            <a:pathLst>
              <a:path w="20320" h="3809">
                <a:moveTo>
                  <a:pt x="0" y="3506"/>
                </a:moveTo>
                <a:lnTo>
                  <a:pt x="19789" y="3506"/>
                </a:lnTo>
                <a:lnTo>
                  <a:pt x="19789" y="0"/>
                </a:lnTo>
                <a:lnTo>
                  <a:pt x="0" y="0"/>
                </a:lnTo>
                <a:lnTo>
                  <a:pt x="0" y="3506"/>
                </a:lnTo>
                <a:close/>
              </a:path>
            </a:pathLst>
          </a:custGeom>
          <a:solidFill>
            <a:srgbClr val="252525"/>
          </a:solidFill>
        </p:spPr>
        <p:txBody>
          <a:bodyPr wrap="square" lIns="0" tIns="0" rIns="0" bIns="0" rtlCol="0"/>
          <a:lstStyle/>
          <a:p>
            <a:endParaRPr/>
          </a:p>
        </p:txBody>
      </p:sp>
      <p:sp>
        <p:nvSpPr>
          <p:cNvPr id="353" name="object 353"/>
          <p:cNvSpPr/>
          <p:nvPr/>
        </p:nvSpPr>
        <p:spPr>
          <a:xfrm>
            <a:off x="8530452" y="3055714"/>
            <a:ext cx="41910" cy="44450"/>
          </a:xfrm>
          <a:custGeom>
            <a:avLst/>
            <a:gdLst/>
            <a:ahLst/>
            <a:cxnLst/>
            <a:rect l="l" t="t" r="r" b="b"/>
            <a:pathLst>
              <a:path w="41909" h="44450">
                <a:moveTo>
                  <a:pt x="16546" y="25464"/>
                </a:moveTo>
                <a:lnTo>
                  <a:pt x="0" y="25464"/>
                </a:lnTo>
                <a:lnTo>
                  <a:pt x="0" y="30880"/>
                </a:lnTo>
                <a:lnTo>
                  <a:pt x="16546" y="30880"/>
                </a:lnTo>
                <a:lnTo>
                  <a:pt x="16546" y="25464"/>
                </a:lnTo>
                <a:close/>
              </a:path>
              <a:path w="41909" h="44450">
                <a:moveTo>
                  <a:pt x="41857" y="9724"/>
                </a:moveTo>
                <a:lnTo>
                  <a:pt x="36458" y="9724"/>
                </a:lnTo>
                <a:lnTo>
                  <a:pt x="36458" y="44046"/>
                </a:lnTo>
                <a:lnTo>
                  <a:pt x="41857" y="44046"/>
                </a:lnTo>
                <a:lnTo>
                  <a:pt x="41857" y="9724"/>
                </a:lnTo>
                <a:close/>
              </a:path>
              <a:path w="41909" h="44450">
                <a:moveTo>
                  <a:pt x="41857" y="0"/>
                </a:moveTo>
                <a:lnTo>
                  <a:pt x="38421" y="0"/>
                </a:lnTo>
                <a:lnTo>
                  <a:pt x="37440" y="1895"/>
                </a:lnTo>
                <a:lnTo>
                  <a:pt x="35827" y="3849"/>
                </a:lnTo>
                <a:lnTo>
                  <a:pt x="31340" y="7879"/>
                </a:lnTo>
                <a:lnTo>
                  <a:pt x="28746" y="9595"/>
                </a:lnTo>
                <a:lnTo>
                  <a:pt x="25837" y="10961"/>
                </a:lnTo>
                <a:lnTo>
                  <a:pt x="25731" y="16217"/>
                </a:lnTo>
                <a:lnTo>
                  <a:pt x="36458" y="9724"/>
                </a:lnTo>
                <a:lnTo>
                  <a:pt x="41857" y="9724"/>
                </a:lnTo>
                <a:lnTo>
                  <a:pt x="41857" y="0"/>
                </a:lnTo>
                <a:close/>
              </a:path>
            </a:pathLst>
          </a:custGeom>
          <a:solidFill>
            <a:srgbClr val="252525"/>
          </a:solidFill>
        </p:spPr>
        <p:txBody>
          <a:bodyPr wrap="square" lIns="0" tIns="0" rIns="0" bIns="0" rtlCol="0"/>
          <a:lstStyle/>
          <a:p>
            <a:endParaRPr/>
          </a:p>
        </p:txBody>
      </p:sp>
      <p:sp>
        <p:nvSpPr>
          <p:cNvPr id="354" name="object 354"/>
          <p:cNvSpPr/>
          <p:nvPr/>
        </p:nvSpPr>
        <p:spPr>
          <a:xfrm>
            <a:off x="8530452" y="2875294"/>
            <a:ext cx="103505" cy="45085"/>
          </a:xfrm>
          <a:custGeom>
            <a:avLst/>
            <a:gdLst/>
            <a:ahLst/>
            <a:cxnLst/>
            <a:rect l="l" t="t" r="r" b="b"/>
            <a:pathLst>
              <a:path w="103504" h="45085">
                <a:moveTo>
                  <a:pt x="16546" y="25465"/>
                </a:moveTo>
                <a:lnTo>
                  <a:pt x="0" y="25465"/>
                </a:lnTo>
                <a:lnTo>
                  <a:pt x="0" y="30880"/>
                </a:lnTo>
                <a:lnTo>
                  <a:pt x="16546" y="30880"/>
                </a:lnTo>
                <a:lnTo>
                  <a:pt x="16546" y="25465"/>
                </a:lnTo>
                <a:close/>
              </a:path>
              <a:path w="103504" h="45085">
                <a:moveTo>
                  <a:pt x="38211" y="0"/>
                </a:moveTo>
                <a:lnTo>
                  <a:pt x="32672" y="0"/>
                </a:lnTo>
                <a:lnTo>
                  <a:pt x="30008" y="855"/>
                </a:lnTo>
                <a:lnTo>
                  <a:pt x="25801" y="4285"/>
                </a:lnTo>
                <a:lnTo>
                  <a:pt x="24258" y="6725"/>
                </a:lnTo>
                <a:lnTo>
                  <a:pt x="23028" y="10393"/>
                </a:lnTo>
                <a:lnTo>
                  <a:pt x="22085" y="13052"/>
                </a:lnTo>
                <a:lnTo>
                  <a:pt x="21594" y="17225"/>
                </a:lnTo>
                <a:lnTo>
                  <a:pt x="21594" y="30648"/>
                </a:lnTo>
                <a:lnTo>
                  <a:pt x="22996" y="36596"/>
                </a:lnTo>
                <a:lnTo>
                  <a:pt x="26128" y="40481"/>
                </a:lnTo>
                <a:lnTo>
                  <a:pt x="28325" y="43280"/>
                </a:lnTo>
                <a:lnTo>
                  <a:pt x="31620" y="44795"/>
                </a:lnTo>
                <a:lnTo>
                  <a:pt x="39122" y="44795"/>
                </a:lnTo>
                <a:lnTo>
                  <a:pt x="41716" y="43932"/>
                </a:lnTo>
                <a:lnTo>
                  <a:pt x="45923" y="40481"/>
                </a:lnTo>
                <a:lnTo>
                  <a:pt x="33373" y="40362"/>
                </a:lnTo>
                <a:lnTo>
                  <a:pt x="31340" y="39170"/>
                </a:lnTo>
                <a:lnTo>
                  <a:pt x="27971" y="34380"/>
                </a:lnTo>
                <a:lnTo>
                  <a:pt x="27133" y="29610"/>
                </a:lnTo>
                <a:lnTo>
                  <a:pt x="27246" y="14602"/>
                </a:lnTo>
                <a:lnTo>
                  <a:pt x="28045" y="10274"/>
                </a:lnTo>
                <a:lnTo>
                  <a:pt x="29867" y="7595"/>
                </a:lnTo>
                <a:lnTo>
                  <a:pt x="31340" y="5505"/>
                </a:lnTo>
                <a:lnTo>
                  <a:pt x="33373" y="4453"/>
                </a:lnTo>
                <a:lnTo>
                  <a:pt x="45774" y="4453"/>
                </a:lnTo>
                <a:lnTo>
                  <a:pt x="45292" y="3731"/>
                </a:lnTo>
                <a:lnTo>
                  <a:pt x="43820" y="2363"/>
                </a:lnTo>
                <a:lnTo>
                  <a:pt x="40314" y="469"/>
                </a:lnTo>
                <a:lnTo>
                  <a:pt x="38211" y="0"/>
                </a:lnTo>
                <a:close/>
              </a:path>
              <a:path w="103504" h="45085">
                <a:moveTo>
                  <a:pt x="45774" y="4453"/>
                </a:moveTo>
                <a:lnTo>
                  <a:pt x="38351" y="4453"/>
                </a:lnTo>
                <a:lnTo>
                  <a:pt x="40454" y="5645"/>
                </a:lnTo>
                <a:lnTo>
                  <a:pt x="43820" y="10393"/>
                </a:lnTo>
                <a:lnTo>
                  <a:pt x="44558" y="14602"/>
                </a:lnTo>
                <a:lnTo>
                  <a:pt x="44657" y="29610"/>
                </a:lnTo>
                <a:lnTo>
                  <a:pt x="43805" y="34401"/>
                </a:lnTo>
                <a:lnTo>
                  <a:pt x="40454" y="39170"/>
                </a:lnTo>
                <a:lnTo>
                  <a:pt x="38351" y="40362"/>
                </a:lnTo>
                <a:lnTo>
                  <a:pt x="46002" y="40362"/>
                </a:lnTo>
                <a:lnTo>
                  <a:pt x="47536" y="38034"/>
                </a:lnTo>
                <a:lnTo>
                  <a:pt x="49639" y="31714"/>
                </a:lnTo>
                <a:lnTo>
                  <a:pt x="50200" y="27555"/>
                </a:lnTo>
                <a:lnTo>
                  <a:pt x="50115" y="17225"/>
                </a:lnTo>
                <a:lnTo>
                  <a:pt x="46475" y="5505"/>
                </a:lnTo>
                <a:lnTo>
                  <a:pt x="45774" y="4453"/>
                </a:lnTo>
                <a:close/>
              </a:path>
              <a:path w="103504" h="45085">
                <a:moveTo>
                  <a:pt x="65835" y="37907"/>
                </a:moveTo>
                <a:lnTo>
                  <a:pt x="59665" y="37907"/>
                </a:lnTo>
                <a:lnTo>
                  <a:pt x="59665" y="44044"/>
                </a:lnTo>
                <a:lnTo>
                  <a:pt x="65835" y="44044"/>
                </a:lnTo>
                <a:lnTo>
                  <a:pt x="65835" y="37907"/>
                </a:lnTo>
                <a:close/>
              </a:path>
              <a:path w="103504" h="45085">
                <a:moveTo>
                  <a:pt x="92338" y="0"/>
                </a:moveTo>
                <a:lnTo>
                  <a:pt x="84695" y="0"/>
                </a:lnTo>
                <a:lnTo>
                  <a:pt x="81589" y="1108"/>
                </a:lnTo>
                <a:lnTo>
                  <a:pt x="79367" y="3261"/>
                </a:lnTo>
                <a:lnTo>
                  <a:pt x="77053" y="5435"/>
                </a:lnTo>
                <a:lnTo>
                  <a:pt x="76066" y="7791"/>
                </a:lnTo>
                <a:lnTo>
                  <a:pt x="75950" y="13493"/>
                </a:lnTo>
                <a:lnTo>
                  <a:pt x="76438" y="15261"/>
                </a:lnTo>
                <a:lnTo>
                  <a:pt x="77544" y="16755"/>
                </a:lnTo>
                <a:lnTo>
                  <a:pt x="78606" y="18277"/>
                </a:lnTo>
                <a:lnTo>
                  <a:pt x="80278" y="19441"/>
                </a:lnTo>
                <a:lnTo>
                  <a:pt x="82452" y="20254"/>
                </a:lnTo>
                <a:lnTo>
                  <a:pt x="79788" y="20956"/>
                </a:lnTo>
                <a:lnTo>
                  <a:pt x="77754" y="22267"/>
                </a:lnTo>
                <a:lnTo>
                  <a:pt x="76282" y="24189"/>
                </a:lnTo>
                <a:lnTo>
                  <a:pt x="74880" y="26118"/>
                </a:lnTo>
                <a:lnTo>
                  <a:pt x="74108" y="28502"/>
                </a:lnTo>
                <a:lnTo>
                  <a:pt x="74138" y="35256"/>
                </a:lnTo>
                <a:lnTo>
                  <a:pt x="75441" y="38384"/>
                </a:lnTo>
                <a:lnTo>
                  <a:pt x="80788" y="43518"/>
                </a:lnTo>
                <a:lnTo>
                  <a:pt x="84275" y="44795"/>
                </a:lnTo>
                <a:lnTo>
                  <a:pt x="92899" y="44795"/>
                </a:lnTo>
                <a:lnTo>
                  <a:pt x="96412" y="43511"/>
                </a:lnTo>
                <a:lnTo>
                  <a:pt x="99698" y="40362"/>
                </a:lnTo>
                <a:lnTo>
                  <a:pt x="87009" y="40362"/>
                </a:lnTo>
                <a:lnTo>
                  <a:pt x="85467" y="39969"/>
                </a:lnTo>
                <a:lnTo>
                  <a:pt x="79647" y="32921"/>
                </a:lnTo>
                <a:lnTo>
                  <a:pt x="79678" y="28797"/>
                </a:lnTo>
                <a:lnTo>
                  <a:pt x="80489" y="26777"/>
                </a:lnTo>
                <a:lnTo>
                  <a:pt x="83854" y="23425"/>
                </a:lnTo>
                <a:lnTo>
                  <a:pt x="85957" y="22590"/>
                </a:lnTo>
                <a:lnTo>
                  <a:pt x="99521" y="22590"/>
                </a:lnTo>
                <a:lnTo>
                  <a:pt x="97456" y="21131"/>
                </a:lnTo>
                <a:lnTo>
                  <a:pt x="94792" y="20254"/>
                </a:lnTo>
                <a:lnTo>
                  <a:pt x="96965" y="19441"/>
                </a:lnTo>
                <a:lnTo>
                  <a:pt x="98578" y="18277"/>
                </a:lnTo>
                <a:lnTo>
                  <a:pt x="86518" y="18192"/>
                </a:lnTo>
                <a:lnTo>
                  <a:pt x="84766" y="17533"/>
                </a:lnTo>
                <a:lnTo>
                  <a:pt x="82101" y="14896"/>
                </a:lnTo>
                <a:lnTo>
                  <a:pt x="81519" y="13493"/>
                </a:lnTo>
                <a:lnTo>
                  <a:pt x="81400" y="9292"/>
                </a:lnTo>
                <a:lnTo>
                  <a:pt x="82101" y="7714"/>
                </a:lnTo>
                <a:lnTo>
                  <a:pt x="84766" y="5084"/>
                </a:lnTo>
                <a:lnTo>
                  <a:pt x="86518" y="4425"/>
                </a:lnTo>
                <a:lnTo>
                  <a:pt x="98870" y="4425"/>
                </a:lnTo>
                <a:lnTo>
                  <a:pt x="95423" y="1108"/>
                </a:lnTo>
                <a:lnTo>
                  <a:pt x="92338" y="0"/>
                </a:lnTo>
                <a:close/>
              </a:path>
              <a:path w="103504" h="45085">
                <a:moveTo>
                  <a:pt x="99521" y="22590"/>
                </a:moveTo>
                <a:lnTo>
                  <a:pt x="91076" y="22590"/>
                </a:lnTo>
                <a:lnTo>
                  <a:pt x="93249" y="23439"/>
                </a:lnTo>
                <a:lnTo>
                  <a:pt x="94932" y="25136"/>
                </a:lnTo>
                <a:lnTo>
                  <a:pt x="96685" y="26826"/>
                </a:lnTo>
                <a:lnTo>
                  <a:pt x="97342" y="28502"/>
                </a:lnTo>
                <a:lnTo>
                  <a:pt x="97411" y="34408"/>
                </a:lnTo>
                <a:lnTo>
                  <a:pt x="96685" y="36224"/>
                </a:lnTo>
                <a:lnTo>
                  <a:pt x="93319" y="39534"/>
                </a:lnTo>
                <a:lnTo>
                  <a:pt x="91216" y="40362"/>
                </a:lnTo>
                <a:lnTo>
                  <a:pt x="99698" y="40362"/>
                </a:lnTo>
                <a:lnTo>
                  <a:pt x="101745" y="38384"/>
                </a:lnTo>
                <a:lnTo>
                  <a:pt x="103065" y="35256"/>
                </a:lnTo>
                <a:lnTo>
                  <a:pt x="102976" y="28502"/>
                </a:lnTo>
                <a:lnTo>
                  <a:pt x="102364" y="26461"/>
                </a:lnTo>
                <a:lnTo>
                  <a:pt x="100962" y="24505"/>
                </a:lnTo>
                <a:lnTo>
                  <a:pt x="99521" y="22590"/>
                </a:lnTo>
                <a:close/>
              </a:path>
              <a:path w="103504" h="45085">
                <a:moveTo>
                  <a:pt x="98870" y="4425"/>
                </a:moveTo>
                <a:lnTo>
                  <a:pt x="90585" y="4425"/>
                </a:lnTo>
                <a:lnTo>
                  <a:pt x="92268" y="5098"/>
                </a:lnTo>
                <a:lnTo>
                  <a:pt x="93670" y="6445"/>
                </a:lnTo>
                <a:lnTo>
                  <a:pt x="95002" y="7791"/>
                </a:lnTo>
                <a:lnTo>
                  <a:pt x="95635" y="9292"/>
                </a:lnTo>
                <a:lnTo>
                  <a:pt x="95637" y="13493"/>
                </a:lnTo>
                <a:lnTo>
                  <a:pt x="95072" y="14924"/>
                </a:lnTo>
                <a:lnTo>
                  <a:pt x="92408" y="17540"/>
                </a:lnTo>
                <a:lnTo>
                  <a:pt x="90725" y="18192"/>
                </a:lnTo>
                <a:lnTo>
                  <a:pt x="98636" y="18192"/>
                </a:lnTo>
                <a:lnTo>
                  <a:pt x="100681" y="15261"/>
                </a:lnTo>
                <a:lnTo>
                  <a:pt x="101242" y="13493"/>
                </a:lnTo>
                <a:lnTo>
                  <a:pt x="101174" y="8114"/>
                </a:lnTo>
                <a:lnTo>
                  <a:pt x="100050" y="5561"/>
                </a:lnTo>
                <a:lnTo>
                  <a:pt x="98870" y="4425"/>
                </a:lnTo>
                <a:close/>
              </a:path>
            </a:pathLst>
          </a:custGeom>
          <a:solidFill>
            <a:srgbClr val="252525"/>
          </a:solidFill>
        </p:spPr>
        <p:txBody>
          <a:bodyPr wrap="square" lIns="0" tIns="0" rIns="0" bIns="0" rtlCol="0"/>
          <a:lstStyle/>
          <a:p>
            <a:endParaRPr/>
          </a:p>
        </p:txBody>
      </p:sp>
      <p:sp>
        <p:nvSpPr>
          <p:cNvPr id="355" name="object 355"/>
          <p:cNvSpPr/>
          <p:nvPr/>
        </p:nvSpPr>
        <p:spPr>
          <a:xfrm>
            <a:off x="8530452" y="2694872"/>
            <a:ext cx="103505" cy="45085"/>
          </a:xfrm>
          <a:custGeom>
            <a:avLst/>
            <a:gdLst/>
            <a:ahLst/>
            <a:cxnLst/>
            <a:rect l="l" t="t" r="r" b="b"/>
            <a:pathLst>
              <a:path w="103504" h="45085">
                <a:moveTo>
                  <a:pt x="16546" y="25458"/>
                </a:moveTo>
                <a:lnTo>
                  <a:pt x="0" y="25458"/>
                </a:lnTo>
                <a:lnTo>
                  <a:pt x="0" y="30880"/>
                </a:lnTo>
                <a:lnTo>
                  <a:pt x="16546" y="30880"/>
                </a:lnTo>
                <a:lnTo>
                  <a:pt x="16546" y="25458"/>
                </a:lnTo>
                <a:close/>
              </a:path>
              <a:path w="103504" h="45085">
                <a:moveTo>
                  <a:pt x="38211" y="0"/>
                </a:moveTo>
                <a:lnTo>
                  <a:pt x="32672" y="0"/>
                </a:lnTo>
                <a:lnTo>
                  <a:pt x="30008" y="855"/>
                </a:lnTo>
                <a:lnTo>
                  <a:pt x="25801" y="4285"/>
                </a:lnTo>
                <a:lnTo>
                  <a:pt x="24258" y="6725"/>
                </a:lnTo>
                <a:lnTo>
                  <a:pt x="23028" y="10393"/>
                </a:lnTo>
                <a:lnTo>
                  <a:pt x="22085" y="13052"/>
                </a:lnTo>
                <a:lnTo>
                  <a:pt x="21594" y="17225"/>
                </a:lnTo>
                <a:lnTo>
                  <a:pt x="21594" y="30648"/>
                </a:lnTo>
                <a:lnTo>
                  <a:pt x="22996" y="36596"/>
                </a:lnTo>
                <a:lnTo>
                  <a:pt x="26128" y="40481"/>
                </a:lnTo>
                <a:lnTo>
                  <a:pt x="28325" y="43280"/>
                </a:lnTo>
                <a:lnTo>
                  <a:pt x="31620" y="44795"/>
                </a:lnTo>
                <a:lnTo>
                  <a:pt x="39122" y="44795"/>
                </a:lnTo>
                <a:lnTo>
                  <a:pt x="41716" y="43932"/>
                </a:lnTo>
                <a:lnTo>
                  <a:pt x="45923" y="40481"/>
                </a:lnTo>
                <a:lnTo>
                  <a:pt x="33373" y="40362"/>
                </a:lnTo>
                <a:lnTo>
                  <a:pt x="31340" y="39170"/>
                </a:lnTo>
                <a:lnTo>
                  <a:pt x="27971" y="34380"/>
                </a:lnTo>
                <a:lnTo>
                  <a:pt x="27133" y="29610"/>
                </a:lnTo>
                <a:lnTo>
                  <a:pt x="27246" y="14602"/>
                </a:lnTo>
                <a:lnTo>
                  <a:pt x="28045" y="10274"/>
                </a:lnTo>
                <a:lnTo>
                  <a:pt x="29867" y="7595"/>
                </a:lnTo>
                <a:lnTo>
                  <a:pt x="31340" y="5505"/>
                </a:lnTo>
                <a:lnTo>
                  <a:pt x="33373" y="4453"/>
                </a:lnTo>
                <a:lnTo>
                  <a:pt x="45774" y="4453"/>
                </a:lnTo>
                <a:lnTo>
                  <a:pt x="45292" y="3731"/>
                </a:lnTo>
                <a:lnTo>
                  <a:pt x="43820" y="2363"/>
                </a:lnTo>
                <a:lnTo>
                  <a:pt x="40314" y="469"/>
                </a:lnTo>
                <a:lnTo>
                  <a:pt x="38211" y="0"/>
                </a:lnTo>
                <a:close/>
              </a:path>
              <a:path w="103504" h="45085">
                <a:moveTo>
                  <a:pt x="45774" y="4453"/>
                </a:moveTo>
                <a:lnTo>
                  <a:pt x="38351" y="4453"/>
                </a:lnTo>
                <a:lnTo>
                  <a:pt x="40454" y="5645"/>
                </a:lnTo>
                <a:lnTo>
                  <a:pt x="43820" y="10393"/>
                </a:lnTo>
                <a:lnTo>
                  <a:pt x="44558" y="14602"/>
                </a:lnTo>
                <a:lnTo>
                  <a:pt x="44657" y="29610"/>
                </a:lnTo>
                <a:lnTo>
                  <a:pt x="43805" y="34401"/>
                </a:lnTo>
                <a:lnTo>
                  <a:pt x="40454" y="39170"/>
                </a:lnTo>
                <a:lnTo>
                  <a:pt x="38351" y="40362"/>
                </a:lnTo>
                <a:lnTo>
                  <a:pt x="46002" y="40362"/>
                </a:lnTo>
                <a:lnTo>
                  <a:pt x="47536" y="38034"/>
                </a:lnTo>
                <a:lnTo>
                  <a:pt x="49639" y="31707"/>
                </a:lnTo>
                <a:lnTo>
                  <a:pt x="50200" y="27555"/>
                </a:lnTo>
                <a:lnTo>
                  <a:pt x="50115" y="17225"/>
                </a:lnTo>
                <a:lnTo>
                  <a:pt x="46475" y="5505"/>
                </a:lnTo>
                <a:lnTo>
                  <a:pt x="45774" y="4453"/>
                </a:lnTo>
                <a:close/>
              </a:path>
              <a:path w="103504" h="45085">
                <a:moveTo>
                  <a:pt x="65835" y="37907"/>
                </a:moveTo>
                <a:lnTo>
                  <a:pt x="59665" y="37907"/>
                </a:lnTo>
                <a:lnTo>
                  <a:pt x="59665" y="44044"/>
                </a:lnTo>
                <a:lnTo>
                  <a:pt x="65835" y="44044"/>
                </a:lnTo>
                <a:lnTo>
                  <a:pt x="65835" y="37907"/>
                </a:lnTo>
                <a:close/>
              </a:path>
              <a:path w="103504" h="45085">
                <a:moveTo>
                  <a:pt x="93179" y="0"/>
                </a:moveTo>
                <a:lnTo>
                  <a:pt x="85046" y="0"/>
                </a:lnTo>
                <a:lnTo>
                  <a:pt x="81400" y="1676"/>
                </a:lnTo>
                <a:lnTo>
                  <a:pt x="75511" y="8872"/>
                </a:lnTo>
                <a:lnTo>
                  <a:pt x="73968" y="15036"/>
                </a:lnTo>
                <a:lnTo>
                  <a:pt x="73968" y="31097"/>
                </a:lnTo>
                <a:lnTo>
                  <a:pt x="75370" y="36540"/>
                </a:lnTo>
                <a:lnTo>
                  <a:pt x="78242" y="39920"/>
                </a:lnTo>
                <a:lnTo>
                  <a:pt x="81050" y="43139"/>
                </a:lnTo>
                <a:lnTo>
                  <a:pt x="84695" y="44795"/>
                </a:lnTo>
                <a:lnTo>
                  <a:pt x="91847" y="44795"/>
                </a:lnTo>
                <a:lnTo>
                  <a:pt x="94161" y="44163"/>
                </a:lnTo>
                <a:lnTo>
                  <a:pt x="96264" y="42908"/>
                </a:lnTo>
                <a:lnTo>
                  <a:pt x="98297" y="41653"/>
                </a:lnTo>
                <a:lnTo>
                  <a:pt x="99497" y="40362"/>
                </a:lnTo>
                <a:lnTo>
                  <a:pt x="87570" y="40362"/>
                </a:lnTo>
                <a:lnTo>
                  <a:pt x="86028" y="39920"/>
                </a:lnTo>
                <a:lnTo>
                  <a:pt x="83223" y="38146"/>
                </a:lnTo>
                <a:lnTo>
                  <a:pt x="82101" y="36855"/>
                </a:lnTo>
                <a:lnTo>
                  <a:pt x="80559" y="33461"/>
                </a:lnTo>
                <a:lnTo>
                  <a:pt x="80138" y="31686"/>
                </a:lnTo>
                <a:lnTo>
                  <a:pt x="80138" y="27001"/>
                </a:lnTo>
                <a:lnTo>
                  <a:pt x="80979" y="24708"/>
                </a:lnTo>
                <a:lnTo>
                  <a:pt x="82662" y="22962"/>
                </a:lnTo>
                <a:lnTo>
                  <a:pt x="84204" y="21426"/>
                </a:lnTo>
                <a:lnTo>
                  <a:pt x="79297" y="21426"/>
                </a:lnTo>
                <a:lnTo>
                  <a:pt x="87640" y="4425"/>
                </a:lnTo>
                <a:lnTo>
                  <a:pt x="99927" y="4425"/>
                </a:lnTo>
                <a:lnTo>
                  <a:pt x="98157" y="2903"/>
                </a:lnTo>
                <a:lnTo>
                  <a:pt x="95984" y="967"/>
                </a:lnTo>
                <a:lnTo>
                  <a:pt x="93179" y="0"/>
                </a:lnTo>
                <a:close/>
              </a:path>
              <a:path w="103504" h="45085">
                <a:moveTo>
                  <a:pt x="99895" y="20346"/>
                </a:moveTo>
                <a:lnTo>
                  <a:pt x="91356" y="20346"/>
                </a:lnTo>
                <a:lnTo>
                  <a:pt x="93389" y="21215"/>
                </a:lnTo>
                <a:lnTo>
                  <a:pt x="96615" y="24708"/>
                </a:lnTo>
                <a:lnTo>
                  <a:pt x="97354" y="27001"/>
                </a:lnTo>
                <a:lnTo>
                  <a:pt x="97329" y="33461"/>
                </a:lnTo>
                <a:lnTo>
                  <a:pt x="96615" y="35775"/>
                </a:lnTo>
                <a:lnTo>
                  <a:pt x="94932" y="37613"/>
                </a:lnTo>
                <a:lnTo>
                  <a:pt x="93319" y="39443"/>
                </a:lnTo>
                <a:lnTo>
                  <a:pt x="91356" y="40362"/>
                </a:lnTo>
                <a:lnTo>
                  <a:pt x="99497" y="40362"/>
                </a:lnTo>
                <a:lnTo>
                  <a:pt x="99980" y="39843"/>
                </a:lnTo>
                <a:lnTo>
                  <a:pt x="101102" y="37480"/>
                </a:lnTo>
                <a:lnTo>
                  <a:pt x="102294" y="35109"/>
                </a:lnTo>
                <a:lnTo>
                  <a:pt x="102925" y="32556"/>
                </a:lnTo>
                <a:lnTo>
                  <a:pt x="102925" y="25613"/>
                </a:lnTo>
                <a:lnTo>
                  <a:pt x="101663" y="22197"/>
                </a:lnTo>
                <a:lnTo>
                  <a:pt x="99895" y="20346"/>
                </a:lnTo>
                <a:close/>
              </a:path>
              <a:path w="103504" h="45085">
                <a:moveTo>
                  <a:pt x="93530" y="15590"/>
                </a:moveTo>
                <a:lnTo>
                  <a:pt x="87921" y="15590"/>
                </a:lnTo>
                <a:lnTo>
                  <a:pt x="85957" y="16067"/>
                </a:lnTo>
                <a:lnTo>
                  <a:pt x="82171" y="17982"/>
                </a:lnTo>
                <a:lnTo>
                  <a:pt x="80629" y="19448"/>
                </a:lnTo>
                <a:lnTo>
                  <a:pt x="79297" y="21426"/>
                </a:lnTo>
                <a:lnTo>
                  <a:pt x="84204" y="21426"/>
                </a:lnTo>
                <a:lnTo>
                  <a:pt x="84415" y="21215"/>
                </a:lnTo>
                <a:lnTo>
                  <a:pt x="86448" y="20346"/>
                </a:lnTo>
                <a:lnTo>
                  <a:pt x="99895" y="20346"/>
                </a:lnTo>
                <a:lnTo>
                  <a:pt x="96615" y="16909"/>
                </a:lnTo>
                <a:lnTo>
                  <a:pt x="93530" y="15590"/>
                </a:lnTo>
                <a:close/>
              </a:path>
              <a:path w="103504" h="45085">
                <a:moveTo>
                  <a:pt x="99927" y="4425"/>
                </a:moveTo>
                <a:lnTo>
                  <a:pt x="91496" y="4425"/>
                </a:lnTo>
                <a:lnTo>
                  <a:pt x="93319" y="5196"/>
                </a:lnTo>
                <a:lnTo>
                  <a:pt x="94722" y="6732"/>
                </a:lnTo>
                <a:lnTo>
                  <a:pt x="95633" y="7686"/>
                </a:lnTo>
                <a:lnTo>
                  <a:pt x="96334" y="9222"/>
                </a:lnTo>
                <a:lnTo>
                  <a:pt x="96755" y="11340"/>
                </a:lnTo>
                <a:lnTo>
                  <a:pt x="102153" y="10919"/>
                </a:lnTo>
                <a:lnTo>
                  <a:pt x="101733" y="7511"/>
                </a:lnTo>
                <a:lnTo>
                  <a:pt x="100401" y="4832"/>
                </a:lnTo>
                <a:lnTo>
                  <a:pt x="99927" y="4425"/>
                </a:lnTo>
                <a:close/>
              </a:path>
            </a:pathLst>
          </a:custGeom>
          <a:solidFill>
            <a:srgbClr val="252525"/>
          </a:solidFill>
        </p:spPr>
        <p:txBody>
          <a:bodyPr wrap="square" lIns="0" tIns="0" rIns="0" bIns="0" rtlCol="0"/>
          <a:lstStyle/>
          <a:p>
            <a:endParaRPr/>
          </a:p>
        </p:txBody>
      </p:sp>
      <p:sp>
        <p:nvSpPr>
          <p:cNvPr id="356" name="object 356"/>
          <p:cNvSpPr/>
          <p:nvPr/>
        </p:nvSpPr>
        <p:spPr>
          <a:xfrm>
            <a:off x="8530452" y="2514450"/>
            <a:ext cx="102870" cy="45085"/>
          </a:xfrm>
          <a:custGeom>
            <a:avLst/>
            <a:gdLst/>
            <a:ahLst/>
            <a:cxnLst/>
            <a:rect l="l" t="t" r="r" b="b"/>
            <a:pathLst>
              <a:path w="102870" h="45085">
                <a:moveTo>
                  <a:pt x="16546" y="25458"/>
                </a:moveTo>
                <a:lnTo>
                  <a:pt x="0" y="25458"/>
                </a:lnTo>
                <a:lnTo>
                  <a:pt x="0" y="30880"/>
                </a:lnTo>
                <a:lnTo>
                  <a:pt x="16546" y="30880"/>
                </a:lnTo>
                <a:lnTo>
                  <a:pt x="16546" y="25458"/>
                </a:lnTo>
                <a:close/>
              </a:path>
              <a:path w="102870" h="45085">
                <a:moveTo>
                  <a:pt x="38211" y="0"/>
                </a:moveTo>
                <a:lnTo>
                  <a:pt x="32672" y="0"/>
                </a:lnTo>
                <a:lnTo>
                  <a:pt x="30008" y="855"/>
                </a:lnTo>
                <a:lnTo>
                  <a:pt x="25801" y="4285"/>
                </a:lnTo>
                <a:lnTo>
                  <a:pt x="24258" y="6725"/>
                </a:lnTo>
                <a:lnTo>
                  <a:pt x="23028" y="10393"/>
                </a:lnTo>
                <a:lnTo>
                  <a:pt x="22085" y="13052"/>
                </a:lnTo>
                <a:lnTo>
                  <a:pt x="21594" y="17225"/>
                </a:lnTo>
                <a:lnTo>
                  <a:pt x="21594" y="30648"/>
                </a:lnTo>
                <a:lnTo>
                  <a:pt x="22996" y="36596"/>
                </a:lnTo>
                <a:lnTo>
                  <a:pt x="26128" y="40481"/>
                </a:lnTo>
                <a:lnTo>
                  <a:pt x="28325" y="43280"/>
                </a:lnTo>
                <a:lnTo>
                  <a:pt x="31620" y="44795"/>
                </a:lnTo>
                <a:lnTo>
                  <a:pt x="39122" y="44795"/>
                </a:lnTo>
                <a:lnTo>
                  <a:pt x="41716" y="43932"/>
                </a:lnTo>
                <a:lnTo>
                  <a:pt x="45923" y="40481"/>
                </a:lnTo>
                <a:lnTo>
                  <a:pt x="33373" y="40362"/>
                </a:lnTo>
                <a:lnTo>
                  <a:pt x="31340" y="39170"/>
                </a:lnTo>
                <a:lnTo>
                  <a:pt x="27971" y="34380"/>
                </a:lnTo>
                <a:lnTo>
                  <a:pt x="27133" y="29610"/>
                </a:lnTo>
                <a:lnTo>
                  <a:pt x="27246" y="14602"/>
                </a:lnTo>
                <a:lnTo>
                  <a:pt x="28045" y="10274"/>
                </a:lnTo>
                <a:lnTo>
                  <a:pt x="29867" y="7595"/>
                </a:lnTo>
                <a:lnTo>
                  <a:pt x="31340" y="5505"/>
                </a:lnTo>
                <a:lnTo>
                  <a:pt x="33373" y="4453"/>
                </a:lnTo>
                <a:lnTo>
                  <a:pt x="45774" y="4453"/>
                </a:lnTo>
                <a:lnTo>
                  <a:pt x="45292" y="3731"/>
                </a:lnTo>
                <a:lnTo>
                  <a:pt x="43820" y="2363"/>
                </a:lnTo>
                <a:lnTo>
                  <a:pt x="40314" y="469"/>
                </a:lnTo>
                <a:lnTo>
                  <a:pt x="38211" y="0"/>
                </a:lnTo>
                <a:close/>
              </a:path>
              <a:path w="102870" h="45085">
                <a:moveTo>
                  <a:pt x="45774" y="4453"/>
                </a:moveTo>
                <a:lnTo>
                  <a:pt x="38351" y="4453"/>
                </a:lnTo>
                <a:lnTo>
                  <a:pt x="40454" y="5645"/>
                </a:lnTo>
                <a:lnTo>
                  <a:pt x="43820" y="10393"/>
                </a:lnTo>
                <a:lnTo>
                  <a:pt x="44558" y="14602"/>
                </a:lnTo>
                <a:lnTo>
                  <a:pt x="44657" y="29610"/>
                </a:lnTo>
                <a:lnTo>
                  <a:pt x="43805" y="34401"/>
                </a:lnTo>
                <a:lnTo>
                  <a:pt x="40454" y="39170"/>
                </a:lnTo>
                <a:lnTo>
                  <a:pt x="38351" y="40362"/>
                </a:lnTo>
                <a:lnTo>
                  <a:pt x="46002" y="40362"/>
                </a:lnTo>
                <a:lnTo>
                  <a:pt x="47536" y="38034"/>
                </a:lnTo>
                <a:lnTo>
                  <a:pt x="49639" y="31707"/>
                </a:lnTo>
                <a:lnTo>
                  <a:pt x="50200" y="27555"/>
                </a:lnTo>
                <a:lnTo>
                  <a:pt x="50115" y="17225"/>
                </a:lnTo>
                <a:lnTo>
                  <a:pt x="46475" y="5505"/>
                </a:lnTo>
                <a:lnTo>
                  <a:pt x="45774" y="4453"/>
                </a:lnTo>
                <a:close/>
              </a:path>
              <a:path w="102870" h="45085">
                <a:moveTo>
                  <a:pt x="65835" y="37907"/>
                </a:moveTo>
                <a:lnTo>
                  <a:pt x="59665" y="37907"/>
                </a:lnTo>
                <a:lnTo>
                  <a:pt x="59665" y="44044"/>
                </a:lnTo>
                <a:lnTo>
                  <a:pt x="65835" y="44044"/>
                </a:lnTo>
                <a:lnTo>
                  <a:pt x="65835" y="37907"/>
                </a:lnTo>
                <a:close/>
              </a:path>
              <a:path w="102870" h="45085">
                <a:moveTo>
                  <a:pt x="96825" y="33538"/>
                </a:moveTo>
                <a:lnTo>
                  <a:pt x="91426" y="33538"/>
                </a:lnTo>
                <a:lnTo>
                  <a:pt x="91426" y="44044"/>
                </a:lnTo>
                <a:lnTo>
                  <a:pt x="96825" y="44044"/>
                </a:lnTo>
                <a:lnTo>
                  <a:pt x="96825" y="33538"/>
                </a:lnTo>
                <a:close/>
              </a:path>
              <a:path w="102870" h="45085">
                <a:moveTo>
                  <a:pt x="96825" y="175"/>
                </a:moveTo>
                <a:lnTo>
                  <a:pt x="92478" y="175"/>
                </a:lnTo>
                <a:lnTo>
                  <a:pt x="72426" y="28600"/>
                </a:lnTo>
                <a:lnTo>
                  <a:pt x="72426" y="33538"/>
                </a:lnTo>
                <a:lnTo>
                  <a:pt x="102784" y="33538"/>
                </a:lnTo>
                <a:lnTo>
                  <a:pt x="102784" y="28600"/>
                </a:lnTo>
                <a:lnTo>
                  <a:pt x="77754" y="28600"/>
                </a:lnTo>
                <a:lnTo>
                  <a:pt x="91426" y="8822"/>
                </a:lnTo>
                <a:lnTo>
                  <a:pt x="96825" y="8822"/>
                </a:lnTo>
                <a:lnTo>
                  <a:pt x="96825" y="175"/>
                </a:lnTo>
                <a:close/>
              </a:path>
              <a:path w="102870" h="45085">
                <a:moveTo>
                  <a:pt x="96825" y="8822"/>
                </a:moveTo>
                <a:lnTo>
                  <a:pt x="91426" y="8822"/>
                </a:lnTo>
                <a:lnTo>
                  <a:pt x="91426" y="28600"/>
                </a:lnTo>
                <a:lnTo>
                  <a:pt x="96825" y="28600"/>
                </a:lnTo>
                <a:lnTo>
                  <a:pt x="96825" y="8822"/>
                </a:lnTo>
                <a:close/>
              </a:path>
            </a:pathLst>
          </a:custGeom>
          <a:solidFill>
            <a:srgbClr val="252525"/>
          </a:solidFill>
        </p:spPr>
        <p:txBody>
          <a:bodyPr wrap="square" lIns="0" tIns="0" rIns="0" bIns="0" rtlCol="0"/>
          <a:lstStyle/>
          <a:p>
            <a:endParaRPr/>
          </a:p>
        </p:txBody>
      </p:sp>
      <p:sp>
        <p:nvSpPr>
          <p:cNvPr id="357" name="object 357"/>
          <p:cNvSpPr/>
          <p:nvPr/>
        </p:nvSpPr>
        <p:spPr>
          <a:xfrm>
            <a:off x="8530452" y="2334028"/>
            <a:ext cx="102870" cy="45085"/>
          </a:xfrm>
          <a:custGeom>
            <a:avLst/>
            <a:gdLst/>
            <a:ahLst/>
            <a:cxnLst/>
            <a:rect l="l" t="t" r="r" b="b"/>
            <a:pathLst>
              <a:path w="102870" h="45085">
                <a:moveTo>
                  <a:pt x="16546" y="25458"/>
                </a:moveTo>
                <a:lnTo>
                  <a:pt x="0" y="25458"/>
                </a:lnTo>
                <a:lnTo>
                  <a:pt x="0" y="30859"/>
                </a:lnTo>
                <a:lnTo>
                  <a:pt x="16546" y="30859"/>
                </a:lnTo>
                <a:lnTo>
                  <a:pt x="16546" y="25458"/>
                </a:lnTo>
                <a:close/>
              </a:path>
              <a:path w="102870" h="45085">
                <a:moveTo>
                  <a:pt x="38211" y="0"/>
                </a:moveTo>
                <a:lnTo>
                  <a:pt x="32672" y="0"/>
                </a:lnTo>
                <a:lnTo>
                  <a:pt x="30008" y="841"/>
                </a:lnTo>
                <a:lnTo>
                  <a:pt x="27904" y="2594"/>
                </a:lnTo>
                <a:lnTo>
                  <a:pt x="25801" y="4278"/>
                </a:lnTo>
                <a:lnTo>
                  <a:pt x="24258" y="6732"/>
                </a:lnTo>
                <a:lnTo>
                  <a:pt x="23032" y="10379"/>
                </a:lnTo>
                <a:lnTo>
                  <a:pt x="22085" y="13045"/>
                </a:lnTo>
                <a:lnTo>
                  <a:pt x="21594" y="17253"/>
                </a:lnTo>
                <a:lnTo>
                  <a:pt x="21594" y="30648"/>
                </a:lnTo>
                <a:lnTo>
                  <a:pt x="22996" y="36610"/>
                </a:lnTo>
                <a:lnTo>
                  <a:pt x="26107" y="40467"/>
                </a:lnTo>
                <a:lnTo>
                  <a:pt x="28325" y="43273"/>
                </a:lnTo>
                <a:lnTo>
                  <a:pt x="31620" y="44816"/>
                </a:lnTo>
                <a:lnTo>
                  <a:pt x="39122" y="44816"/>
                </a:lnTo>
                <a:lnTo>
                  <a:pt x="41716" y="43904"/>
                </a:lnTo>
                <a:lnTo>
                  <a:pt x="43820" y="42221"/>
                </a:lnTo>
                <a:lnTo>
                  <a:pt x="45923" y="40467"/>
                </a:lnTo>
                <a:lnTo>
                  <a:pt x="33373" y="40397"/>
                </a:lnTo>
                <a:lnTo>
                  <a:pt x="31340" y="39205"/>
                </a:lnTo>
                <a:lnTo>
                  <a:pt x="27974" y="34436"/>
                </a:lnTo>
                <a:lnTo>
                  <a:pt x="27133" y="29596"/>
                </a:lnTo>
                <a:lnTo>
                  <a:pt x="27249" y="14588"/>
                </a:lnTo>
                <a:lnTo>
                  <a:pt x="28045" y="10239"/>
                </a:lnTo>
                <a:lnTo>
                  <a:pt x="29867" y="7574"/>
                </a:lnTo>
                <a:lnTo>
                  <a:pt x="31340" y="5470"/>
                </a:lnTo>
                <a:lnTo>
                  <a:pt x="33373" y="4488"/>
                </a:lnTo>
                <a:lnTo>
                  <a:pt x="45791" y="4488"/>
                </a:lnTo>
                <a:lnTo>
                  <a:pt x="45292" y="3717"/>
                </a:lnTo>
                <a:lnTo>
                  <a:pt x="43820" y="2384"/>
                </a:lnTo>
                <a:lnTo>
                  <a:pt x="42067" y="1402"/>
                </a:lnTo>
                <a:lnTo>
                  <a:pt x="40314" y="490"/>
                </a:lnTo>
                <a:lnTo>
                  <a:pt x="38211" y="0"/>
                </a:lnTo>
                <a:close/>
              </a:path>
              <a:path w="102870" h="45085">
                <a:moveTo>
                  <a:pt x="45791" y="4488"/>
                </a:moveTo>
                <a:lnTo>
                  <a:pt x="38351" y="4488"/>
                </a:lnTo>
                <a:lnTo>
                  <a:pt x="40454" y="5610"/>
                </a:lnTo>
                <a:lnTo>
                  <a:pt x="43820" y="10379"/>
                </a:lnTo>
                <a:lnTo>
                  <a:pt x="44551" y="14588"/>
                </a:lnTo>
                <a:lnTo>
                  <a:pt x="44661" y="29596"/>
                </a:lnTo>
                <a:lnTo>
                  <a:pt x="43820" y="34366"/>
                </a:lnTo>
                <a:lnTo>
                  <a:pt x="40454" y="39135"/>
                </a:lnTo>
                <a:lnTo>
                  <a:pt x="38351" y="40397"/>
                </a:lnTo>
                <a:lnTo>
                  <a:pt x="45969" y="40397"/>
                </a:lnTo>
                <a:lnTo>
                  <a:pt x="47536" y="38013"/>
                </a:lnTo>
                <a:lnTo>
                  <a:pt x="49639" y="31700"/>
                </a:lnTo>
                <a:lnTo>
                  <a:pt x="50200" y="27562"/>
                </a:lnTo>
                <a:lnTo>
                  <a:pt x="50116" y="17253"/>
                </a:lnTo>
                <a:lnTo>
                  <a:pt x="49850" y="14588"/>
                </a:lnTo>
                <a:lnTo>
                  <a:pt x="49219" y="12063"/>
                </a:lnTo>
                <a:lnTo>
                  <a:pt x="48517" y="9468"/>
                </a:lnTo>
                <a:lnTo>
                  <a:pt x="47606" y="7294"/>
                </a:lnTo>
                <a:lnTo>
                  <a:pt x="45791" y="4488"/>
                </a:lnTo>
                <a:close/>
              </a:path>
              <a:path w="102870" h="45085">
                <a:moveTo>
                  <a:pt x="65835" y="37942"/>
                </a:moveTo>
                <a:lnTo>
                  <a:pt x="59665" y="37942"/>
                </a:lnTo>
                <a:lnTo>
                  <a:pt x="59665" y="44044"/>
                </a:lnTo>
                <a:lnTo>
                  <a:pt x="65835" y="44044"/>
                </a:lnTo>
                <a:lnTo>
                  <a:pt x="65835" y="37942"/>
                </a:lnTo>
                <a:close/>
              </a:path>
              <a:path w="102870" h="45085">
                <a:moveTo>
                  <a:pt x="99829" y="4488"/>
                </a:moveTo>
                <a:lnTo>
                  <a:pt x="91076" y="4488"/>
                </a:lnTo>
                <a:lnTo>
                  <a:pt x="93109" y="5189"/>
                </a:lnTo>
                <a:lnTo>
                  <a:pt x="94581" y="6662"/>
                </a:lnTo>
                <a:lnTo>
                  <a:pt x="96124" y="8135"/>
                </a:lnTo>
                <a:lnTo>
                  <a:pt x="96895" y="9889"/>
                </a:lnTo>
                <a:lnTo>
                  <a:pt x="96895" y="14097"/>
                </a:lnTo>
                <a:lnTo>
                  <a:pt x="96054" y="16271"/>
                </a:lnTo>
                <a:lnTo>
                  <a:pt x="94371" y="18515"/>
                </a:lnTo>
                <a:lnTo>
                  <a:pt x="92688" y="20830"/>
                </a:lnTo>
                <a:lnTo>
                  <a:pt x="89463" y="23915"/>
                </a:lnTo>
                <a:lnTo>
                  <a:pt x="84695" y="27843"/>
                </a:lnTo>
                <a:lnTo>
                  <a:pt x="81681" y="30368"/>
                </a:lnTo>
                <a:lnTo>
                  <a:pt x="73477" y="42782"/>
                </a:lnTo>
                <a:lnTo>
                  <a:pt x="73477" y="44044"/>
                </a:lnTo>
                <a:lnTo>
                  <a:pt x="102504" y="44044"/>
                </a:lnTo>
                <a:lnTo>
                  <a:pt x="102504" y="38854"/>
                </a:lnTo>
                <a:lnTo>
                  <a:pt x="80979" y="38854"/>
                </a:lnTo>
                <a:lnTo>
                  <a:pt x="81610" y="37872"/>
                </a:lnTo>
                <a:lnTo>
                  <a:pt x="82312" y="36890"/>
                </a:lnTo>
                <a:lnTo>
                  <a:pt x="83293" y="35979"/>
                </a:lnTo>
                <a:lnTo>
                  <a:pt x="84205" y="34997"/>
                </a:lnTo>
                <a:lnTo>
                  <a:pt x="86238" y="33173"/>
                </a:lnTo>
                <a:lnTo>
                  <a:pt x="93319" y="27142"/>
                </a:lnTo>
                <a:lnTo>
                  <a:pt x="96124" y="24617"/>
                </a:lnTo>
                <a:lnTo>
                  <a:pt x="102405" y="14097"/>
                </a:lnTo>
                <a:lnTo>
                  <a:pt x="102289" y="8346"/>
                </a:lnTo>
                <a:lnTo>
                  <a:pt x="101242" y="5821"/>
                </a:lnTo>
                <a:lnTo>
                  <a:pt x="99829" y="4488"/>
                </a:lnTo>
                <a:close/>
              </a:path>
              <a:path w="102870" h="45085">
                <a:moveTo>
                  <a:pt x="92969" y="0"/>
                </a:moveTo>
                <a:lnTo>
                  <a:pt x="84625" y="0"/>
                </a:lnTo>
                <a:lnTo>
                  <a:pt x="81260" y="1052"/>
                </a:lnTo>
                <a:lnTo>
                  <a:pt x="76352" y="5400"/>
                </a:lnTo>
                <a:lnTo>
                  <a:pt x="74880" y="8556"/>
                </a:lnTo>
                <a:lnTo>
                  <a:pt x="74529" y="12694"/>
                </a:lnTo>
                <a:lnTo>
                  <a:pt x="80068" y="13255"/>
                </a:lnTo>
                <a:lnTo>
                  <a:pt x="80068" y="10520"/>
                </a:lnTo>
                <a:lnTo>
                  <a:pt x="80839" y="8346"/>
                </a:lnTo>
                <a:lnTo>
                  <a:pt x="82452" y="6803"/>
                </a:lnTo>
                <a:lnTo>
                  <a:pt x="83994" y="5260"/>
                </a:lnTo>
                <a:lnTo>
                  <a:pt x="86028" y="4488"/>
                </a:lnTo>
                <a:lnTo>
                  <a:pt x="99829" y="4488"/>
                </a:lnTo>
                <a:lnTo>
                  <a:pt x="96334" y="1192"/>
                </a:lnTo>
                <a:lnTo>
                  <a:pt x="92969" y="0"/>
                </a:lnTo>
                <a:close/>
              </a:path>
            </a:pathLst>
          </a:custGeom>
          <a:solidFill>
            <a:srgbClr val="252525"/>
          </a:solidFill>
        </p:spPr>
        <p:txBody>
          <a:bodyPr wrap="square" lIns="0" tIns="0" rIns="0" bIns="0" rtlCol="0"/>
          <a:lstStyle/>
          <a:p>
            <a:endParaRPr/>
          </a:p>
        </p:txBody>
      </p:sp>
      <p:sp>
        <p:nvSpPr>
          <p:cNvPr id="358" name="object 358"/>
          <p:cNvSpPr/>
          <p:nvPr/>
        </p:nvSpPr>
        <p:spPr>
          <a:xfrm>
            <a:off x="8531013" y="2153572"/>
            <a:ext cx="29209" cy="45085"/>
          </a:xfrm>
          <a:custGeom>
            <a:avLst/>
            <a:gdLst/>
            <a:ahLst/>
            <a:cxnLst/>
            <a:rect l="l" t="t" r="r" b="b"/>
            <a:pathLst>
              <a:path w="29209" h="45085">
                <a:moveTo>
                  <a:pt x="16686" y="0"/>
                </a:moveTo>
                <a:lnTo>
                  <a:pt x="11147" y="0"/>
                </a:lnTo>
                <a:lnTo>
                  <a:pt x="8483" y="911"/>
                </a:lnTo>
                <a:lnTo>
                  <a:pt x="0" y="17253"/>
                </a:lnTo>
                <a:lnTo>
                  <a:pt x="0" y="30719"/>
                </a:lnTo>
                <a:lnTo>
                  <a:pt x="1472" y="36610"/>
                </a:lnTo>
                <a:lnTo>
                  <a:pt x="6800" y="43343"/>
                </a:lnTo>
                <a:lnTo>
                  <a:pt x="10096" y="44816"/>
                </a:lnTo>
                <a:lnTo>
                  <a:pt x="17528" y="44816"/>
                </a:lnTo>
                <a:lnTo>
                  <a:pt x="20192" y="43974"/>
                </a:lnTo>
                <a:lnTo>
                  <a:pt x="22295" y="42221"/>
                </a:lnTo>
                <a:lnTo>
                  <a:pt x="24399" y="40537"/>
                </a:lnTo>
                <a:lnTo>
                  <a:pt x="24487" y="40397"/>
                </a:lnTo>
                <a:lnTo>
                  <a:pt x="11849" y="40397"/>
                </a:lnTo>
                <a:lnTo>
                  <a:pt x="9745" y="39205"/>
                </a:lnTo>
                <a:lnTo>
                  <a:pt x="6380" y="34436"/>
                </a:lnTo>
                <a:lnTo>
                  <a:pt x="5538" y="29667"/>
                </a:lnTo>
                <a:lnTo>
                  <a:pt x="5643" y="14658"/>
                </a:lnTo>
                <a:lnTo>
                  <a:pt x="6450" y="10309"/>
                </a:lnTo>
                <a:lnTo>
                  <a:pt x="9815" y="5540"/>
                </a:lnTo>
                <a:lnTo>
                  <a:pt x="11778" y="4488"/>
                </a:lnTo>
                <a:lnTo>
                  <a:pt x="24221" y="4488"/>
                </a:lnTo>
                <a:lnTo>
                  <a:pt x="23768" y="3787"/>
                </a:lnTo>
                <a:lnTo>
                  <a:pt x="22295" y="2384"/>
                </a:lnTo>
                <a:lnTo>
                  <a:pt x="20542" y="1472"/>
                </a:lnTo>
                <a:lnTo>
                  <a:pt x="18720" y="490"/>
                </a:lnTo>
                <a:lnTo>
                  <a:pt x="16686" y="0"/>
                </a:lnTo>
                <a:close/>
              </a:path>
              <a:path w="29209" h="45085">
                <a:moveTo>
                  <a:pt x="24221" y="4488"/>
                </a:moveTo>
                <a:lnTo>
                  <a:pt x="16756" y="4488"/>
                </a:lnTo>
                <a:lnTo>
                  <a:pt x="18860" y="5680"/>
                </a:lnTo>
                <a:lnTo>
                  <a:pt x="22225" y="10450"/>
                </a:lnTo>
                <a:lnTo>
                  <a:pt x="22968" y="14658"/>
                </a:lnTo>
                <a:lnTo>
                  <a:pt x="23054" y="29667"/>
                </a:lnTo>
                <a:lnTo>
                  <a:pt x="22225" y="34436"/>
                </a:lnTo>
                <a:lnTo>
                  <a:pt x="18860" y="39205"/>
                </a:lnTo>
                <a:lnTo>
                  <a:pt x="16827" y="40397"/>
                </a:lnTo>
                <a:lnTo>
                  <a:pt x="24487" y="40397"/>
                </a:lnTo>
                <a:lnTo>
                  <a:pt x="25941" y="38083"/>
                </a:lnTo>
                <a:lnTo>
                  <a:pt x="27063" y="34927"/>
                </a:lnTo>
                <a:lnTo>
                  <a:pt x="28115" y="31771"/>
                </a:lnTo>
                <a:lnTo>
                  <a:pt x="28605" y="27562"/>
                </a:lnTo>
                <a:lnTo>
                  <a:pt x="28520" y="17253"/>
                </a:lnTo>
                <a:lnTo>
                  <a:pt x="28255" y="14658"/>
                </a:lnTo>
                <a:lnTo>
                  <a:pt x="26993" y="9538"/>
                </a:lnTo>
                <a:lnTo>
                  <a:pt x="26081" y="7364"/>
                </a:lnTo>
                <a:lnTo>
                  <a:pt x="24221" y="4488"/>
                </a:lnTo>
                <a:close/>
              </a:path>
            </a:pathLst>
          </a:custGeom>
          <a:solidFill>
            <a:srgbClr val="252525"/>
          </a:solidFill>
        </p:spPr>
        <p:txBody>
          <a:bodyPr wrap="square" lIns="0" tIns="0" rIns="0" bIns="0" rtlCol="0"/>
          <a:lstStyle/>
          <a:p>
            <a:endParaRPr/>
          </a:p>
        </p:txBody>
      </p:sp>
      <p:sp>
        <p:nvSpPr>
          <p:cNvPr id="359" name="object 359"/>
          <p:cNvSpPr/>
          <p:nvPr/>
        </p:nvSpPr>
        <p:spPr>
          <a:xfrm>
            <a:off x="8531013" y="1973185"/>
            <a:ext cx="81280" cy="45085"/>
          </a:xfrm>
          <a:custGeom>
            <a:avLst/>
            <a:gdLst/>
            <a:ahLst/>
            <a:cxnLst/>
            <a:rect l="l" t="t" r="r" b="b"/>
            <a:pathLst>
              <a:path w="81279" h="45085">
                <a:moveTo>
                  <a:pt x="16686" y="0"/>
                </a:moveTo>
                <a:lnTo>
                  <a:pt x="11147" y="0"/>
                </a:lnTo>
                <a:lnTo>
                  <a:pt x="8483" y="841"/>
                </a:lnTo>
                <a:lnTo>
                  <a:pt x="6380" y="2594"/>
                </a:lnTo>
                <a:lnTo>
                  <a:pt x="4276" y="4278"/>
                </a:lnTo>
                <a:lnTo>
                  <a:pt x="2664" y="6732"/>
                </a:lnTo>
                <a:lnTo>
                  <a:pt x="560" y="13045"/>
                </a:lnTo>
                <a:lnTo>
                  <a:pt x="0" y="17253"/>
                </a:lnTo>
                <a:lnTo>
                  <a:pt x="0" y="30648"/>
                </a:lnTo>
                <a:lnTo>
                  <a:pt x="1472" y="36610"/>
                </a:lnTo>
                <a:lnTo>
                  <a:pt x="4518" y="40467"/>
                </a:lnTo>
                <a:lnTo>
                  <a:pt x="6800" y="43273"/>
                </a:lnTo>
                <a:lnTo>
                  <a:pt x="10096" y="44816"/>
                </a:lnTo>
                <a:lnTo>
                  <a:pt x="17528" y="44816"/>
                </a:lnTo>
                <a:lnTo>
                  <a:pt x="20192" y="43904"/>
                </a:lnTo>
                <a:lnTo>
                  <a:pt x="22295" y="42221"/>
                </a:lnTo>
                <a:lnTo>
                  <a:pt x="24399" y="40467"/>
                </a:lnTo>
                <a:lnTo>
                  <a:pt x="11849" y="40397"/>
                </a:lnTo>
                <a:lnTo>
                  <a:pt x="9745" y="39205"/>
                </a:lnTo>
                <a:lnTo>
                  <a:pt x="6380" y="34436"/>
                </a:lnTo>
                <a:lnTo>
                  <a:pt x="5538" y="29596"/>
                </a:lnTo>
                <a:lnTo>
                  <a:pt x="5654" y="14588"/>
                </a:lnTo>
                <a:lnTo>
                  <a:pt x="6450" y="10239"/>
                </a:lnTo>
                <a:lnTo>
                  <a:pt x="9815" y="5470"/>
                </a:lnTo>
                <a:lnTo>
                  <a:pt x="11778" y="4488"/>
                </a:lnTo>
                <a:lnTo>
                  <a:pt x="24242" y="4488"/>
                </a:lnTo>
                <a:lnTo>
                  <a:pt x="23768" y="3717"/>
                </a:lnTo>
                <a:lnTo>
                  <a:pt x="22295" y="2384"/>
                </a:lnTo>
                <a:lnTo>
                  <a:pt x="20542" y="1402"/>
                </a:lnTo>
                <a:lnTo>
                  <a:pt x="18720" y="490"/>
                </a:lnTo>
                <a:lnTo>
                  <a:pt x="16686" y="0"/>
                </a:lnTo>
                <a:close/>
              </a:path>
              <a:path w="81279" h="45085">
                <a:moveTo>
                  <a:pt x="24242" y="4488"/>
                </a:moveTo>
                <a:lnTo>
                  <a:pt x="16756" y="4488"/>
                </a:lnTo>
                <a:lnTo>
                  <a:pt x="18860" y="5610"/>
                </a:lnTo>
                <a:lnTo>
                  <a:pt x="22225" y="10379"/>
                </a:lnTo>
                <a:lnTo>
                  <a:pt x="22957" y="14588"/>
                </a:lnTo>
                <a:lnTo>
                  <a:pt x="23067" y="29596"/>
                </a:lnTo>
                <a:lnTo>
                  <a:pt x="22225" y="34366"/>
                </a:lnTo>
                <a:lnTo>
                  <a:pt x="18860" y="39135"/>
                </a:lnTo>
                <a:lnTo>
                  <a:pt x="16827" y="40397"/>
                </a:lnTo>
                <a:lnTo>
                  <a:pt x="24443" y="40397"/>
                </a:lnTo>
                <a:lnTo>
                  <a:pt x="25941" y="38013"/>
                </a:lnTo>
                <a:lnTo>
                  <a:pt x="27227" y="34366"/>
                </a:lnTo>
                <a:lnTo>
                  <a:pt x="28115" y="31700"/>
                </a:lnTo>
                <a:lnTo>
                  <a:pt x="28605" y="27562"/>
                </a:lnTo>
                <a:lnTo>
                  <a:pt x="28521" y="17253"/>
                </a:lnTo>
                <a:lnTo>
                  <a:pt x="28255" y="14588"/>
                </a:lnTo>
                <a:lnTo>
                  <a:pt x="26993" y="9468"/>
                </a:lnTo>
                <a:lnTo>
                  <a:pt x="26081" y="7294"/>
                </a:lnTo>
                <a:lnTo>
                  <a:pt x="24846" y="5470"/>
                </a:lnTo>
                <a:lnTo>
                  <a:pt x="24242" y="4488"/>
                </a:lnTo>
                <a:close/>
              </a:path>
              <a:path w="81279" h="45085">
                <a:moveTo>
                  <a:pt x="44241" y="37942"/>
                </a:moveTo>
                <a:lnTo>
                  <a:pt x="38141" y="37942"/>
                </a:lnTo>
                <a:lnTo>
                  <a:pt x="38141" y="44044"/>
                </a:lnTo>
                <a:lnTo>
                  <a:pt x="44241" y="44044"/>
                </a:lnTo>
                <a:lnTo>
                  <a:pt x="44241" y="37942"/>
                </a:lnTo>
                <a:close/>
              </a:path>
              <a:path w="81279" h="45085">
                <a:moveTo>
                  <a:pt x="78234" y="4488"/>
                </a:moveTo>
                <a:lnTo>
                  <a:pt x="69551" y="4488"/>
                </a:lnTo>
                <a:lnTo>
                  <a:pt x="71514" y="5189"/>
                </a:lnTo>
                <a:lnTo>
                  <a:pt x="74599" y="8135"/>
                </a:lnTo>
                <a:lnTo>
                  <a:pt x="75370" y="9889"/>
                </a:lnTo>
                <a:lnTo>
                  <a:pt x="75370" y="14097"/>
                </a:lnTo>
                <a:lnTo>
                  <a:pt x="74529" y="16271"/>
                </a:lnTo>
                <a:lnTo>
                  <a:pt x="72846" y="18515"/>
                </a:lnTo>
                <a:lnTo>
                  <a:pt x="71164" y="20830"/>
                </a:lnTo>
                <a:lnTo>
                  <a:pt x="67939" y="23915"/>
                </a:lnTo>
                <a:lnTo>
                  <a:pt x="60086" y="30368"/>
                </a:lnTo>
                <a:lnTo>
                  <a:pt x="57772" y="32542"/>
                </a:lnTo>
                <a:lnTo>
                  <a:pt x="56090" y="34436"/>
                </a:lnTo>
                <a:lnTo>
                  <a:pt x="54477" y="36399"/>
                </a:lnTo>
                <a:lnTo>
                  <a:pt x="53285" y="38363"/>
                </a:lnTo>
                <a:lnTo>
                  <a:pt x="52584" y="40327"/>
                </a:lnTo>
                <a:lnTo>
                  <a:pt x="52093" y="41519"/>
                </a:lnTo>
                <a:lnTo>
                  <a:pt x="51883" y="42782"/>
                </a:lnTo>
                <a:lnTo>
                  <a:pt x="51953" y="44044"/>
                </a:lnTo>
                <a:lnTo>
                  <a:pt x="80909" y="44044"/>
                </a:lnTo>
                <a:lnTo>
                  <a:pt x="80909" y="38854"/>
                </a:lnTo>
                <a:lnTo>
                  <a:pt x="59455" y="38854"/>
                </a:lnTo>
                <a:lnTo>
                  <a:pt x="60016" y="37872"/>
                </a:lnTo>
                <a:lnTo>
                  <a:pt x="60787" y="36890"/>
                </a:lnTo>
                <a:lnTo>
                  <a:pt x="61699" y="35979"/>
                </a:lnTo>
                <a:lnTo>
                  <a:pt x="62610" y="34997"/>
                </a:lnTo>
                <a:lnTo>
                  <a:pt x="64713" y="33173"/>
                </a:lnTo>
                <a:lnTo>
                  <a:pt x="71795" y="27142"/>
                </a:lnTo>
                <a:lnTo>
                  <a:pt x="74529" y="24617"/>
                </a:lnTo>
                <a:lnTo>
                  <a:pt x="77895" y="20830"/>
                </a:lnTo>
                <a:lnTo>
                  <a:pt x="79086" y="19076"/>
                </a:lnTo>
                <a:lnTo>
                  <a:pt x="79788" y="17323"/>
                </a:lnTo>
                <a:lnTo>
                  <a:pt x="80489" y="15640"/>
                </a:lnTo>
                <a:lnTo>
                  <a:pt x="80874" y="14097"/>
                </a:lnTo>
                <a:lnTo>
                  <a:pt x="80755" y="8346"/>
                </a:lnTo>
                <a:lnTo>
                  <a:pt x="79647" y="5821"/>
                </a:lnTo>
                <a:lnTo>
                  <a:pt x="78234" y="4488"/>
                </a:lnTo>
                <a:close/>
              </a:path>
              <a:path w="81279" h="45085">
                <a:moveTo>
                  <a:pt x="71444" y="0"/>
                </a:moveTo>
                <a:lnTo>
                  <a:pt x="63031" y="0"/>
                </a:lnTo>
                <a:lnTo>
                  <a:pt x="59735" y="1052"/>
                </a:lnTo>
                <a:lnTo>
                  <a:pt x="52934" y="12694"/>
                </a:lnTo>
                <a:lnTo>
                  <a:pt x="58473" y="13255"/>
                </a:lnTo>
                <a:lnTo>
                  <a:pt x="58543" y="10520"/>
                </a:lnTo>
                <a:lnTo>
                  <a:pt x="59315" y="8346"/>
                </a:lnTo>
                <a:lnTo>
                  <a:pt x="62400" y="5260"/>
                </a:lnTo>
                <a:lnTo>
                  <a:pt x="64503" y="4488"/>
                </a:lnTo>
                <a:lnTo>
                  <a:pt x="78234" y="4488"/>
                </a:lnTo>
                <a:lnTo>
                  <a:pt x="74739" y="1192"/>
                </a:lnTo>
                <a:lnTo>
                  <a:pt x="71444" y="0"/>
                </a:lnTo>
                <a:close/>
              </a:path>
            </a:pathLst>
          </a:custGeom>
          <a:solidFill>
            <a:srgbClr val="252525"/>
          </a:solidFill>
        </p:spPr>
        <p:txBody>
          <a:bodyPr wrap="square" lIns="0" tIns="0" rIns="0" bIns="0" rtlCol="0"/>
          <a:lstStyle/>
          <a:p>
            <a:endParaRPr/>
          </a:p>
        </p:txBody>
      </p:sp>
      <p:sp>
        <p:nvSpPr>
          <p:cNvPr id="360" name="object 360"/>
          <p:cNvSpPr/>
          <p:nvPr/>
        </p:nvSpPr>
        <p:spPr>
          <a:xfrm>
            <a:off x="8531013" y="1792728"/>
            <a:ext cx="81280" cy="45085"/>
          </a:xfrm>
          <a:custGeom>
            <a:avLst/>
            <a:gdLst/>
            <a:ahLst/>
            <a:cxnLst/>
            <a:rect l="l" t="t" r="r" b="b"/>
            <a:pathLst>
              <a:path w="81279" h="45085">
                <a:moveTo>
                  <a:pt x="16686" y="0"/>
                </a:moveTo>
                <a:lnTo>
                  <a:pt x="11147" y="0"/>
                </a:lnTo>
                <a:lnTo>
                  <a:pt x="8483" y="911"/>
                </a:lnTo>
                <a:lnTo>
                  <a:pt x="0" y="17253"/>
                </a:lnTo>
                <a:lnTo>
                  <a:pt x="0" y="30719"/>
                </a:lnTo>
                <a:lnTo>
                  <a:pt x="1472" y="36610"/>
                </a:lnTo>
                <a:lnTo>
                  <a:pt x="6800" y="43343"/>
                </a:lnTo>
                <a:lnTo>
                  <a:pt x="10096" y="44816"/>
                </a:lnTo>
                <a:lnTo>
                  <a:pt x="17528" y="44816"/>
                </a:lnTo>
                <a:lnTo>
                  <a:pt x="20192" y="43974"/>
                </a:lnTo>
                <a:lnTo>
                  <a:pt x="22295" y="42221"/>
                </a:lnTo>
                <a:lnTo>
                  <a:pt x="24399" y="40537"/>
                </a:lnTo>
                <a:lnTo>
                  <a:pt x="24487" y="40397"/>
                </a:lnTo>
                <a:lnTo>
                  <a:pt x="11849" y="40397"/>
                </a:lnTo>
                <a:lnTo>
                  <a:pt x="9745" y="39205"/>
                </a:lnTo>
                <a:lnTo>
                  <a:pt x="6380" y="34436"/>
                </a:lnTo>
                <a:lnTo>
                  <a:pt x="5538" y="29667"/>
                </a:lnTo>
                <a:lnTo>
                  <a:pt x="5643" y="14658"/>
                </a:lnTo>
                <a:lnTo>
                  <a:pt x="6450" y="10309"/>
                </a:lnTo>
                <a:lnTo>
                  <a:pt x="9815" y="5540"/>
                </a:lnTo>
                <a:lnTo>
                  <a:pt x="11778" y="4488"/>
                </a:lnTo>
                <a:lnTo>
                  <a:pt x="24221" y="4488"/>
                </a:lnTo>
                <a:lnTo>
                  <a:pt x="23768" y="3787"/>
                </a:lnTo>
                <a:lnTo>
                  <a:pt x="22295" y="2384"/>
                </a:lnTo>
                <a:lnTo>
                  <a:pt x="20542" y="1472"/>
                </a:lnTo>
                <a:lnTo>
                  <a:pt x="18720" y="490"/>
                </a:lnTo>
                <a:lnTo>
                  <a:pt x="16686" y="0"/>
                </a:lnTo>
                <a:close/>
              </a:path>
              <a:path w="81279" h="45085">
                <a:moveTo>
                  <a:pt x="24221" y="4488"/>
                </a:moveTo>
                <a:lnTo>
                  <a:pt x="16756" y="4488"/>
                </a:lnTo>
                <a:lnTo>
                  <a:pt x="18860" y="5680"/>
                </a:lnTo>
                <a:lnTo>
                  <a:pt x="22225" y="10450"/>
                </a:lnTo>
                <a:lnTo>
                  <a:pt x="22968" y="14658"/>
                </a:lnTo>
                <a:lnTo>
                  <a:pt x="23054" y="29667"/>
                </a:lnTo>
                <a:lnTo>
                  <a:pt x="22225" y="34436"/>
                </a:lnTo>
                <a:lnTo>
                  <a:pt x="18860" y="39205"/>
                </a:lnTo>
                <a:lnTo>
                  <a:pt x="16827" y="40397"/>
                </a:lnTo>
                <a:lnTo>
                  <a:pt x="24487" y="40397"/>
                </a:lnTo>
                <a:lnTo>
                  <a:pt x="25941" y="38083"/>
                </a:lnTo>
                <a:lnTo>
                  <a:pt x="27063" y="34927"/>
                </a:lnTo>
                <a:lnTo>
                  <a:pt x="28115" y="31771"/>
                </a:lnTo>
                <a:lnTo>
                  <a:pt x="28605" y="27562"/>
                </a:lnTo>
                <a:lnTo>
                  <a:pt x="28520" y="17253"/>
                </a:lnTo>
                <a:lnTo>
                  <a:pt x="28255" y="14658"/>
                </a:lnTo>
                <a:lnTo>
                  <a:pt x="26993" y="9538"/>
                </a:lnTo>
                <a:lnTo>
                  <a:pt x="26081" y="7364"/>
                </a:lnTo>
                <a:lnTo>
                  <a:pt x="24221" y="4488"/>
                </a:lnTo>
                <a:close/>
              </a:path>
              <a:path w="81279" h="45085">
                <a:moveTo>
                  <a:pt x="44241" y="37942"/>
                </a:moveTo>
                <a:lnTo>
                  <a:pt x="38141" y="37942"/>
                </a:lnTo>
                <a:lnTo>
                  <a:pt x="38141" y="44114"/>
                </a:lnTo>
                <a:lnTo>
                  <a:pt x="44241" y="44114"/>
                </a:lnTo>
                <a:lnTo>
                  <a:pt x="44241" y="37942"/>
                </a:lnTo>
                <a:close/>
              </a:path>
              <a:path w="81279" h="45085">
                <a:moveTo>
                  <a:pt x="75300" y="33594"/>
                </a:moveTo>
                <a:lnTo>
                  <a:pt x="69902" y="33594"/>
                </a:lnTo>
                <a:lnTo>
                  <a:pt x="69902" y="44114"/>
                </a:lnTo>
                <a:lnTo>
                  <a:pt x="75300" y="44114"/>
                </a:lnTo>
                <a:lnTo>
                  <a:pt x="75300" y="33594"/>
                </a:lnTo>
                <a:close/>
              </a:path>
              <a:path w="81279" h="45085">
                <a:moveTo>
                  <a:pt x="75300" y="210"/>
                </a:moveTo>
                <a:lnTo>
                  <a:pt x="70883" y="210"/>
                </a:lnTo>
                <a:lnTo>
                  <a:pt x="50901" y="28615"/>
                </a:lnTo>
                <a:lnTo>
                  <a:pt x="50901" y="33594"/>
                </a:lnTo>
                <a:lnTo>
                  <a:pt x="81190" y="33594"/>
                </a:lnTo>
                <a:lnTo>
                  <a:pt x="81190" y="28615"/>
                </a:lnTo>
                <a:lnTo>
                  <a:pt x="56160" y="28615"/>
                </a:lnTo>
                <a:lnTo>
                  <a:pt x="69902" y="8836"/>
                </a:lnTo>
                <a:lnTo>
                  <a:pt x="75300" y="8836"/>
                </a:lnTo>
                <a:lnTo>
                  <a:pt x="75300" y="210"/>
                </a:lnTo>
                <a:close/>
              </a:path>
              <a:path w="81279" h="45085">
                <a:moveTo>
                  <a:pt x="75300" y="8836"/>
                </a:moveTo>
                <a:lnTo>
                  <a:pt x="69902" y="8836"/>
                </a:lnTo>
                <a:lnTo>
                  <a:pt x="69902" y="28615"/>
                </a:lnTo>
                <a:lnTo>
                  <a:pt x="75300" y="28615"/>
                </a:lnTo>
                <a:lnTo>
                  <a:pt x="75300" y="8836"/>
                </a:lnTo>
                <a:close/>
              </a:path>
            </a:pathLst>
          </a:custGeom>
          <a:solidFill>
            <a:srgbClr val="252525"/>
          </a:solidFill>
        </p:spPr>
        <p:txBody>
          <a:bodyPr wrap="square" lIns="0" tIns="0" rIns="0" bIns="0" rtlCol="0"/>
          <a:lstStyle/>
          <a:p>
            <a:endParaRPr/>
          </a:p>
        </p:txBody>
      </p:sp>
      <p:sp>
        <p:nvSpPr>
          <p:cNvPr id="361" name="object 361"/>
          <p:cNvSpPr/>
          <p:nvPr/>
        </p:nvSpPr>
        <p:spPr>
          <a:xfrm>
            <a:off x="8531013" y="1612341"/>
            <a:ext cx="81915" cy="45085"/>
          </a:xfrm>
          <a:custGeom>
            <a:avLst/>
            <a:gdLst/>
            <a:ahLst/>
            <a:cxnLst/>
            <a:rect l="l" t="t" r="r" b="b"/>
            <a:pathLst>
              <a:path w="81915" h="45085">
                <a:moveTo>
                  <a:pt x="16686" y="0"/>
                </a:moveTo>
                <a:lnTo>
                  <a:pt x="11147" y="0"/>
                </a:lnTo>
                <a:lnTo>
                  <a:pt x="8483" y="841"/>
                </a:lnTo>
                <a:lnTo>
                  <a:pt x="6380" y="2594"/>
                </a:lnTo>
                <a:lnTo>
                  <a:pt x="4276" y="4278"/>
                </a:lnTo>
                <a:lnTo>
                  <a:pt x="2664" y="6732"/>
                </a:lnTo>
                <a:lnTo>
                  <a:pt x="560" y="13045"/>
                </a:lnTo>
                <a:lnTo>
                  <a:pt x="0" y="17253"/>
                </a:lnTo>
                <a:lnTo>
                  <a:pt x="0" y="30648"/>
                </a:lnTo>
                <a:lnTo>
                  <a:pt x="1472" y="36610"/>
                </a:lnTo>
                <a:lnTo>
                  <a:pt x="4518" y="40467"/>
                </a:lnTo>
                <a:lnTo>
                  <a:pt x="6800" y="43273"/>
                </a:lnTo>
                <a:lnTo>
                  <a:pt x="10096" y="44816"/>
                </a:lnTo>
                <a:lnTo>
                  <a:pt x="17528" y="44816"/>
                </a:lnTo>
                <a:lnTo>
                  <a:pt x="20192" y="43904"/>
                </a:lnTo>
                <a:lnTo>
                  <a:pt x="22295" y="42221"/>
                </a:lnTo>
                <a:lnTo>
                  <a:pt x="24399" y="40467"/>
                </a:lnTo>
                <a:lnTo>
                  <a:pt x="11849" y="40397"/>
                </a:lnTo>
                <a:lnTo>
                  <a:pt x="9745" y="39205"/>
                </a:lnTo>
                <a:lnTo>
                  <a:pt x="6380" y="34436"/>
                </a:lnTo>
                <a:lnTo>
                  <a:pt x="5538" y="29596"/>
                </a:lnTo>
                <a:lnTo>
                  <a:pt x="5654" y="14588"/>
                </a:lnTo>
                <a:lnTo>
                  <a:pt x="6450" y="10239"/>
                </a:lnTo>
                <a:lnTo>
                  <a:pt x="9815" y="5470"/>
                </a:lnTo>
                <a:lnTo>
                  <a:pt x="11778" y="4488"/>
                </a:lnTo>
                <a:lnTo>
                  <a:pt x="24242" y="4488"/>
                </a:lnTo>
                <a:lnTo>
                  <a:pt x="23768" y="3717"/>
                </a:lnTo>
                <a:lnTo>
                  <a:pt x="22295" y="2384"/>
                </a:lnTo>
                <a:lnTo>
                  <a:pt x="20542" y="1402"/>
                </a:lnTo>
                <a:lnTo>
                  <a:pt x="18720" y="490"/>
                </a:lnTo>
                <a:lnTo>
                  <a:pt x="16686" y="0"/>
                </a:lnTo>
                <a:close/>
              </a:path>
              <a:path w="81915" h="45085">
                <a:moveTo>
                  <a:pt x="24242" y="4488"/>
                </a:moveTo>
                <a:lnTo>
                  <a:pt x="16756" y="4488"/>
                </a:lnTo>
                <a:lnTo>
                  <a:pt x="18860" y="5610"/>
                </a:lnTo>
                <a:lnTo>
                  <a:pt x="22225" y="10379"/>
                </a:lnTo>
                <a:lnTo>
                  <a:pt x="22957" y="14588"/>
                </a:lnTo>
                <a:lnTo>
                  <a:pt x="23067" y="29596"/>
                </a:lnTo>
                <a:lnTo>
                  <a:pt x="22225" y="34366"/>
                </a:lnTo>
                <a:lnTo>
                  <a:pt x="18860" y="39135"/>
                </a:lnTo>
                <a:lnTo>
                  <a:pt x="16827" y="40397"/>
                </a:lnTo>
                <a:lnTo>
                  <a:pt x="24443" y="40397"/>
                </a:lnTo>
                <a:lnTo>
                  <a:pt x="25941" y="38013"/>
                </a:lnTo>
                <a:lnTo>
                  <a:pt x="27227" y="34366"/>
                </a:lnTo>
                <a:lnTo>
                  <a:pt x="28115" y="31700"/>
                </a:lnTo>
                <a:lnTo>
                  <a:pt x="28605" y="27562"/>
                </a:lnTo>
                <a:lnTo>
                  <a:pt x="28521" y="17253"/>
                </a:lnTo>
                <a:lnTo>
                  <a:pt x="28255" y="14588"/>
                </a:lnTo>
                <a:lnTo>
                  <a:pt x="26993" y="9468"/>
                </a:lnTo>
                <a:lnTo>
                  <a:pt x="26081" y="7294"/>
                </a:lnTo>
                <a:lnTo>
                  <a:pt x="24846" y="5470"/>
                </a:lnTo>
                <a:lnTo>
                  <a:pt x="24242" y="4488"/>
                </a:lnTo>
                <a:close/>
              </a:path>
              <a:path w="81915" h="45085">
                <a:moveTo>
                  <a:pt x="44241" y="37942"/>
                </a:moveTo>
                <a:lnTo>
                  <a:pt x="38141" y="37942"/>
                </a:lnTo>
                <a:lnTo>
                  <a:pt x="38141" y="44044"/>
                </a:lnTo>
                <a:lnTo>
                  <a:pt x="44241" y="44044"/>
                </a:lnTo>
                <a:lnTo>
                  <a:pt x="44241" y="37942"/>
                </a:lnTo>
                <a:close/>
              </a:path>
              <a:path w="81915" h="45085">
                <a:moveTo>
                  <a:pt x="71584" y="0"/>
                </a:moveTo>
                <a:lnTo>
                  <a:pt x="63521" y="0"/>
                </a:lnTo>
                <a:lnTo>
                  <a:pt x="59805" y="1683"/>
                </a:lnTo>
                <a:lnTo>
                  <a:pt x="56959" y="5189"/>
                </a:lnTo>
                <a:lnTo>
                  <a:pt x="53986" y="8907"/>
                </a:lnTo>
                <a:lnTo>
                  <a:pt x="52374" y="15008"/>
                </a:lnTo>
                <a:lnTo>
                  <a:pt x="52374" y="31069"/>
                </a:lnTo>
                <a:lnTo>
                  <a:pt x="53846" y="36540"/>
                </a:lnTo>
                <a:lnTo>
                  <a:pt x="59455" y="43132"/>
                </a:lnTo>
                <a:lnTo>
                  <a:pt x="63171" y="44816"/>
                </a:lnTo>
                <a:lnTo>
                  <a:pt x="70252" y="44816"/>
                </a:lnTo>
                <a:lnTo>
                  <a:pt x="72636" y="44184"/>
                </a:lnTo>
                <a:lnTo>
                  <a:pt x="74669" y="42922"/>
                </a:lnTo>
                <a:lnTo>
                  <a:pt x="76773" y="41660"/>
                </a:lnTo>
                <a:lnTo>
                  <a:pt x="77889" y="40397"/>
                </a:lnTo>
                <a:lnTo>
                  <a:pt x="65975" y="40397"/>
                </a:lnTo>
                <a:lnTo>
                  <a:pt x="64503" y="39906"/>
                </a:lnTo>
                <a:lnTo>
                  <a:pt x="61628" y="38153"/>
                </a:lnTo>
                <a:lnTo>
                  <a:pt x="60577" y="36820"/>
                </a:lnTo>
                <a:lnTo>
                  <a:pt x="59805" y="35137"/>
                </a:lnTo>
                <a:lnTo>
                  <a:pt x="58964" y="33454"/>
                </a:lnTo>
                <a:lnTo>
                  <a:pt x="58614" y="31700"/>
                </a:lnTo>
                <a:lnTo>
                  <a:pt x="58614" y="27001"/>
                </a:lnTo>
                <a:lnTo>
                  <a:pt x="59455" y="24687"/>
                </a:lnTo>
                <a:lnTo>
                  <a:pt x="61138" y="22934"/>
                </a:lnTo>
                <a:lnTo>
                  <a:pt x="62680" y="21391"/>
                </a:lnTo>
                <a:lnTo>
                  <a:pt x="57772" y="21391"/>
                </a:lnTo>
                <a:lnTo>
                  <a:pt x="57796" y="16902"/>
                </a:lnTo>
                <a:lnTo>
                  <a:pt x="58333" y="13676"/>
                </a:lnTo>
                <a:lnTo>
                  <a:pt x="59315" y="11291"/>
                </a:lnTo>
                <a:lnTo>
                  <a:pt x="60226" y="8907"/>
                </a:lnTo>
                <a:lnTo>
                  <a:pt x="61558" y="7083"/>
                </a:lnTo>
                <a:lnTo>
                  <a:pt x="63311" y="5891"/>
                </a:lnTo>
                <a:lnTo>
                  <a:pt x="64573" y="4909"/>
                </a:lnTo>
                <a:lnTo>
                  <a:pt x="66116" y="4418"/>
                </a:lnTo>
                <a:lnTo>
                  <a:pt x="78340" y="4418"/>
                </a:lnTo>
                <a:lnTo>
                  <a:pt x="76633" y="2875"/>
                </a:lnTo>
                <a:lnTo>
                  <a:pt x="74389" y="981"/>
                </a:lnTo>
                <a:lnTo>
                  <a:pt x="71584" y="0"/>
                </a:lnTo>
                <a:close/>
              </a:path>
              <a:path w="81915" h="45085">
                <a:moveTo>
                  <a:pt x="78294" y="20339"/>
                </a:moveTo>
                <a:lnTo>
                  <a:pt x="69761" y="20339"/>
                </a:lnTo>
                <a:lnTo>
                  <a:pt x="71795" y="21250"/>
                </a:lnTo>
                <a:lnTo>
                  <a:pt x="73407" y="22934"/>
                </a:lnTo>
                <a:lnTo>
                  <a:pt x="75020" y="24687"/>
                </a:lnTo>
                <a:lnTo>
                  <a:pt x="75837" y="27001"/>
                </a:lnTo>
                <a:lnTo>
                  <a:pt x="75813" y="33454"/>
                </a:lnTo>
                <a:lnTo>
                  <a:pt x="75020" y="35768"/>
                </a:lnTo>
                <a:lnTo>
                  <a:pt x="71795" y="39415"/>
                </a:lnTo>
                <a:lnTo>
                  <a:pt x="69832" y="40397"/>
                </a:lnTo>
                <a:lnTo>
                  <a:pt x="77889" y="40397"/>
                </a:lnTo>
                <a:lnTo>
                  <a:pt x="78385" y="39836"/>
                </a:lnTo>
                <a:lnTo>
                  <a:pt x="79577" y="37451"/>
                </a:lnTo>
                <a:lnTo>
                  <a:pt x="80769" y="35137"/>
                </a:lnTo>
                <a:lnTo>
                  <a:pt x="81330" y="32542"/>
                </a:lnTo>
                <a:lnTo>
                  <a:pt x="81330" y="25599"/>
                </a:lnTo>
                <a:lnTo>
                  <a:pt x="80068" y="22162"/>
                </a:lnTo>
                <a:lnTo>
                  <a:pt x="78294" y="20339"/>
                </a:lnTo>
                <a:close/>
              </a:path>
              <a:path w="81915" h="45085">
                <a:moveTo>
                  <a:pt x="72005" y="15569"/>
                </a:moveTo>
                <a:lnTo>
                  <a:pt x="66326" y="15569"/>
                </a:lnTo>
                <a:lnTo>
                  <a:pt x="64363" y="16060"/>
                </a:lnTo>
                <a:lnTo>
                  <a:pt x="62540" y="17042"/>
                </a:lnTo>
                <a:lnTo>
                  <a:pt x="60647" y="17954"/>
                </a:lnTo>
                <a:lnTo>
                  <a:pt x="59034" y="19427"/>
                </a:lnTo>
                <a:lnTo>
                  <a:pt x="57772" y="21391"/>
                </a:lnTo>
                <a:lnTo>
                  <a:pt x="62680" y="21391"/>
                </a:lnTo>
                <a:lnTo>
                  <a:pt x="62820" y="21250"/>
                </a:lnTo>
                <a:lnTo>
                  <a:pt x="64924" y="20339"/>
                </a:lnTo>
                <a:lnTo>
                  <a:pt x="78294" y="20339"/>
                </a:lnTo>
                <a:lnTo>
                  <a:pt x="75020" y="16902"/>
                </a:lnTo>
                <a:lnTo>
                  <a:pt x="72005" y="15569"/>
                </a:lnTo>
                <a:close/>
              </a:path>
              <a:path w="81915" h="45085">
                <a:moveTo>
                  <a:pt x="78340" y="4418"/>
                </a:moveTo>
                <a:lnTo>
                  <a:pt x="69972" y="4418"/>
                </a:lnTo>
                <a:lnTo>
                  <a:pt x="71725" y="5189"/>
                </a:lnTo>
                <a:lnTo>
                  <a:pt x="73197" y="6732"/>
                </a:lnTo>
                <a:lnTo>
                  <a:pt x="74038" y="7714"/>
                </a:lnTo>
                <a:lnTo>
                  <a:pt x="74739" y="9257"/>
                </a:lnTo>
                <a:lnTo>
                  <a:pt x="75230" y="11361"/>
                </a:lnTo>
                <a:lnTo>
                  <a:pt x="80559" y="10941"/>
                </a:lnTo>
                <a:lnTo>
                  <a:pt x="80138" y="7504"/>
                </a:lnTo>
                <a:lnTo>
                  <a:pt x="78806" y="4839"/>
                </a:lnTo>
                <a:lnTo>
                  <a:pt x="78340" y="4418"/>
                </a:lnTo>
                <a:close/>
              </a:path>
            </a:pathLst>
          </a:custGeom>
          <a:solidFill>
            <a:srgbClr val="252525"/>
          </a:solidFill>
        </p:spPr>
        <p:txBody>
          <a:bodyPr wrap="square" lIns="0" tIns="0" rIns="0" bIns="0" rtlCol="0"/>
          <a:lstStyle/>
          <a:p>
            <a:endParaRPr/>
          </a:p>
        </p:txBody>
      </p:sp>
      <p:sp>
        <p:nvSpPr>
          <p:cNvPr id="362" name="object 362"/>
          <p:cNvSpPr/>
          <p:nvPr/>
        </p:nvSpPr>
        <p:spPr>
          <a:xfrm>
            <a:off x="8531013" y="1431884"/>
            <a:ext cx="81915" cy="45085"/>
          </a:xfrm>
          <a:custGeom>
            <a:avLst/>
            <a:gdLst/>
            <a:ahLst/>
            <a:cxnLst/>
            <a:rect l="l" t="t" r="r" b="b"/>
            <a:pathLst>
              <a:path w="81915" h="45084">
                <a:moveTo>
                  <a:pt x="16686" y="0"/>
                </a:moveTo>
                <a:lnTo>
                  <a:pt x="11147" y="0"/>
                </a:lnTo>
                <a:lnTo>
                  <a:pt x="8483" y="911"/>
                </a:lnTo>
                <a:lnTo>
                  <a:pt x="0" y="17253"/>
                </a:lnTo>
                <a:lnTo>
                  <a:pt x="0" y="30719"/>
                </a:lnTo>
                <a:lnTo>
                  <a:pt x="1472" y="36610"/>
                </a:lnTo>
                <a:lnTo>
                  <a:pt x="6800" y="43343"/>
                </a:lnTo>
                <a:lnTo>
                  <a:pt x="10096" y="44816"/>
                </a:lnTo>
                <a:lnTo>
                  <a:pt x="17528" y="44816"/>
                </a:lnTo>
                <a:lnTo>
                  <a:pt x="20192" y="43974"/>
                </a:lnTo>
                <a:lnTo>
                  <a:pt x="22295" y="42221"/>
                </a:lnTo>
                <a:lnTo>
                  <a:pt x="24399" y="40537"/>
                </a:lnTo>
                <a:lnTo>
                  <a:pt x="24487" y="40397"/>
                </a:lnTo>
                <a:lnTo>
                  <a:pt x="11849" y="40397"/>
                </a:lnTo>
                <a:lnTo>
                  <a:pt x="9745" y="39205"/>
                </a:lnTo>
                <a:lnTo>
                  <a:pt x="6380" y="34436"/>
                </a:lnTo>
                <a:lnTo>
                  <a:pt x="5538" y="29667"/>
                </a:lnTo>
                <a:lnTo>
                  <a:pt x="5643" y="14658"/>
                </a:lnTo>
                <a:lnTo>
                  <a:pt x="6450" y="10309"/>
                </a:lnTo>
                <a:lnTo>
                  <a:pt x="9815" y="5540"/>
                </a:lnTo>
                <a:lnTo>
                  <a:pt x="11778" y="4488"/>
                </a:lnTo>
                <a:lnTo>
                  <a:pt x="24221" y="4488"/>
                </a:lnTo>
                <a:lnTo>
                  <a:pt x="23768" y="3787"/>
                </a:lnTo>
                <a:lnTo>
                  <a:pt x="22295" y="2384"/>
                </a:lnTo>
                <a:lnTo>
                  <a:pt x="20542" y="1472"/>
                </a:lnTo>
                <a:lnTo>
                  <a:pt x="18720" y="490"/>
                </a:lnTo>
                <a:lnTo>
                  <a:pt x="16686" y="0"/>
                </a:lnTo>
                <a:close/>
              </a:path>
              <a:path w="81915" h="45084">
                <a:moveTo>
                  <a:pt x="24221" y="4488"/>
                </a:moveTo>
                <a:lnTo>
                  <a:pt x="16756" y="4488"/>
                </a:lnTo>
                <a:lnTo>
                  <a:pt x="18860" y="5680"/>
                </a:lnTo>
                <a:lnTo>
                  <a:pt x="22225" y="10450"/>
                </a:lnTo>
                <a:lnTo>
                  <a:pt x="22968" y="14658"/>
                </a:lnTo>
                <a:lnTo>
                  <a:pt x="23054" y="29667"/>
                </a:lnTo>
                <a:lnTo>
                  <a:pt x="22225" y="34436"/>
                </a:lnTo>
                <a:lnTo>
                  <a:pt x="18860" y="39205"/>
                </a:lnTo>
                <a:lnTo>
                  <a:pt x="16827" y="40397"/>
                </a:lnTo>
                <a:lnTo>
                  <a:pt x="24487" y="40397"/>
                </a:lnTo>
                <a:lnTo>
                  <a:pt x="25941" y="38083"/>
                </a:lnTo>
                <a:lnTo>
                  <a:pt x="27063" y="34927"/>
                </a:lnTo>
                <a:lnTo>
                  <a:pt x="28115" y="31771"/>
                </a:lnTo>
                <a:lnTo>
                  <a:pt x="28605" y="27562"/>
                </a:lnTo>
                <a:lnTo>
                  <a:pt x="28520" y="17253"/>
                </a:lnTo>
                <a:lnTo>
                  <a:pt x="28255" y="14658"/>
                </a:lnTo>
                <a:lnTo>
                  <a:pt x="26993" y="9538"/>
                </a:lnTo>
                <a:lnTo>
                  <a:pt x="26081" y="7364"/>
                </a:lnTo>
                <a:lnTo>
                  <a:pt x="24221" y="4488"/>
                </a:lnTo>
                <a:close/>
              </a:path>
              <a:path w="81915" h="45084">
                <a:moveTo>
                  <a:pt x="44241" y="37942"/>
                </a:moveTo>
                <a:lnTo>
                  <a:pt x="38141" y="37942"/>
                </a:lnTo>
                <a:lnTo>
                  <a:pt x="38141" y="44114"/>
                </a:lnTo>
                <a:lnTo>
                  <a:pt x="44241" y="44114"/>
                </a:lnTo>
                <a:lnTo>
                  <a:pt x="44241" y="37942"/>
                </a:lnTo>
                <a:close/>
              </a:path>
              <a:path w="81915" h="45084">
                <a:moveTo>
                  <a:pt x="70743" y="0"/>
                </a:moveTo>
                <a:lnTo>
                  <a:pt x="63101" y="0"/>
                </a:lnTo>
                <a:lnTo>
                  <a:pt x="60086" y="1122"/>
                </a:lnTo>
                <a:lnTo>
                  <a:pt x="55459" y="5470"/>
                </a:lnTo>
                <a:lnTo>
                  <a:pt x="54484" y="7784"/>
                </a:lnTo>
                <a:lnTo>
                  <a:pt x="54358" y="13536"/>
                </a:lnTo>
                <a:lnTo>
                  <a:pt x="54898" y="15289"/>
                </a:lnTo>
                <a:lnTo>
                  <a:pt x="57071" y="18305"/>
                </a:lnTo>
                <a:lnTo>
                  <a:pt x="58684" y="19497"/>
                </a:lnTo>
                <a:lnTo>
                  <a:pt x="60927" y="20268"/>
                </a:lnTo>
                <a:lnTo>
                  <a:pt x="58263" y="20970"/>
                </a:lnTo>
                <a:lnTo>
                  <a:pt x="56160" y="22302"/>
                </a:lnTo>
                <a:lnTo>
                  <a:pt x="53285" y="26160"/>
                </a:lnTo>
                <a:lnTo>
                  <a:pt x="52584" y="28544"/>
                </a:lnTo>
                <a:lnTo>
                  <a:pt x="52613" y="35277"/>
                </a:lnTo>
                <a:lnTo>
                  <a:pt x="53916" y="38433"/>
                </a:lnTo>
                <a:lnTo>
                  <a:pt x="56580" y="40958"/>
                </a:lnTo>
                <a:lnTo>
                  <a:pt x="59245" y="43553"/>
                </a:lnTo>
                <a:lnTo>
                  <a:pt x="62680" y="44816"/>
                </a:lnTo>
                <a:lnTo>
                  <a:pt x="71374" y="44816"/>
                </a:lnTo>
                <a:lnTo>
                  <a:pt x="74880" y="43553"/>
                </a:lnTo>
                <a:lnTo>
                  <a:pt x="78121" y="40397"/>
                </a:lnTo>
                <a:lnTo>
                  <a:pt x="65414" y="40397"/>
                </a:lnTo>
                <a:lnTo>
                  <a:pt x="63872" y="39976"/>
                </a:lnTo>
                <a:lnTo>
                  <a:pt x="62470" y="39205"/>
                </a:lnTo>
                <a:lnTo>
                  <a:pt x="60997" y="38433"/>
                </a:lnTo>
                <a:lnTo>
                  <a:pt x="59946" y="37311"/>
                </a:lnTo>
                <a:lnTo>
                  <a:pt x="59174" y="35909"/>
                </a:lnTo>
                <a:lnTo>
                  <a:pt x="58473" y="34436"/>
                </a:lnTo>
                <a:lnTo>
                  <a:pt x="58123" y="32963"/>
                </a:lnTo>
                <a:lnTo>
                  <a:pt x="58151" y="28825"/>
                </a:lnTo>
                <a:lnTo>
                  <a:pt x="58964" y="26791"/>
                </a:lnTo>
                <a:lnTo>
                  <a:pt x="60577" y="25108"/>
                </a:lnTo>
                <a:lnTo>
                  <a:pt x="62259" y="23495"/>
                </a:lnTo>
                <a:lnTo>
                  <a:pt x="64363" y="22653"/>
                </a:lnTo>
                <a:lnTo>
                  <a:pt x="78015" y="22653"/>
                </a:lnTo>
                <a:lnTo>
                  <a:pt x="75931" y="21180"/>
                </a:lnTo>
                <a:lnTo>
                  <a:pt x="73197" y="20268"/>
                </a:lnTo>
                <a:lnTo>
                  <a:pt x="75370" y="19497"/>
                </a:lnTo>
                <a:lnTo>
                  <a:pt x="76983" y="18305"/>
                </a:lnTo>
                <a:lnTo>
                  <a:pt x="64924" y="18235"/>
                </a:lnTo>
                <a:lnTo>
                  <a:pt x="63171" y="17533"/>
                </a:lnTo>
                <a:lnTo>
                  <a:pt x="61839" y="16271"/>
                </a:lnTo>
                <a:lnTo>
                  <a:pt x="60507" y="14938"/>
                </a:lnTo>
                <a:lnTo>
                  <a:pt x="59981" y="13536"/>
                </a:lnTo>
                <a:lnTo>
                  <a:pt x="59876" y="9327"/>
                </a:lnTo>
                <a:lnTo>
                  <a:pt x="60507" y="7784"/>
                </a:lnTo>
                <a:lnTo>
                  <a:pt x="61909" y="6452"/>
                </a:lnTo>
                <a:lnTo>
                  <a:pt x="63241" y="5119"/>
                </a:lnTo>
                <a:lnTo>
                  <a:pt x="64924" y="4488"/>
                </a:lnTo>
                <a:lnTo>
                  <a:pt x="77369" y="4488"/>
                </a:lnTo>
                <a:lnTo>
                  <a:pt x="76212" y="3366"/>
                </a:lnTo>
                <a:lnTo>
                  <a:pt x="73828" y="1122"/>
                </a:lnTo>
                <a:lnTo>
                  <a:pt x="70743" y="0"/>
                </a:lnTo>
                <a:close/>
              </a:path>
              <a:path w="81915" h="45084">
                <a:moveTo>
                  <a:pt x="78015" y="22653"/>
                </a:moveTo>
                <a:lnTo>
                  <a:pt x="69481" y="22653"/>
                </a:lnTo>
                <a:lnTo>
                  <a:pt x="71655" y="23495"/>
                </a:lnTo>
                <a:lnTo>
                  <a:pt x="73407" y="25178"/>
                </a:lnTo>
                <a:lnTo>
                  <a:pt x="75090" y="26861"/>
                </a:lnTo>
                <a:lnTo>
                  <a:pt x="75796" y="28544"/>
                </a:lnTo>
                <a:lnTo>
                  <a:pt x="75889" y="34436"/>
                </a:lnTo>
                <a:lnTo>
                  <a:pt x="75160" y="36259"/>
                </a:lnTo>
                <a:lnTo>
                  <a:pt x="73477" y="37942"/>
                </a:lnTo>
                <a:lnTo>
                  <a:pt x="71795" y="39556"/>
                </a:lnTo>
                <a:lnTo>
                  <a:pt x="69691" y="40397"/>
                </a:lnTo>
                <a:lnTo>
                  <a:pt x="78121" y="40397"/>
                </a:lnTo>
                <a:lnTo>
                  <a:pt x="80138" y="38433"/>
                </a:lnTo>
                <a:lnTo>
                  <a:pt x="81470" y="35277"/>
                </a:lnTo>
                <a:lnTo>
                  <a:pt x="81385" y="28544"/>
                </a:lnTo>
                <a:lnTo>
                  <a:pt x="80769" y="26510"/>
                </a:lnTo>
                <a:lnTo>
                  <a:pt x="78015" y="22653"/>
                </a:lnTo>
                <a:close/>
              </a:path>
              <a:path w="81915" h="45084">
                <a:moveTo>
                  <a:pt x="77369" y="4488"/>
                </a:moveTo>
                <a:lnTo>
                  <a:pt x="69060" y="4488"/>
                </a:lnTo>
                <a:lnTo>
                  <a:pt x="70743" y="5119"/>
                </a:lnTo>
                <a:lnTo>
                  <a:pt x="73477" y="7855"/>
                </a:lnTo>
                <a:lnTo>
                  <a:pt x="74118" y="9327"/>
                </a:lnTo>
                <a:lnTo>
                  <a:pt x="74087" y="13536"/>
                </a:lnTo>
                <a:lnTo>
                  <a:pt x="73477" y="14938"/>
                </a:lnTo>
                <a:lnTo>
                  <a:pt x="70813" y="17603"/>
                </a:lnTo>
                <a:lnTo>
                  <a:pt x="69130" y="18235"/>
                </a:lnTo>
                <a:lnTo>
                  <a:pt x="77036" y="18235"/>
                </a:lnTo>
                <a:lnTo>
                  <a:pt x="78105" y="16832"/>
                </a:lnTo>
                <a:lnTo>
                  <a:pt x="79157" y="15289"/>
                </a:lnTo>
                <a:lnTo>
                  <a:pt x="79647" y="13536"/>
                </a:lnTo>
                <a:lnTo>
                  <a:pt x="79588" y="8135"/>
                </a:lnTo>
                <a:lnTo>
                  <a:pt x="78526" y="5610"/>
                </a:lnTo>
                <a:lnTo>
                  <a:pt x="77369" y="4488"/>
                </a:lnTo>
                <a:close/>
              </a:path>
            </a:pathLst>
          </a:custGeom>
          <a:solidFill>
            <a:srgbClr val="252525"/>
          </a:solidFill>
        </p:spPr>
        <p:txBody>
          <a:bodyPr wrap="square" lIns="0" tIns="0" rIns="0" bIns="0" rtlCol="0"/>
          <a:lstStyle/>
          <a:p>
            <a:endParaRPr/>
          </a:p>
        </p:txBody>
      </p:sp>
      <p:sp>
        <p:nvSpPr>
          <p:cNvPr id="363" name="object 363"/>
          <p:cNvSpPr/>
          <p:nvPr/>
        </p:nvSpPr>
        <p:spPr>
          <a:xfrm>
            <a:off x="8535149" y="1251497"/>
            <a:ext cx="16510" cy="44450"/>
          </a:xfrm>
          <a:custGeom>
            <a:avLst/>
            <a:gdLst/>
            <a:ahLst/>
            <a:cxnLst/>
            <a:rect l="l" t="t" r="r" b="b"/>
            <a:pathLst>
              <a:path w="16509" h="44450">
                <a:moveTo>
                  <a:pt x="16195" y="9748"/>
                </a:moveTo>
                <a:lnTo>
                  <a:pt x="10797" y="9748"/>
                </a:lnTo>
                <a:lnTo>
                  <a:pt x="10797" y="44044"/>
                </a:lnTo>
                <a:lnTo>
                  <a:pt x="16195" y="44044"/>
                </a:lnTo>
                <a:lnTo>
                  <a:pt x="16195" y="9748"/>
                </a:lnTo>
                <a:close/>
              </a:path>
              <a:path w="16509" h="44450">
                <a:moveTo>
                  <a:pt x="16195" y="0"/>
                </a:moveTo>
                <a:lnTo>
                  <a:pt x="12690" y="0"/>
                </a:lnTo>
                <a:lnTo>
                  <a:pt x="11778" y="1893"/>
                </a:lnTo>
                <a:lnTo>
                  <a:pt x="10166" y="3857"/>
                </a:lnTo>
                <a:lnTo>
                  <a:pt x="7922" y="5891"/>
                </a:lnTo>
                <a:lnTo>
                  <a:pt x="5679" y="7855"/>
                </a:lnTo>
                <a:lnTo>
                  <a:pt x="3014" y="9608"/>
                </a:lnTo>
                <a:lnTo>
                  <a:pt x="0" y="11011"/>
                </a:lnTo>
                <a:lnTo>
                  <a:pt x="0" y="16201"/>
                </a:lnTo>
                <a:lnTo>
                  <a:pt x="10797" y="9748"/>
                </a:lnTo>
                <a:lnTo>
                  <a:pt x="16195" y="9748"/>
                </a:lnTo>
                <a:lnTo>
                  <a:pt x="16195" y="0"/>
                </a:lnTo>
                <a:close/>
              </a:path>
            </a:pathLst>
          </a:custGeom>
          <a:solidFill>
            <a:srgbClr val="252525"/>
          </a:solidFill>
        </p:spPr>
        <p:txBody>
          <a:bodyPr wrap="square" lIns="0" tIns="0" rIns="0" bIns="0" rtlCol="0"/>
          <a:lstStyle/>
          <a:p>
            <a:endParaRPr/>
          </a:p>
        </p:txBody>
      </p:sp>
      <p:sp>
        <p:nvSpPr>
          <p:cNvPr id="364" name="object 364"/>
          <p:cNvSpPr/>
          <p:nvPr/>
        </p:nvSpPr>
        <p:spPr>
          <a:xfrm>
            <a:off x="8391418" y="1270925"/>
            <a:ext cx="112395" cy="0"/>
          </a:xfrm>
          <a:custGeom>
            <a:avLst/>
            <a:gdLst/>
            <a:ahLst/>
            <a:cxnLst/>
            <a:rect l="l" t="t" r="r" b="b"/>
            <a:pathLst>
              <a:path w="112395">
                <a:moveTo>
                  <a:pt x="0" y="0"/>
                </a:moveTo>
                <a:lnTo>
                  <a:pt x="112180" y="0"/>
                </a:lnTo>
              </a:path>
            </a:pathLst>
          </a:custGeom>
          <a:ln w="3506">
            <a:solidFill>
              <a:srgbClr val="252525"/>
            </a:solidFill>
          </a:ln>
        </p:spPr>
        <p:txBody>
          <a:bodyPr wrap="square" lIns="0" tIns="0" rIns="0" bIns="0" rtlCol="0"/>
          <a:lstStyle/>
          <a:p>
            <a:endParaRPr/>
          </a:p>
        </p:txBody>
      </p:sp>
      <p:sp>
        <p:nvSpPr>
          <p:cNvPr id="365" name="object 365"/>
          <p:cNvSpPr/>
          <p:nvPr/>
        </p:nvSpPr>
        <p:spPr>
          <a:xfrm>
            <a:off x="8391418" y="3075124"/>
            <a:ext cx="112395" cy="0"/>
          </a:xfrm>
          <a:custGeom>
            <a:avLst/>
            <a:gdLst/>
            <a:ahLst/>
            <a:cxnLst/>
            <a:rect l="l" t="t" r="r" b="b"/>
            <a:pathLst>
              <a:path w="112395">
                <a:moveTo>
                  <a:pt x="0" y="0"/>
                </a:moveTo>
                <a:lnTo>
                  <a:pt x="112180" y="0"/>
                </a:lnTo>
              </a:path>
            </a:pathLst>
          </a:custGeom>
          <a:ln w="3506">
            <a:solidFill>
              <a:srgbClr val="252525"/>
            </a:solidFill>
          </a:ln>
        </p:spPr>
        <p:txBody>
          <a:bodyPr wrap="square" lIns="0" tIns="0" rIns="0" bIns="0" rtlCol="0"/>
          <a:lstStyle/>
          <a:p>
            <a:endParaRPr/>
          </a:p>
        </p:txBody>
      </p:sp>
      <p:sp>
        <p:nvSpPr>
          <p:cNvPr id="366" name="object 366"/>
          <p:cNvSpPr/>
          <p:nvPr/>
        </p:nvSpPr>
        <p:spPr>
          <a:xfrm>
            <a:off x="8391418" y="1269152"/>
            <a:ext cx="0" cy="1806575"/>
          </a:xfrm>
          <a:custGeom>
            <a:avLst/>
            <a:gdLst/>
            <a:ahLst/>
            <a:cxnLst/>
            <a:rect l="l" t="t" r="r" b="b"/>
            <a:pathLst>
              <a:path h="1806575">
                <a:moveTo>
                  <a:pt x="0" y="0"/>
                </a:moveTo>
                <a:lnTo>
                  <a:pt x="0" y="1805971"/>
                </a:lnTo>
              </a:path>
            </a:pathLst>
          </a:custGeom>
          <a:ln w="3505">
            <a:solidFill>
              <a:srgbClr val="252525"/>
            </a:solidFill>
          </a:ln>
        </p:spPr>
        <p:txBody>
          <a:bodyPr wrap="square" lIns="0" tIns="0" rIns="0" bIns="0" rtlCol="0"/>
          <a:lstStyle/>
          <a:p>
            <a:endParaRPr/>
          </a:p>
        </p:txBody>
      </p:sp>
      <p:sp>
        <p:nvSpPr>
          <p:cNvPr id="367" name="object 367"/>
          <p:cNvSpPr/>
          <p:nvPr/>
        </p:nvSpPr>
        <p:spPr>
          <a:xfrm>
            <a:off x="8501846" y="1269152"/>
            <a:ext cx="0" cy="1806575"/>
          </a:xfrm>
          <a:custGeom>
            <a:avLst/>
            <a:gdLst/>
            <a:ahLst/>
            <a:cxnLst/>
            <a:rect l="l" t="t" r="r" b="b"/>
            <a:pathLst>
              <a:path h="1806575">
                <a:moveTo>
                  <a:pt x="0" y="0"/>
                </a:moveTo>
                <a:lnTo>
                  <a:pt x="0" y="1805971"/>
                </a:lnTo>
              </a:path>
            </a:pathLst>
          </a:custGeom>
          <a:ln w="3505">
            <a:solidFill>
              <a:srgbClr val="252525"/>
            </a:solidFill>
          </a:ln>
        </p:spPr>
        <p:txBody>
          <a:bodyPr wrap="square" lIns="0" tIns="0" rIns="0" bIns="0" rtlCol="0"/>
          <a:lstStyle/>
          <a:p>
            <a:endParaRPr/>
          </a:p>
        </p:txBody>
      </p:sp>
      <p:sp>
        <p:nvSpPr>
          <p:cNvPr id="368" name="object 368"/>
          <p:cNvSpPr/>
          <p:nvPr/>
        </p:nvSpPr>
        <p:spPr>
          <a:xfrm>
            <a:off x="1542108" y="5024148"/>
            <a:ext cx="2045712" cy="1805451"/>
          </a:xfrm>
          <a:prstGeom prst="rect">
            <a:avLst/>
          </a:prstGeom>
          <a:blipFill>
            <a:blip r:embed="rId11" cstate="print"/>
            <a:stretch>
              <a:fillRect/>
            </a:stretch>
          </a:blipFill>
        </p:spPr>
        <p:txBody>
          <a:bodyPr wrap="square" lIns="0" tIns="0" rIns="0" bIns="0" rtlCol="0"/>
          <a:lstStyle/>
          <a:p>
            <a:endParaRPr/>
          </a:p>
        </p:txBody>
      </p:sp>
      <p:sp>
        <p:nvSpPr>
          <p:cNvPr id="369" name="object 369"/>
          <p:cNvSpPr/>
          <p:nvPr/>
        </p:nvSpPr>
        <p:spPr>
          <a:xfrm>
            <a:off x="1542108" y="6829600"/>
            <a:ext cx="2047875" cy="0"/>
          </a:xfrm>
          <a:custGeom>
            <a:avLst/>
            <a:gdLst/>
            <a:ahLst/>
            <a:cxnLst/>
            <a:rect l="l" t="t" r="r" b="b"/>
            <a:pathLst>
              <a:path w="2047875">
                <a:moveTo>
                  <a:pt x="0" y="0"/>
                </a:moveTo>
                <a:lnTo>
                  <a:pt x="2047465" y="0"/>
                </a:lnTo>
              </a:path>
            </a:pathLst>
          </a:custGeom>
          <a:ln w="3509">
            <a:solidFill>
              <a:srgbClr val="252525"/>
            </a:solidFill>
          </a:ln>
        </p:spPr>
        <p:txBody>
          <a:bodyPr wrap="square" lIns="0" tIns="0" rIns="0" bIns="0" rtlCol="0"/>
          <a:lstStyle/>
          <a:p>
            <a:endParaRPr/>
          </a:p>
        </p:txBody>
      </p:sp>
      <p:sp>
        <p:nvSpPr>
          <p:cNvPr id="370" name="object 370"/>
          <p:cNvSpPr/>
          <p:nvPr/>
        </p:nvSpPr>
        <p:spPr>
          <a:xfrm>
            <a:off x="1542108" y="5024133"/>
            <a:ext cx="2047875" cy="0"/>
          </a:xfrm>
          <a:custGeom>
            <a:avLst/>
            <a:gdLst/>
            <a:ahLst/>
            <a:cxnLst/>
            <a:rect l="l" t="t" r="r" b="b"/>
            <a:pathLst>
              <a:path w="2047875">
                <a:moveTo>
                  <a:pt x="0" y="0"/>
                </a:moveTo>
                <a:lnTo>
                  <a:pt x="2047465" y="0"/>
                </a:lnTo>
              </a:path>
            </a:pathLst>
          </a:custGeom>
          <a:ln w="3509">
            <a:solidFill>
              <a:srgbClr val="252525"/>
            </a:solidFill>
          </a:ln>
        </p:spPr>
        <p:txBody>
          <a:bodyPr wrap="square" lIns="0" tIns="0" rIns="0" bIns="0" rtlCol="0"/>
          <a:lstStyle/>
          <a:p>
            <a:endParaRPr/>
          </a:p>
        </p:txBody>
      </p:sp>
      <p:sp>
        <p:nvSpPr>
          <p:cNvPr id="371" name="object 371"/>
          <p:cNvSpPr/>
          <p:nvPr/>
        </p:nvSpPr>
        <p:spPr>
          <a:xfrm>
            <a:off x="1728743"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72" name="object 372"/>
          <p:cNvSpPr/>
          <p:nvPr/>
        </p:nvSpPr>
        <p:spPr>
          <a:xfrm>
            <a:off x="1917327"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73" name="object 373"/>
          <p:cNvSpPr/>
          <p:nvPr/>
        </p:nvSpPr>
        <p:spPr>
          <a:xfrm>
            <a:off x="2105904" y="6807369"/>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74" name="object 374"/>
          <p:cNvSpPr/>
          <p:nvPr/>
        </p:nvSpPr>
        <p:spPr>
          <a:xfrm>
            <a:off x="2294453" y="6807369"/>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75" name="object 375"/>
          <p:cNvSpPr/>
          <p:nvPr/>
        </p:nvSpPr>
        <p:spPr>
          <a:xfrm>
            <a:off x="2483073" y="6807369"/>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76" name="object 376"/>
          <p:cNvSpPr/>
          <p:nvPr/>
        </p:nvSpPr>
        <p:spPr>
          <a:xfrm>
            <a:off x="2671622"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77" name="object 377"/>
          <p:cNvSpPr/>
          <p:nvPr/>
        </p:nvSpPr>
        <p:spPr>
          <a:xfrm>
            <a:off x="2860241"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78" name="object 378"/>
          <p:cNvSpPr/>
          <p:nvPr/>
        </p:nvSpPr>
        <p:spPr>
          <a:xfrm>
            <a:off x="3048790"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79" name="object 379"/>
          <p:cNvSpPr/>
          <p:nvPr/>
        </p:nvSpPr>
        <p:spPr>
          <a:xfrm>
            <a:off x="3237409"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0" name="object 380"/>
          <p:cNvSpPr/>
          <p:nvPr/>
        </p:nvSpPr>
        <p:spPr>
          <a:xfrm>
            <a:off x="3425959" y="6807369"/>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1" name="object 381"/>
          <p:cNvSpPr/>
          <p:nvPr/>
        </p:nvSpPr>
        <p:spPr>
          <a:xfrm>
            <a:off x="1728743"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2" name="object 382"/>
          <p:cNvSpPr/>
          <p:nvPr/>
        </p:nvSpPr>
        <p:spPr>
          <a:xfrm>
            <a:off x="1917327"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3" name="object 383"/>
          <p:cNvSpPr/>
          <p:nvPr/>
        </p:nvSpPr>
        <p:spPr>
          <a:xfrm>
            <a:off x="2105904" y="5024150"/>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84" name="object 384"/>
          <p:cNvSpPr/>
          <p:nvPr/>
        </p:nvSpPr>
        <p:spPr>
          <a:xfrm>
            <a:off x="2294453" y="5024150"/>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85" name="object 385"/>
          <p:cNvSpPr/>
          <p:nvPr/>
        </p:nvSpPr>
        <p:spPr>
          <a:xfrm>
            <a:off x="2483073" y="5024150"/>
            <a:ext cx="3810" cy="22225"/>
          </a:xfrm>
          <a:custGeom>
            <a:avLst/>
            <a:gdLst/>
            <a:ahLst/>
            <a:cxnLst/>
            <a:rect l="l" t="t" r="r" b="b"/>
            <a:pathLst>
              <a:path w="3810" h="22225">
                <a:moveTo>
                  <a:pt x="0" y="22230"/>
                </a:moveTo>
                <a:lnTo>
                  <a:pt x="3506" y="22230"/>
                </a:lnTo>
                <a:lnTo>
                  <a:pt x="3506" y="0"/>
                </a:lnTo>
                <a:lnTo>
                  <a:pt x="0" y="0"/>
                </a:lnTo>
                <a:lnTo>
                  <a:pt x="0" y="22230"/>
                </a:lnTo>
                <a:close/>
              </a:path>
            </a:pathLst>
          </a:custGeom>
          <a:solidFill>
            <a:srgbClr val="252525"/>
          </a:solidFill>
        </p:spPr>
        <p:txBody>
          <a:bodyPr wrap="square" lIns="0" tIns="0" rIns="0" bIns="0" rtlCol="0"/>
          <a:lstStyle/>
          <a:p>
            <a:endParaRPr/>
          </a:p>
        </p:txBody>
      </p:sp>
      <p:sp>
        <p:nvSpPr>
          <p:cNvPr id="386" name="object 386"/>
          <p:cNvSpPr/>
          <p:nvPr/>
        </p:nvSpPr>
        <p:spPr>
          <a:xfrm>
            <a:off x="2671622"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7" name="object 387"/>
          <p:cNvSpPr/>
          <p:nvPr/>
        </p:nvSpPr>
        <p:spPr>
          <a:xfrm>
            <a:off x="2860241"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8" name="object 388"/>
          <p:cNvSpPr/>
          <p:nvPr/>
        </p:nvSpPr>
        <p:spPr>
          <a:xfrm>
            <a:off x="3048790"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89" name="object 389"/>
          <p:cNvSpPr/>
          <p:nvPr/>
        </p:nvSpPr>
        <p:spPr>
          <a:xfrm>
            <a:off x="3237409"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90" name="object 390"/>
          <p:cNvSpPr/>
          <p:nvPr/>
        </p:nvSpPr>
        <p:spPr>
          <a:xfrm>
            <a:off x="3425959" y="5024150"/>
            <a:ext cx="3810" cy="22225"/>
          </a:xfrm>
          <a:custGeom>
            <a:avLst/>
            <a:gdLst/>
            <a:ahLst/>
            <a:cxnLst/>
            <a:rect l="l" t="t" r="r" b="b"/>
            <a:pathLst>
              <a:path w="3810" h="22225">
                <a:moveTo>
                  <a:pt x="0" y="22230"/>
                </a:moveTo>
                <a:lnTo>
                  <a:pt x="3505" y="22230"/>
                </a:lnTo>
                <a:lnTo>
                  <a:pt x="3505" y="0"/>
                </a:lnTo>
                <a:lnTo>
                  <a:pt x="0" y="0"/>
                </a:lnTo>
                <a:lnTo>
                  <a:pt x="0" y="22230"/>
                </a:lnTo>
                <a:close/>
              </a:path>
            </a:pathLst>
          </a:custGeom>
          <a:solidFill>
            <a:srgbClr val="252525"/>
          </a:solidFill>
        </p:spPr>
        <p:txBody>
          <a:bodyPr wrap="square" lIns="0" tIns="0" rIns="0" bIns="0" rtlCol="0"/>
          <a:lstStyle/>
          <a:p>
            <a:endParaRPr/>
          </a:p>
        </p:txBody>
      </p:sp>
      <p:sp>
        <p:nvSpPr>
          <p:cNvPr id="391" name="object 391"/>
          <p:cNvSpPr/>
          <p:nvPr/>
        </p:nvSpPr>
        <p:spPr>
          <a:xfrm>
            <a:off x="1542108" y="5024148"/>
            <a:ext cx="0" cy="1807210"/>
          </a:xfrm>
          <a:custGeom>
            <a:avLst/>
            <a:gdLst/>
            <a:ahLst/>
            <a:cxnLst/>
            <a:rect l="l" t="t" r="r" b="b"/>
            <a:pathLst>
              <a:path h="1807209">
                <a:moveTo>
                  <a:pt x="0" y="0"/>
                </a:moveTo>
                <a:lnTo>
                  <a:pt x="0" y="1807206"/>
                </a:lnTo>
              </a:path>
            </a:pathLst>
          </a:custGeom>
          <a:ln w="3505">
            <a:solidFill>
              <a:srgbClr val="252525"/>
            </a:solidFill>
          </a:ln>
        </p:spPr>
        <p:txBody>
          <a:bodyPr wrap="square" lIns="0" tIns="0" rIns="0" bIns="0" rtlCol="0"/>
          <a:lstStyle/>
          <a:p>
            <a:endParaRPr/>
          </a:p>
        </p:txBody>
      </p:sp>
      <p:sp>
        <p:nvSpPr>
          <p:cNvPr id="392" name="object 392"/>
          <p:cNvSpPr/>
          <p:nvPr/>
        </p:nvSpPr>
        <p:spPr>
          <a:xfrm>
            <a:off x="3587793" y="5024148"/>
            <a:ext cx="0" cy="1807210"/>
          </a:xfrm>
          <a:custGeom>
            <a:avLst/>
            <a:gdLst/>
            <a:ahLst/>
            <a:cxnLst/>
            <a:rect l="l" t="t" r="r" b="b"/>
            <a:pathLst>
              <a:path h="1807209">
                <a:moveTo>
                  <a:pt x="0" y="0"/>
                </a:moveTo>
                <a:lnTo>
                  <a:pt x="0" y="1807206"/>
                </a:lnTo>
              </a:path>
            </a:pathLst>
          </a:custGeom>
          <a:ln w="3505">
            <a:solidFill>
              <a:srgbClr val="252525"/>
            </a:solidFill>
          </a:ln>
        </p:spPr>
        <p:txBody>
          <a:bodyPr wrap="square" lIns="0" tIns="0" rIns="0" bIns="0" rtlCol="0"/>
          <a:lstStyle/>
          <a:p>
            <a:endParaRPr/>
          </a:p>
        </p:txBody>
      </p:sp>
      <p:sp>
        <p:nvSpPr>
          <p:cNvPr id="393" name="object 393"/>
          <p:cNvSpPr/>
          <p:nvPr/>
        </p:nvSpPr>
        <p:spPr>
          <a:xfrm>
            <a:off x="1542108" y="518864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4" name="object 394"/>
          <p:cNvSpPr/>
          <p:nvPr/>
        </p:nvSpPr>
        <p:spPr>
          <a:xfrm>
            <a:off x="1542108" y="5355114"/>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5" name="object 395"/>
          <p:cNvSpPr/>
          <p:nvPr/>
        </p:nvSpPr>
        <p:spPr>
          <a:xfrm>
            <a:off x="1542108" y="5521518"/>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6" name="object 396"/>
          <p:cNvSpPr/>
          <p:nvPr/>
        </p:nvSpPr>
        <p:spPr>
          <a:xfrm>
            <a:off x="1542108" y="568792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7" name="object 397"/>
          <p:cNvSpPr/>
          <p:nvPr/>
        </p:nvSpPr>
        <p:spPr>
          <a:xfrm>
            <a:off x="1542108" y="5854395"/>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8" name="object 398"/>
          <p:cNvSpPr/>
          <p:nvPr/>
        </p:nvSpPr>
        <p:spPr>
          <a:xfrm>
            <a:off x="1542108" y="6020798"/>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399" name="object 399"/>
          <p:cNvSpPr/>
          <p:nvPr/>
        </p:nvSpPr>
        <p:spPr>
          <a:xfrm>
            <a:off x="1542108" y="618725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0" name="object 400"/>
          <p:cNvSpPr/>
          <p:nvPr/>
        </p:nvSpPr>
        <p:spPr>
          <a:xfrm>
            <a:off x="1542108" y="6353682"/>
            <a:ext cx="22225" cy="3810"/>
          </a:xfrm>
          <a:custGeom>
            <a:avLst/>
            <a:gdLst/>
            <a:ahLst/>
            <a:cxnLst/>
            <a:rect l="l" t="t" r="r" b="b"/>
            <a:pathLst>
              <a:path w="22225" h="3810">
                <a:moveTo>
                  <a:pt x="0" y="3508"/>
                </a:moveTo>
                <a:lnTo>
                  <a:pt x="22210" y="3508"/>
                </a:lnTo>
                <a:lnTo>
                  <a:pt x="22210" y="0"/>
                </a:lnTo>
                <a:lnTo>
                  <a:pt x="0" y="0"/>
                </a:lnTo>
                <a:lnTo>
                  <a:pt x="0" y="3508"/>
                </a:lnTo>
                <a:close/>
              </a:path>
            </a:pathLst>
          </a:custGeom>
          <a:solidFill>
            <a:srgbClr val="252525"/>
          </a:solidFill>
        </p:spPr>
        <p:txBody>
          <a:bodyPr wrap="square" lIns="0" tIns="0" rIns="0" bIns="0" rtlCol="0"/>
          <a:lstStyle/>
          <a:p>
            <a:endParaRPr/>
          </a:p>
        </p:txBody>
      </p:sp>
      <p:sp>
        <p:nvSpPr>
          <p:cNvPr id="401" name="object 401"/>
          <p:cNvSpPr/>
          <p:nvPr/>
        </p:nvSpPr>
        <p:spPr>
          <a:xfrm>
            <a:off x="1542108" y="6520114"/>
            <a:ext cx="22225" cy="3810"/>
          </a:xfrm>
          <a:custGeom>
            <a:avLst/>
            <a:gdLst/>
            <a:ahLst/>
            <a:cxnLst/>
            <a:rect l="l" t="t" r="r" b="b"/>
            <a:pathLst>
              <a:path w="22225" h="3809">
                <a:moveTo>
                  <a:pt x="0" y="3508"/>
                </a:moveTo>
                <a:lnTo>
                  <a:pt x="22210" y="3508"/>
                </a:lnTo>
                <a:lnTo>
                  <a:pt x="22210" y="0"/>
                </a:lnTo>
                <a:lnTo>
                  <a:pt x="0" y="0"/>
                </a:lnTo>
                <a:lnTo>
                  <a:pt x="0" y="3508"/>
                </a:lnTo>
                <a:close/>
              </a:path>
            </a:pathLst>
          </a:custGeom>
          <a:solidFill>
            <a:srgbClr val="252525"/>
          </a:solidFill>
        </p:spPr>
        <p:txBody>
          <a:bodyPr wrap="square" lIns="0" tIns="0" rIns="0" bIns="0" rtlCol="0"/>
          <a:lstStyle/>
          <a:p>
            <a:endParaRPr/>
          </a:p>
        </p:txBody>
      </p:sp>
      <p:sp>
        <p:nvSpPr>
          <p:cNvPr id="402" name="object 402"/>
          <p:cNvSpPr/>
          <p:nvPr/>
        </p:nvSpPr>
        <p:spPr>
          <a:xfrm>
            <a:off x="1542108" y="6686545"/>
            <a:ext cx="22225" cy="3810"/>
          </a:xfrm>
          <a:custGeom>
            <a:avLst/>
            <a:gdLst/>
            <a:ahLst/>
            <a:cxnLst/>
            <a:rect l="l" t="t" r="r" b="b"/>
            <a:pathLst>
              <a:path w="22225" h="3809">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3" name="object 403"/>
          <p:cNvSpPr/>
          <p:nvPr/>
        </p:nvSpPr>
        <p:spPr>
          <a:xfrm>
            <a:off x="3565635" y="518864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4" name="object 404"/>
          <p:cNvSpPr/>
          <p:nvPr/>
        </p:nvSpPr>
        <p:spPr>
          <a:xfrm>
            <a:off x="3565635" y="5355114"/>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5" name="object 405"/>
          <p:cNvSpPr/>
          <p:nvPr/>
        </p:nvSpPr>
        <p:spPr>
          <a:xfrm>
            <a:off x="3565635" y="5521518"/>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6" name="object 406"/>
          <p:cNvSpPr/>
          <p:nvPr/>
        </p:nvSpPr>
        <p:spPr>
          <a:xfrm>
            <a:off x="3565635" y="568792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7" name="object 407"/>
          <p:cNvSpPr/>
          <p:nvPr/>
        </p:nvSpPr>
        <p:spPr>
          <a:xfrm>
            <a:off x="3565635" y="5854395"/>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8" name="object 408"/>
          <p:cNvSpPr/>
          <p:nvPr/>
        </p:nvSpPr>
        <p:spPr>
          <a:xfrm>
            <a:off x="3565635" y="6020798"/>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09" name="object 409"/>
          <p:cNvSpPr/>
          <p:nvPr/>
        </p:nvSpPr>
        <p:spPr>
          <a:xfrm>
            <a:off x="3565635" y="6187251"/>
            <a:ext cx="22225" cy="3810"/>
          </a:xfrm>
          <a:custGeom>
            <a:avLst/>
            <a:gdLst/>
            <a:ahLst/>
            <a:cxnLst/>
            <a:rect l="l" t="t" r="r" b="b"/>
            <a:pathLst>
              <a:path w="22225" h="3810">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10" name="object 410"/>
          <p:cNvSpPr/>
          <p:nvPr/>
        </p:nvSpPr>
        <p:spPr>
          <a:xfrm>
            <a:off x="3565635" y="6353682"/>
            <a:ext cx="22225" cy="3810"/>
          </a:xfrm>
          <a:custGeom>
            <a:avLst/>
            <a:gdLst/>
            <a:ahLst/>
            <a:cxnLst/>
            <a:rect l="l" t="t" r="r" b="b"/>
            <a:pathLst>
              <a:path w="22225" h="3810">
                <a:moveTo>
                  <a:pt x="0" y="3508"/>
                </a:moveTo>
                <a:lnTo>
                  <a:pt x="22210" y="3508"/>
                </a:lnTo>
                <a:lnTo>
                  <a:pt x="22210" y="0"/>
                </a:lnTo>
                <a:lnTo>
                  <a:pt x="0" y="0"/>
                </a:lnTo>
                <a:lnTo>
                  <a:pt x="0" y="3508"/>
                </a:lnTo>
                <a:close/>
              </a:path>
            </a:pathLst>
          </a:custGeom>
          <a:solidFill>
            <a:srgbClr val="252525"/>
          </a:solidFill>
        </p:spPr>
        <p:txBody>
          <a:bodyPr wrap="square" lIns="0" tIns="0" rIns="0" bIns="0" rtlCol="0"/>
          <a:lstStyle/>
          <a:p>
            <a:endParaRPr/>
          </a:p>
        </p:txBody>
      </p:sp>
      <p:sp>
        <p:nvSpPr>
          <p:cNvPr id="411" name="object 411"/>
          <p:cNvSpPr/>
          <p:nvPr/>
        </p:nvSpPr>
        <p:spPr>
          <a:xfrm>
            <a:off x="3565635" y="6520114"/>
            <a:ext cx="22225" cy="3810"/>
          </a:xfrm>
          <a:custGeom>
            <a:avLst/>
            <a:gdLst/>
            <a:ahLst/>
            <a:cxnLst/>
            <a:rect l="l" t="t" r="r" b="b"/>
            <a:pathLst>
              <a:path w="22225" h="3809">
                <a:moveTo>
                  <a:pt x="0" y="3508"/>
                </a:moveTo>
                <a:lnTo>
                  <a:pt x="22210" y="3508"/>
                </a:lnTo>
                <a:lnTo>
                  <a:pt x="22210" y="0"/>
                </a:lnTo>
                <a:lnTo>
                  <a:pt x="0" y="0"/>
                </a:lnTo>
                <a:lnTo>
                  <a:pt x="0" y="3508"/>
                </a:lnTo>
                <a:close/>
              </a:path>
            </a:pathLst>
          </a:custGeom>
          <a:solidFill>
            <a:srgbClr val="252525"/>
          </a:solidFill>
        </p:spPr>
        <p:txBody>
          <a:bodyPr wrap="square" lIns="0" tIns="0" rIns="0" bIns="0" rtlCol="0"/>
          <a:lstStyle/>
          <a:p>
            <a:endParaRPr/>
          </a:p>
        </p:txBody>
      </p:sp>
      <p:sp>
        <p:nvSpPr>
          <p:cNvPr id="412" name="object 412"/>
          <p:cNvSpPr/>
          <p:nvPr/>
        </p:nvSpPr>
        <p:spPr>
          <a:xfrm>
            <a:off x="3565635" y="6686545"/>
            <a:ext cx="22225" cy="3810"/>
          </a:xfrm>
          <a:custGeom>
            <a:avLst/>
            <a:gdLst/>
            <a:ahLst/>
            <a:cxnLst/>
            <a:rect l="l" t="t" r="r" b="b"/>
            <a:pathLst>
              <a:path w="22225" h="3809">
                <a:moveTo>
                  <a:pt x="0" y="3509"/>
                </a:moveTo>
                <a:lnTo>
                  <a:pt x="22210" y="3509"/>
                </a:lnTo>
                <a:lnTo>
                  <a:pt x="22210" y="0"/>
                </a:lnTo>
                <a:lnTo>
                  <a:pt x="0" y="0"/>
                </a:lnTo>
                <a:lnTo>
                  <a:pt x="0" y="3509"/>
                </a:lnTo>
                <a:close/>
              </a:path>
            </a:pathLst>
          </a:custGeom>
          <a:solidFill>
            <a:srgbClr val="252525"/>
          </a:solidFill>
        </p:spPr>
        <p:txBody>
          <a:bodyPr wrap="square" lIns="0" tIns="0" rIns="0" bIns="0" rtlCol="0"/>
          <a:lstStyle/>
          <a:p>
            <a:endParaRPr/>
          </a:p>
        </p:txBody>
      </p:sp>
      <p:sp>
        <p:nvSpPr>
          <p:cNvPr id="413" name="object 413"/>
          <p:cNvSpPr/>
          <p:nvPr/>
        </p:nvSpPr>
        <p:spPr>
          <a:xfrm>
            <a:off x="3643887" y="5022378"/>
            <a:ext cx="113942" cy="1808976"/>
          </a:xfrm>
          <a:prstGeom prst="rect">
            <a:avLst/>
          </a:prstGeom>
          <a:blipFill>
            <a:blip r:embed="rId12" cstate="print"/>
            <a:stretch>
              <a:fillRect/>
            </a:stretch>
          </a:blipFill>
        </p:spPr>
        <p:txBody>
          <a:bodyPr wrap="square" lIns="0" tIns="0" rIns="0" bIns="0" rtlCol="0"/>
          <a:lstStyle/>
          <a:p>
            <a:endParaRPr/>
          </a:p>
        </p:txBody>
      </p:sp>
      <p:sp>
        <p:nvSpPr>
          <p:cNvPr id="414" name="object 414"/>
          <p:cNvSpPr/>
          <p:nvPr/>
        </p:nvSpPr>
        <p:spPr>
          <a:xfrm>
            <a:off x="3756077" y="5022393"/>
            <a:ext cx="0" cy="1807210"/>
          </a:xfrm>
          <a:custGeom>
            <a:avLst/>
            <a:gdLst/>
            <a:ahLst/>
            <a:cxnLst/>
            <a:rect l="l" t="t" r="r" b="b"/>
            <a:pathLst>
              <a:path h="1807209">
                <a:moveTo>
                  <a:pt x="0" y="0"/>
                </a:moveTo>
                <a:lnTo>
                  <a:pt x="0" y="1807206"/>
                </a:lnTo>
              </a:path>
            </a:pathLst>
          </a:custGeom>
          <a:ln w="3505">
            <a:solidFill>
              <a:srgbClr val="252525"/>
            </a:solidFill>
          </a:ln>
        </p:spPr>
        <p:txBody>
          <a:bodyPr wrap="square" lIns="0" tIns="0" rIns="0" bIns="0" rtlCol="0"/>
          <a:lstStyle/>
          <a:p>
            <a:endParaRPr/>
          </a:p>
        </p:txBody>
      </p:sp>
      <p:sp>
        <p:nvSpPr>
          <p:cNvPr id="415" name="object 415"/>
          <p:cNvSpPr/>
          <p:nvPr/>
        </p:nvSpPr>
        <p:spPr>
          <a:xfrm>
            <a:off x="3736304" y="6827846"/>
            <a:ext cx="20320" cy="3810"/>
          </a:xfrm>
          <a:custGeom>
            <a:avLst/>
            <a:gdLst/>
            <a:ahLst/>
            <a:cxnLst/>
            <a:rect l="l" t="t" r="r" b="b"/>
            <a:pathLst>
              <a:path w="20320" h="3809">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16" name="object 416"/>
          <p:cNvSpPr/>
          <p:nvPr/>
        </p:nvSpPr>
        <p:spPr>
          <a:xfrm>
            <a:off x="3736304" y="6647299"/>
            <a:ext cx="20320" cy="3810"/>
          </a:xfrm>
          <a:custGeom>
            <a:avLst/>
            <a:gdLst/>
            <a:ahLst/>
            <a:cxnLst/>
            <a:rect l="l" t="t" r="r" b="b"/>
            <a:pathLst>
              <a:path w="20320" h="3809">
                <a:moveTo>
                  <a:pt x="0" y="3508"/>
                </a:moveTo>
                <a:lnTo>
                  <a:pt x="19790" y="3508"/>
                </a:lnTo>
                <a:lnTo>
                  <a:pt x="19790" y="0"/>
                </a:lnTo>
                <a:lnTo>
                  <a:pt x="0" y="0"/>
                </a:lnTo>
                <a:lnTo>
                  <a:pt x="0" y="3508"/>
                </a:lnTo>
                <a:close/>
              </a:path>
            </a:pathLst>
          </a:custGeom>
          <a:solidFill>
            <a:srgbClr val="252525"/>
          </a:solidFill>
        </p:spPr>
        <p:txBody>
          <a:bodyPr wrap="square" lIns="0" tIns="0" rIns="0" bIns="0" rtlCol="0"/>
          <a:lstStyle/>
          <a:p>
            <a:endParaRPr/>
          </a:p>
        </p:txBody>
      </p:sp>
      <p:sp>
        <p:nvSpPr>
          <p:cNvPr id="417" name="object 417"/>
          <p:cNvSpPr/>
          <p:nvPr/>
        </p:nvSpPr>
        <p:spPr>
          <a:xfrm>
            <a:off x="3736304" y="6466754"/>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18" name="object 418"/>
          <p:cNvSpPr/>
          <p:nvPr/>
        </p:nvSpPr>
        <p:spPr>
          <a:xfrm>
            <a:off x="3736304" y="6286208"/>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19" name="object 419"/>
          <p:cNvSpPr/>
          <p:nvPr/>
        </p:nvSpPr>
        <p:spPr>
          <a:xfrm>
            <a:off x="3736304" y="6105649"/>
            <a:ext cx="20320" cy="3810"/>
          </a:xfrm>
          <a:custGeom>
            <a:avLst/>
            <a:gdLst/>
            <a:ahLst/>
            <a:cxnLst/>
            <a:rect l="l" t="t" r="r" b="b"/>
            <a:pathLst>
              <a:path w="20320" h="3810">
                <a:moveTo>
                  <a:pt x="0" y="3508"/>
                </a:moveTo>
                <a:lnTo>
                  <a:pt x="19790" y="3508"/>
                </a:lnTo>
                <a:lnTo>
                  <a:pt x="19790" y="0"/>
                </a:lnTo>
                <a:lnTo>
                  <a:pt x="0" y="0"/>
                </a:lnTo>
                <a:lnTo>
                  <a:pt x="0" y="3508"/>
                </a:lnTo>
                <a:close/>
              </a:path>
            </a:pathLst>
          </a:custGeom>
          <a:solidFill>
            <a:srgbClr val="252525"/>
          </a:solidFill>
        </p:spPr>
        <p:txBody>
          <a:bodyPr wrap="square" lIns="0" tIns="0" rIns="0" bIns="0" rtlCol="0"/>
          <a:lstStyle/>
          <a:p>
            <a:endParaRPr/>
          </a:p>
        </p:txBody>
      </p:sp>
      <p:sp>
        <p:nvSpPr>
          <p:cNvPr id="420" name="object 420"/>
          <p:cNvSpPr/>
          <p:nvPr/>
        </p:nvSpPr>
        <p:spPr>
          <a:xfrm>
            <a:off x="3736304" y="5925139"/>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1" name="object 421"/>
          <p:cNvSpPr/>
          <p:nvPr/>
        </p:nvSpPr>
        <p:spPr>
          <a:xfrm>
            <a:off x="3736304" y="5744559"/>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2" name="object 422"/>
          <p:cNvSpPr/>
          <p:nvPr/>
        </p:nvSpPr>
        <p:spPr>
          <a:xfrm>
            <a:off x="3736304" y="5564049"/>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3" name="object 423"/>
          <p:cNvSpPr/>
          <p:nvPr/>
        </p:nvSpPr>
        <p:spPr>
          <a:xfrm>
            <a:off x="3736304" y="5383469"/>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4" name="object 424"/>
          <p:cNvSpPr/>
          <p:nvPr/>
        </p:nvSpPr>
        <p:spPr>
          <a:xfrm>
            <a:off x="3736304" y="5202958"/>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5" name="object 425"/>
          <p:cNvSpPr/>
          <p:nvPr/>
        </p:nvSpPr>
        <p:spPr>
          <a:xfrm>
            <a:off x="3736304" y="5022378"/>
            <a:ext cx="20320" cy="3810"/>
          </a:xfrm>
          <a:custGeom>
            <a:avLst/>
            <a:gdLst/>
            <a:ahLst/>
            <a:cxnLst/>
            <a:rect l="l" t="t" r="r" b="b"/>
            <a:pathLst>
              <a:path w="20320" h="3810">
                <a:moveTo>
                  <a:pt x="0" y="3509"/>
                </a:moveTo>
                <a:lnTo>
                  <a:pt x="19790" y="3509"/>
                </a:lnTo>
                <a:lnTo>
                  <a:pt x="19790" y="0"/>
                </a:lnTo>
                <a:lnTo>
                  <a:pt x="0" y="0"/>
                </a:lnTo>
                <a:lnTo>
                  <a:pt x="0" y="3509"/>
                </a:lnTo>
                <a:close/>
              </a:path>
            </a:pathLst>
          </a:custGeom>
          <a:solidFill>
            <a:srgbClr val="252525"/>
          </a:solidFill>
        </p:spPr>
        <p:txBody>
          <a:bodyPr wrap="square" lIns="0" tIns="0" rIns="0" bIns="0" rtlCol="0"/>
          <a:lstStyle/>
          <a:p>
            <a:endParaRPr/>
          </a:p>
        </p:txBody>
      </p:sp>
      <p:sp>
        <p:nvSpPr>
          <p:cNvPr id="426" name="object 426"/>
          <p:cNvSpPr/>
          <p:nvPr/>
        </p:nvSpPr>
        <p:spPr>
          <a:xfrm>
            <a:off x="3784686" y="6810176"/>
            <a:ext cx="41910" cy="44450"/>
          </a:xfrm>
          <a:custGeom>
            <a:avLst/>
            <a:gdLst/>
            <a:ahLst/>
            <a:cxnLst/>
            <a:rect l="l" t="t" r="r" b="b"/>
            <a:pathLst>
              <a:path w="41910" h="44450">
                <a:moveTo>
                  <a:pt x="16548" y="25481"/>
                </a:moveTo>
                <a:lnTo>
                  <a:pt x="0" y="25481"/>
                </a:lnTo>
                <a:lnTo>
                  <a:pt x="0" y="30901"/>
                </a:lnTo>
                <a:lnTo>
                  <a:pt x="16548" y="30901"/>
                </a:lnTo>
                <a:lnTo>
                  <a:pt x="16548" y="25481"/>
                </a:lnTo>
                <a:close/>
              </a:path>
              <a:path w="41910" h="44450">
                <a:moveTo>
                  <a:pt x="41860" y="9731"/>
                </a:moveTo>
                <a:lnTo>
                  <a:pt x="36531" y="9731"/>
                </a:lnTo>
                <a:lnTo>
                  <a:pt x="36531" y="44076"/>
                </a:lnTo>
                <a:lnTo>
                  <a:pt x="41860" y="44076"/>
                </a:lnTo>
                <a:lnTo>
                  <a:pt x="41860" y="9731"/>
                </a:lnTo>
                <a:close/>
              </a:path>
              <a:path w="41910" h="44450">
                <a:moveTo>
                  <a:pt x="41860" y="0"/>
                </a:moveTo>
                <a:lnTo>
                  <a:pt x="38425" y="0"/>
                </a:lnTo>
                <a:lnTo>
                  <a:pt x="37443" y="1896"/>
                </a:lnTo>
                <a:lnTo>
                  <a:pt x="35900" y="3852"/>
                </a:lnTo>
                <a:lnTo>
                  <a:pt x="33656" y="5868"/>
                </a:lnTo>
                <a:lnTo>
                  <a:pt x="31343" y="7885"/>
                </a:lnTo>
                <a:lnTo>
                  <a:pt x="28748" y="9601"/>
                </a:lnTo>
                <a:lnTo>
                  <a:pt x="25839" y="10968"/>
                </a:lnTo>
                <a:lnTo>
                  <a:pt x="25733" y="16229"/>
                </a:lnTo>
                <a:lnTo>
                  <a:pt x="36531" y="9731"/>
                </a:lnTo>
                <a:lnTo>
                  <a:pt x="41860" y="9731"/>
                </a:lnTo>
                <a:lnTo>
                  <a:pt x="41860" y="0"/>
                </a:lnTo>
                <a:close/>
              </a:path>
            </a:pathLst>
          </a:custGeom>
          <a:solidFill>
            <a:srgbClr val="252525"/>
          </a:solidFill>
        </p:spPr>
        <p:txBody>
          <a:bodyPr wrap="square" lIns="0" tIns="0" rIns="0" bIns="0" rtlCol="0"/>
          <a:lstStyle/>
          <a:p>
            <a:endParaRPr/>
          </a:p>
        </p:txBody>
      </p:sp>
      <p:sp>
        <p:nvSpPr>
          <p:cNvPr id="427" name="object 427"/>
          <p:cNvSpPr/>
          <p:nvPr/>
        </p:nvSpPr>
        <p:spPr>
          <a:xfrm>
            <a:off x="3784686" y="6629634"/>
            <a:ext cx="103505" cy="45085"/>
          </a:xfrm>
          <a:custGeom>
            <a:avLst/>
            <a:gdLst/>
            <a:ahLst/>
            <a:cxnLst/>
            <a:rect l="l" t="t" r="r" b="b"/>
            <a:pathLst>
              <a:path w="103504" h="45084">
                <a:moveTo>
                  <a:pt x="16548" y="25476"/>
                </a:moveTo>
                <a:lnTo>
                  <a:pt x="0" y="25476"/>
                </a:lnTo>
                <a:lnTo>
                  <a:pt x="0" y="30901"/>
                </a:lnTo>
                <a:lnTo>
                  <a:pt x="16548" y="30901"/>
                </a:lnTo>
                <a:lnTo>
                  <a:pt x="16548" y="25476"/>
                </a:lnTo>
                <a:close/>
              </a:path>
              <a:path w="103504" h="45084">
                <a:moveTo>
                  <a:pt x="38284" y="0"/>
                </a:moveTo>
                <a:lnTo>
                  <a:pt x="32675" y="0"/>
                </a:lnTo>
                <a:lnTo>
                  <a:pt x="30080" y="856"/>
                </a:lnTo>
                <a:lnTo>
                  <a:pt x="25873" y="4288"/>
                </a:lnTo>
                <a:lnTo>
                  <a:pt x="24261" y="6730"/>
                </a:lnTo>
                <a:lnTo>
                  <a:pt x="22157" y="13061"/>
                </a:lnTo>
                <a:lnTo>
                  <a:pt x="21596" y="17236"/>
                </a:lnTo>
                <a:lnTo>
                  <a:pt x="21596" y="30669"/>
                </a:lnTo>
                <a:lnTo>
                  <a:pt x="23069" y="36621"/>
                </a:lnTo>
                <a:lnTo>
                  <a:pt x="28327" y="43302"/>
                </a:lnTo>
                <a:lnTo>
                  <a:pt x="31693" y="44825"/>
                </a:lnTo>
                <a:lnTo>
                  <a:pt x="39126" y="44825"/>
                </a:lnTo>
                <a:lnTo>
                  <a:pt x="41790" y="43962"/>
                </a:lnTo>
                <a:lnTo>
                  <a:pt x="45997" y="40509"/>
                </a:lnTo>
                <a:lnTo>
                  <a:pt x="33446" y="40390"/>
                </a:lnTo>
                <a:lnTo>
                  <a:pt x="31338" y="39190"/>
                </a:lnTo>
                <a:lnTo>
                  <a:pt x="27973" y="34403"/>
                </a:lnTo>
                <a:lnTo>
                  <a:pt x="27135" y="29631"/>
                </a:lnTo>
                <a:lnTo>
                  <a:pt x="27247" y="14612"/>
                </a:lnTo>
                <a:lnTo>
                  <a:pt x="28047" y="10274"/>
                </a:lnTo>
                <a:lnTo>
                  <a:pt x="31413" y="5509"/>
                </a:lnTo>
                <a:lnTo>
                  <a:pt x="33376" y="4456"/>
                </a:lnTo>
                <a:lnTo>
                  <a:pt x="45819" y="4456"/>
                </a:lnTo>
                <a:lnTo>
                  <a:pt x="45366" y="3733"/>
                </a:lnTo>
                <a:lnTo>
                  <a:pt x="43894" y="2365"/>
                </a:lnTo>
                <a:lnTo>
                  <a:pt x="42071" y="1417"/>
                </a:lnTo>
                <a:lnTo>
                  <a:pt x="40318" y="470"/>
                </a:lnTo>
                <a:lnTo>
                  <a:pt x="38284" y="0"/>
                </a:lnTo>
                <a:close/>
              </a:path>
              <a:path w="103504" h="45084">
                <a:moveTo>
                  <a:pt x="45819" y="4456"/>
                </a:moveTo>
                <a:lnTo>
                  <a:pt x="38354" y="4456"/>
                </a:lnTo>
                <a:lnTo>
                  <a:pt x="40458" y="5649"/>
                </a:lnTo>
                <a:lnTo>
                  <a:pt x="43824" y="10401"/>
                </a:lnTo>
                <a:lnTo>
                  <a:pt x="44562" y="14612"/>
                </a:lnTo>
                <a:lnTo>
                  <a:pt x="44661" y="29631"/>
                </a:lnTo>
                <a:lnTo>
                  <a:pt x="43809" y="34424"/>
                </a:lnTo>
                <a:lnTo>
                  <a:pt x="40446" y="39197"/>
                </a:lnTo>
                <a:lnTo>
                  <a:pt x="38354" y="40390"/>
                </a:lnTo>
                <a:lnTo>
                  <a:pt x="46072" y="40390"/>
                </a:lnTo>
                <a:lnTo>
                  <a:pt x="47540" y="38060"/>
                </a:lnTo>
                <a:lnTo>
                  <a:pt x="49644" y="31729"/>
                </a:lnTo>
                <a:lnTo>
                  <a:pt x="50204" y="27574"/>
                </a:lnTo>
                <a:lnTo>
                  <a:pt x="50120" y="17236"/>
                </a:lnTo>
                <a:lnTo>
                  <a:pt x="46479" y="5509"/>
                </a:lnTo>
                <a:lnTo>
                  <a:pt x="45819" y="4456"/>
                </a:lnTo>
                <a:close/>
              </a:path>
              <a:path w="103504" h="45084">
                <a:moveTo>
                  <a:pt x="65841" y="37933"/>
                </a:moveTo>
                <a:lnTo>
                  <a:pt x="59741" y="37933"/>
                </a:lnTo>
                <a:lnTo>
                  <a:pt x="59741" y="44074"/>
                </a:lnTo>
                <a:lnTo>
                  <a:pt x="65841" y="44074"/>
                </a:lnTo>
                <a:lnTo>
                  <a:pt x="65841" y="37933"/>
                </a:lnTo>
                <a:close/>
              </a:path>
              <a:path w="103504" h="45084">
                <a:moveTo>
                  <a:pt x="92346" y="0"/>
                </a:moveTo>
                <a:lnTo>
                  <a:pt x="84703" y="0"/>
                </a:lnTo>
                <a:lnTo>
                  <a:pt x="81665" y="1108"/>
                </a:lnTo>
                <a:lnTo>
                  <a:pt x="77060" y="5439"/>
                </a:lnTo>
                <a:lnTo>
                  <a:pt x="76073" y="7797"/>
                </a:lnTo>
                <a:lnTo>
                  <a:pt x="75960" y="13503"/>
                </a:lnTo>
                <a:lnTo>
                  <a:pt x="76514" y="15271"/>
                </a:lnTo>
                <a:lnTo>
                  <a:pt x="78613" y="18289"/>
                </a:lnTo>
                <a:lnTo>
                  <a:pt x="80285" y="19447"/>
                </a:lnTo>
                <a:lnTo>
                  <a:pt x="82529" y="20268"/>
                </a:lnTo>
                <a:lnTo>
                  <a:pt x="79865" y="20970"/>
                </a:lnTo>
                <a:lnTo>
                  <a:pt x="77761" y="22283"/>
                </a:lnTo>
                <a:lnTo>
                  <a:pt x="76359" y="24206"/>
                </a:lnTo>
                <a:lnTo>
                  <a:pt x="74886" y="26136"/>
                </a:lnTo>
                <a:lnTo>
                  <a:pt x="74185" y="28522"/>
                </a:lnTo>
                <a:lnTo>
                  <a:pt x="74214" y="35280"/>
                </a:lnTo>
                <a:lnTo>
                  <a:pt x="75539" y="38432"/>
                </a:lnTo>
                <a:lnTo>
                  <a:pt x="78112" y="40972"/>
                </a:lnTo>
                <a:lnTo>
                  <a:pt x="80795" y="43548"/>
                </a:lnTo>
                <a:lnTo>
                  <a:pt x="84282" y="44825"/>
                </a:lnTo>
                <a:lnTo>
                  <a:pt x="92907" y="44825"/>
                </a:lnTo>
                <a:lnTo>
                  <a:pt x="96420" y="43541"/>
                </a:lnTo>
                <a:lnTo>
                  <a:pt x="99702" y="40390"/>
                </a:lnTo>
                <a:lnTo>
                  <a:pt x="87017" y="40390"/>
                </a:lnTo>
                <a:lnTo>
                  <a:pt x="85474" y="39997"/>
                </a:lnTo>
                <a:lnTo>
                  <a:pt x="79724" y="32943"/>
                </a:lnTo>
                <a:lnTo>
                  <a:pt x="79755" y="28810"/>
                </a:lnTo>
                <a:lnTo>
                  <a:pt x="80496" y="26795"/>
                </a:lnTo>
                <a:lnTo>
                  <a:pt x="83861" y="23441"/>
                </a:lnTo>
                <a:lnTo>
                  <a:pt x="85965" y="22605"/>
                </a:lnTo>
                <a:lnTo>
                  <a:pt x="99598" y="22605"/>
                </a:lnTo>
                <a:lnTo>
                  <a:pt x="97464" y="21146"/>
                </a:lnTo>
                <a:lnTo>
                  <a:pt x="94800" y="20268"/>
                </a:lnTo>
                <a:lnTo>
                  <a:pt x="96974" y="19447"/>
                </a:lnTo>
                <a:lnTo>
                  <a:pt x="98586" y="18289"/>
                </a:lnTo>
                <a:lnTo>
                  <a:pt x="86526" y="18205"/>
                </a:lnTo>
                <a:lnTo>
                  <a:pt x="84773" y="17545"/>
                </a:lnTo>
                <a:lnTo>
                  <a:pt x="82108" y="14906"/>
                </a:lnTo>
                <a:lnTo>
                  <a:pt x="81527" y="13503"/>
                </a:lnTo>
                <a:lnTo>
                  <a:pt x="81407" y="9299"/>
                </a:lnTo>
                <a:lnTo>
                  <a:pt x="82108" y="7720"/>
                </a:lnTo>
                <a:lnTo>
                  <a:pt x="83441" y="6407"/>
                </a:lnTo>
                <a:lnTo>
                  <a:pt x="84843" y="5088"/>
                </a:lnTo>
                <a:lnTo>
                  <a:pt x="86526" y="4428"/>
                </a:lnTo>
                <a:lnTo>
                  <a:pt x="98918" y="4428"/>
                </a:lnTo>
                <a:lnTo>
                  <a:pt x="97745" y="3333"/>
                </a:lnTo>
                <a:lnTo>
                  <a:pt x="95431" y="1108"/>
                </a:lnTo>
                <a:lnTo>
                  <a:pt x="92346" y="0"/>
                </a:lnTo>
                <a:close/>
              </a:path>
              <a:path w="103504" h="45084">
                <a:moveTo>
                  <a:pt x="99598" y="22605"/>
                </a:moveTo>
                <a:lnTo>
                  <a:pt x="91084" y="22605"/>
                </a:lnTo>
                <a:lnTo>
                  <a:pt x="93257" y="23455"/>
                </a:lnTo>
                <a:lnTo>
                  <a:pt x="94940" y="25146"/>
                </a:lnTo>
                <a:lnTo>
                  <a:pt x="96693" y="26844"/>
                </a:lnTo>
                <a:lnTo>
                  <a:pt x="97350" y="28522"/>
                </a:lnTo>
                <a:lnTo>
                  <a:pt x="97420" y="34431"/>
                </a:lnTo>
                <a:lnTo>
                  <a:pt x="96693" y="36249"/>
                </a:lnTo>
                <a:lnTo>
                  <a:pt x="94498" y="38432"/>
                </a:lnTo>
                <a:lnTo>
                  <a:pt x="93398" y="39562"/>
                </a:lnTo>
                <a:lnTo>
                  <a:pt x="91224" y="40390"/>
                </a:lnTo>
                <a:lnTo>
                  <a:pt x="99702" y="40390"/>
                </a:lnTo>
                <a:lnTo>
                  <a:pt x="101751" y="38411"/>
                </a:lnTo>
                <a:lnTo>
                  <a:pt x="103074" y="35280"/>
                </a:lnTo>
                <a:lnTo>
                  <a:pt x="102987" y="28522"/>
                </a:lnTo>
                <a:lnTo>
                  <a:pt x="102373" y="26479"/>
                </a:lnTo>
                <a:lnTo>
                  <a:pt x="99598" y="22605"/>
                </a:lnTo>
                <a:close/>
              </a:path>
              <a:path w="103504" h="45084">
                <a:moveTo>
                  <a:pt x="98918" y="4428"/>
                </a:moveTo>
                <a:lnTo>
                  <a:pt x="90593" y="4428"/>
                </a:lnTo>
                <a:lnTo>
                  <a:pt x="92346" y="5102"/>
                </a:lnTo>
                <a:lnTo>
                  <a:pt x="93678" y="6449"/>
                </a:lnTo>
                <a:lnTo>
                  <a:pt x="95080" y="7797"/>
                </a:lnTo>
                <a:lnTo>
                  <a:pt x="95650" y="9299"/>
                </a:lnTo>
                <a:lnTo>
                  <a:pt x="95645" y="13503"/>
                </a:lnTo>
                <a:lnTo>
                  <a:pt x="95080" y="14934"/>
                </a:lnTo>
                <a:lnTo>
                  <a:pt x="92416" y="17552"/>
                </a:lnTo>
                <a:lnTo>
                  <a:pt x="90733" y="18205"/>
                </a:lnTo>
                <a:lnTo>
                  <a:pt x="98645" y="18205"/>
                </a:lnTo>
                <a:lnTo>
                  <a:pt x="99638" y="16780"/>
                </a:lnTo>
                <a:lnTo>
                  <a:pt x="100760" y="15271"/>
                </a:lnTo>
                <a:lnTo>
                  <a:pt x="101251" y="13503"/>
                </a:lnTo>
                <a:lnTo>
                  <a:pt x="101187" y="8120"/>
                </a:lnTo>
                <a:lnTo>
                  <a:pt x="100129" y="5558"/>
                </a:lnTo>
                <a:lnTo>
                  <a:pt x="98918" y="4428"/>
                </a:lnTo>
                <a:close/>
              </a:path>
            </a:pathLst>
          </a:custGeom>
          <a:solidFill>
            <a:srgbClr val="252525"/>
          </a:solidFill>
        </p:spPr>
        <p:txBody>
          <a:bodyPr wrap="square" lIns="0" tIns="0" rIns="0" bIns="0" rtlCol="0"/>
          <a:lstStyle/>
          <a:p>
            <a:endParaRPr/>
          </a:p>
        </p:txBody>
      </p:sp>
      <p:sp>
        <p:nvSpPr>
          <p:cNvPr id="428" name="object 428"/>
          <p:cNvSpPr/>
          <p:nvPr/>
        </p:nvSpPr>
        <p:spPr>
          <a:xfrm>
            <a:off x="3784686" y="6449089"/>
            <a:ext cx="103505" cy="45085"/>
          </a:xfrm>
          <a:custGeom>
            <a:avLst/>
            <a:gdLst/>
            <a:ahLst/>
            <a:cxnLst/>
            <a:rect l="l" t="t" r="r" b="b"/>
            <a:pathLst>
              <a:path w="103504" h="45085">
                <a:moveTo>
                  <a:pt x="16548" y="25476"/>
                </a:moveTo>
                <a:lnTo>
                  <a:pt x="0" y="25476"/>
                </a:lnTo>
                <a:lnTo>
                  <a:pt x="0" y="30901"/>
                </a:lnTo>
                <a:lnTo>
                  <a:pt x="16548" y="30901"/>
                </a:lnTo>
                <a:lnTo>
                  <a:pt x="16548" y="25476"/>
                </a:lnTo>
                <a:close/>
              </a:path>
              <a:path w="103504" h="45085">
                <a:moveTo>
                  <a:pt x="38284" y="0"/>
                </a:moveTo>
                <a:lnTo>
                  <a:pt x="32675" y="0"/>
                </a:lnTo>
                <a:lnTo>
                  <a:pt x="30080" y="856"/>
                </a:lnTo>
                <a:lnTo>
                  <a:pt x="25873" y="4288"/>
                </a:lnTo>
                <a:lnTo>
                  <a:pt x="24261" y="6730"/>
                </a:lnTo>
                <a:lnTo>
                  <a:pt x="22157" y="13053"/>
                </a:lnTo>
                <a:lnTo>
                  <a:pt x="21596" y="17236"/>
                </a:lnTo>
                <a:lnTo>
                  <a:pt x="21596" y="30669"/>
                </a:lnTo>
                <a:lnTo>
                  <a:pt x="23069" y="36621"/>
                </a:lnTo>
                <a:lnTo>
                  <a:pt x="28327" y="43302"/>
                </a:lnTo>
                <a:lnTo>
                  <a:pt x="31693" y="44825"/>
                </a:lnTo>
                <a:lnTo>
                  <a:pt x="39126" y="44825"/>
                </a:lnTo>
                <a:lnTo>
                  <a:pt x="41790" y="43962"/>
                </a:lnTo>
                <a:lnTo>
                  <a:pt x="45997" y="40502"/>
                </a:lnTo>
                <a:lnTo>
                  <a:pt x="33446" y="40390"/>
                </a:lnTo>
                <a:lnTo>
                  <a:pt x="31338" y="39190"/>
                </a:lnTo>
                <a:lnTo>
                  <a:pt x="27973" y="34403"/>
                </a:lnTo>
                <a:lnTo>
                  <a:pt x="27135" y="29631"/>
                </a:lnTo>
                <a:lnTo>
                  <a:pt x="27247" y="14612"/>
                </a:lnTo>
                <a:lnTo>
                  <a:pt x="28047" y="10274"/>
                </a:lnTo>
                <a:lnTo>
                  <a:pt x="31413" y="5509"/>
                </a:lnTo>
                <a:lnTo>
                  <a:pt x="33376" y="4456"/>
                </a:lnTo>
                <a:lnTo>
                  <a:pt x="45819" y="4456"/>
                </a:lnTo>
                <a:lnTo>
                  <a:pt x="45366" y="3733"/>
                </a:lnTo>
                <a:lnTo>
                  <a:pt x="43894" y="2365"/>
                </a:lnTo>
                <a:lnTo>
                  <a:pt x="42071" y="1417"/>
                </a:lnTo>
                <a:lnTo>
                  <a:pt x="40318" y="470"/>
                </a:lnTo>
                <a:lnTo>
                  <a:pt x="38284" y="0"/>
                </a:lnTo>
                <a:close/>
              </a:path>
              <a:path w="103504" h="45085">
                <a:moveTo>
                  <a:pt x="45819" y="4456"/>
                </a:moveTo>
                <a:lnTo>
                  <a:pt x="38354" y="4456"/>
                </a:lnTo>
                <a:lnTo>
                  <a:pt x="40458" y="5649"/>
                </a:lnTo>
                <a:lnTo>
                  <a:pt x="43824" y="10394"/>
                </a:lnTo>
                <a:lnTo>
                  <a:pt x="44562" y="14612"/>
                </a:lnTo>
                <a:lnTo>
                  <a:pt x="44661" y="29631"/>
                </a:lnTo>
                <a:lnTo>
                  <a:pt x="43809" y="34424"/>
                </a:lnTo>
                <a:lnTo>
                  <a:pt x="40446" y="39197"/>
                </a:lnTo>
                <a:lnTo>
                  <a:pt x="38354" y="40390"/>
                </a:lnTo>
                <a:lnTo>
                  <a:pt x="46068" y="40390"/>
                </a:lnTo>
                <a:lnTo>
                  <a:pt x="47540" y="38060"/>
                </a:lnTo>
                <a:lnTo>
                  <a:pt x="49644" y="31729"/>
                </a:lnTo>
                <a:lnTo>
                  <a:pt x="50204" y="27574"/>
                </a:lnTo>
                <a:lnTo>
                  <a:pt x="50120" y="17236"/>
                </a:lnTo>
                <a:lnTo>
                  <a:pt x="46479" y="5509"/>
                </a:lnTo>
                <a:lnTo>
                  <a:pt x="45819" y="4456"/>
                </a:lnTo>
                <a:close/>
              </a:path>
              <a:path w="103504" h="45085">
                <a:moveTo>
                  <a:pt x="65841" y="37933"/>
                </a:moveTo>
                <a:lnTo>
                  <a:pt x="59741" y="37933"/>
                </a:lnTo>
                <a:lnTo>
                  <a:pt x="59741" y="44074"/>
                </a:lnTo>
                <a:lnTo>
                  <a:pt x="65841" y="44074"/>
                </a:lnTo>
                <a:lnTo>
                  <a:pt x="65841" y="37933"/>
                </a:lnTo>
                <a:close/>
              </a:path>
              <a:path w="103504" h="45085">
                <a:moveTo>
                  <a:pt x="93187" y="0"/>
                </a:moveTo>
                <a:lnTo>
                  <a:pt x="85124" y="0"/>
                </a:lnTo>
                <a:lnTo>
                  <a:pt x="81407" y="1677"/>
                </a:lnTo>
                <a:lnTo>
                  <a:pt x="75517" y="8878"/>
                </a:lnTo>
                <a:lnTo>
                  <a:pt x="73975" y="15047"/>
                </a:lnTo>
                <a:lnTo>
                  <a:pt x="73975" y="31119"/>
                </a:lnTo>
                <a:lnTo>
                  <a:pt x="75377" y="36565"/>
                </a:lnTo>
                <a:lnTo>
                  <a:pt x="78323" y="39948"/>
                </a:lnTo>
                <a:lnTo>
                  <a:pt x="81057" y="43169"/>
                </a:lnTo>
                <a:lnTo>
                  <a:pt x="84703" y="44825"/>
                </a:lnTo>
                <a:lnTo>
                  <a:pt x="91855" y="44825"/>
                </a:lnTo>
                <a:lnTo>
                  <a:pt x="94169" y="44194"/>
                </a:lnTo>
                <a:lnTo>
                  <a:pt x="98376" y="41681"/>
                </a:lnTo>
                <a:lnTo>
                  <a:pt x="99522" y="40390"/>
                </a:lnTo>
                <a:lnTo>
                  <a:pt x="87578" y="40390"/>
                </a:lnTo>
                <a:lnTo>
                  <a:pt x="86105" y="39948"/>
                </a:lnTo>
                <a:lnTo>
                  <a:pt x="80145" y="31708"/>
                </a:lnTo>
                <a:lnTo>
                  <a:pt x="80145" y="27013"/>
                </a:lnTo>
                <a:lnTo>
                  <a:pt x="81057" y="24725"/>
                </a:lnTo>
                <a:lnTo>
                  <a:pt x="84226" y="21433"/>
                </a:lnTo>
                <a:lnTo>
                  <a:pt x="79304" y="21433"/>
                </a:lnTo>
                <a:lnTo>
                  <a:pt x="87648" y="4428"/>
                </a:lnTo>
                <a:lnTo>
                  <a:pt x="99938" y="4428"/>
                </a:lnTo>
                <a:lnTo>
                  <a:pt x="98166" y="2898"/>
                </a:lnTo>
                <a:lnTo>
                  <a:pt x="95992" y="968"/>
                </a:lnTo>
                <a:lnTo>
                  <a:pt x="93187" y="0"/>
                </a:lnTo>
                <a:close/>
              </a:path>
              <a:path w="103504" h="45085">
                <a:moveTo>
                  <a:pt x="99904" y="20360"/>
                </a:moveTo>
                <a:lnTo>
                  <a:pt x="91364" y="20360"/>
                </a:lnTo>
                <a:lnTo>
                  <a:pt x="93398" y="21230"/>
                </a:lnTo>
                <a:lnTo>
                  <a:pt x="96623" y="24725"/>
                </a:lnTo>
                <a:lnTo>
                  <a:pt x="97427" y="27013"/>
                </a:lnTo>
                <a:lnTo>
                  <a:pt x="97403" y="33484"/>
                </a:lnTo>
                <a:lnTo>
                  <a:pt x="96623" y="35800"/>
                </a:lnTo>
                <a:lnTo>
                  <a:pt x="95010" y="37639"/>
                </a:lnTo>
                <a:lnTo>
                  <a:pt x="93327" y="39470"/>
                </a:lnTo>
                <a:lnTo>
                  <a:pt x="91364" y="40390"/>
                </a:lnTo>
                <a:lnTo>
                  <a:pt x="99522" y="40390"/>
                </a:lnTo>
                <a:lnTo>
                  <a:pt x="99989" y="39863"/>
                </a:lnTo>
                <a:lnTo>
                  <a:pt x="102373" y="35133"/>
                </a:lnTo>
                <a:lnTo>
                  <a:pt x="102934" y="32578"/>
                </a:lnTo>
                <a:lnTo>
                  <a:pt x="102934" y="25630"/>
                </a:lnTo>
                <a:lnTo>
                  <a:pt x="101672" y="22212"/>
                </a:lnTo>
                <a:lnTo>
                  <a:pt x="99904" y="20360"/>
                </a:lnTo>
                <a:close/>
              </a:path>
              <a:path w="103504" h="45085">
                <a:moveTo>
                  <a:pt x="93608" y="15594"/>
                </a:moveTo>
                <a:lnTo>
                  <a:pt x="87928" y="15594"/>
                </a:lnTo>
                <a:lnTo>
                  <a:pt x="85965" y="16078"/>
                </a:lnTo>
                <a:lnTo>
                  <a:pt x="84045" y="17047"/>
                </a:lnTo>
                <a:lnTo>
                  <a:pt x="82249" y="17994"/>
                </a:lnTo>
                <a:lnTo>
                  <a:pt x="80636" y="19461"/>
                </a:lnTo>
                <a:lnTo>
                  <a:pt x="79304" y="21433"/>
                </a:lnTo>
                <a:lnTo>
                  <a:pt x="84226" y="21433"/>
                </a:lnTo>
                <a:lnTo>
                  <a:pt x="84422" y="21230"/>
                </a:lnTo>
                <a:lnTo>
                  <a:pt x="86456" y="20360"/>
                </a:lnTo>
                <a:lnTo>
                  <a:pt x="99904" y="20360"/>
                </a:lnTo>
                <a:lnTo>
                  <a:pt x="96623" y="16921"/>
                </a:lnTo>
                <a:lnTo>
                  <a:pt x="93608" y="15594"/>
                </a:lnTo>
                <a:close/>
              </a:path>
              <a:path w="103504" h="45085">
                <a:moveTo>
                  <a:pt x="99938" y="4428"/>
                </a:moveTo>
                <a:lnTo>
                  <a:pt x="91504" y="4428"/>
                </a:lnTo>
                <a:lnTo>
                  <a:pt x="93327" y="5200"/>
                </a:lnTo>
                <a:lnTo>
                  <a:pt x="94800" y="6737"/>
                </a:lnTo>
                <a:lnTo>
                  <a:pt x="95641" y="7692"/>
                </a:lnTo>
                <a:lnTo>
                  <a:pt x="96343" y="9229"/>
                </a:lnTo>
                <a:lnTo>
                  <a:pt x="96833" y="11348"/>
                </a:lnTo>
                <a:lnTo>
                  <a:pt x="102162" y="10927"/>
                </a:lnTo>
                <a:lnTo>
                  <a:pt x="101742" y="7509"/>
                </a:lnTo>
                <a:lnTo>
                  <a:pt x="100409" y="4835"/>
                </a:lnTo>
                <a:lnTo>
                  <a:pt x="99938" y="4428"/>
                </a:lnTo>
                <a:close/>
              </a:path>
            </a:pathLst>
          </a:custGeom>
          <a:solidFill>
            <a:srgbClr val="252525"/>
          </a:solidFill>
        </p:spPr>
        <p:txBody>
          <a:bodyPr wrap="square" lIns="0" tIns="0" rIns="0" bIns="0" rtlCol="0"/>
          <a:lstStyle/>
          <a:p>
            <a:endParaRPr/>
          </a:p>
        </p:txBody>
      </p:sp>
      <p:sp>
        <p:nvSpPr>
          <p:cNvPr id="429" name="object 429"/>
          <p:cNvSpPr/>
          <p:nvPr/>
        </p:nvSpPr>
        <p:spPr>
          <a:xfrm>
            <a:off x="3784686" y="6268544"/>
            <a:ext cx="102870" cy="45085"/>
          </a:xfrm>
          <a:custGeom>
            <a:avLst/>
            <a:gdLst/>
            <a:ahLst/>
            <a:cxnLst/>
            <a:rect l="l" t="t" r="r" b="b"/>
            <a:pathLst>
              <a:path w="102870" h="45085">
                <a:moveTo>
                  <a:pt x="16548" y="25476"/>
                </a:moveTo>
                <a:lnTo>
                  <a:pt x="0" y="25476"/>
                </a:lnTo>
                <a:lnTo>
                  <a:pt x="0" y="30901"/>
                </a:lnTo>
                <a:lnTo>
                  <a:pt x="16548" y="30901"/>
                </a:lnTo>
                <a:lnTo>
                  <a:pt x="16548" y="25476"/>
                </a:lnTo>
                <a:close/>
              </a:path>
              <a:path w="102870" h="45085">
                <a:moveTo>
                  <a:pt x="38284" y="0"/>
                </a:moveTo>
                <a:lnTo>
                  <a:pt x="32675" y="0"/>
                </a:lnTo>
                <a:lnTo>
                  <a:pt x="30080" y="856"/>
                </a:lnTo>
                <a:lnTo>
                  <a:pt x="25873" y="4288"/>
                </a:lnTo>
                <a:lnTo>
                  <a:pt x="24261" y="6730"/>
                </a:lnTo>
                <a:lnTo>
                  <a:pt x="22157" y="13061"/>
                </a:lnTo>
                <a:lnTo>
                  <a:pt x="21596" y="17236"/>
                </a:lnTo>
                <a:lnTo>
                  <a:pt x="21596" y="30669"/>
                </a:lnTo>
                <a:lnTo>
                  <a:pt x="23069" y="36621"/>
                </a:lnTo>
                <a:lnTo>
                  <a:pt x="28327" y="43302"/>
                </a:lnTo>
                <a:lnTo>
                  <a:pt x="31693" y="44825"/>
                </a:lnTo>
                <a:lnTo>
                  <a:pt x="39126" y="44825"/>
                </a:lnTo>
                <a:lnTo>
                  <a:pt x="41790" y="43962"/>
                </a:lnTo>
                <a:lnTo>
                  <a:pt x="45997" y="40502"/>
                </a:lnTo>
                <a:lnTo>
                  <a:pt x="33446" y="40390"/>
                </a:lnTo>
                <a:lnTo>
                  <a:pt x="31338" y="39190"/>
                </a:lnTo>
                <a:lnTo>
                  <a:pt x="27973" y="34403"/>
                </a:lnTo>
                <a:lnTo>
                  <a:pt x="27135" y="29631"/>
                </a:lnTo>
                <a:lnTo>
                  <a:pt x="27247" y="14612"/>
                </a:lnTo>
                <a:lnTo>
                  <a:pt x="28047" y="10274"/>
                </a:lnTo>
                <a:lnTo>
                  <a:pt x="31413" y="5509"/>
                </a:lnTo>
                <a:lnTo>
                  <a:pt x="33376" y="4456"/>
                </a:lnTo>
                <a:lnTo>
                  <a:pt x="45819" y="4456"/>
                </a:lnTo>
                <a:lnTo>
                  <a:pt x="45366" y="3733"/>
                </a:lnTo>
                <a:lnTo>
                  <a:pt x="43894" y="2365"/>
                </a:lnTo>
                <a:lnTo>
                  <a:pt x="42071" y="1417"/>
                </a:lnTo>
                <a:lnTo>
                  <a:pt x="40318" y="470"/>
                </a:lnTo>
                <a:lnTo>
                  <a:pt x="38284" y="0"/>
                </a:lnTo>
                <a:close/>
              </a:path>
              <a:path w="102870" h="45085">
                <a:moveTo>
                  <a:pt x="45819" y="4456"/>
                </a:moveTo>
                <a:lnTo>
                  <a:pt x="38354" y="4456"/>
                </a:lnTo>
                <a:lnTo>
                  <a:pt x="40458" y="5649"/>
                </a:lnTo>
                <a:lnTo>
                  <a:pt x="43824" y="10394"/>
                </a:lnTo>
                <a:lnTo>
                  <a:pt x="44562" y="14612"/>
                </a:lnTo>
                <a:lnTo>
                  <a:pt x="44661" y="29631"/>
                </a:lnTo>
                <a:lnTo>
                  <a:pt x="43809" y="34424"/>
                </a:lnTo>
                <a:lnTo>
                  <a:pt x="40446" y="39197"/>
                </a:lnTo>
                <a:lnTo>
                  <a:pt x="38354" y="40390"/>
                </a:lnTo>
                <a:lnTo>
                  <a:pt x="46068" y="40390"/>
                </a:lnTo>
                <a:lnTo>
                  <a:pt x="47540" y="38060"/>
                </a:lnTo>
                <a:lnTo>
                  <a:pt x="49644" y="31729"/>
                </a:lnTo>
                <a:lnTo>
                  <a:pt x="50204" y="27574"/>
                </a:lnTo>
                <a:lnTo>
                  <a:pt x="50120" y="17236"/>
                </a:lnTo>
                <a:lnTo>
                  <a:pt x="46479" y="5509"/>
                </a:lnTo>
                <a:lnTo>
                  <a:pt x="45819" y="4456"/>
                </a:lnTo>
                <a:close/>
              </a:path>
              <a:path w="102870" h="45085">
                <a:moveTo>
                  <a:pt x="65841" y="37933"/>
                </a:moveTo>
                <a:lnTo>
                  <a:pt x="59741" y="37933"/>
                </a:lnTo>
                <a:lnTo>
                  <a:pt x="59741" y="44074"/>
                </a:lnTo>
                <a:lnTo>
                  <a:pt x="65841" y="44074"/>
                </a:lnTo>
                <a:lnTo>
                  <a:pt x="65841" y="37933"/>
                </a:lnTo>
                <a:close/>
              </a:path>
              <a:path w="102870" h="45085">
                <a:moveTo>
                  <a:pt x="96833" y="33561"/>
                </a:moveTo>
                <a:lnTo>
                  <a:pt x="91504" y="33561"/>
                </a:lnTo>
                <a:lnTo>
                  <a:pt x="91504" y="44074"/>
                </a:lnTo>
                <a:lnTo>
                  <a:pt x="96833" y="44074"/>
                </a:lnTo>
                <a:lnTo>
                  <a:pt x="96833" y="33561"/>
                </a:lnTo>
                <a:close/>
              </a:path>
              <a:path w="102870" h="45085">
                <a:moveTo>
                  <a:pt x="96833" y="175"/>
                </a:moveTo>
                <a:lnTo>
                  <a:pt x="92486" y="175"/>
                </a:lnTo>
                <a:lnTo>
                  <a:pt x="72432" y="28620"/>
                </a:lnTo>
                <a:lnTo>
                  <a:pt x="72432" y="33561"/>
                </a:lnTo>
                <a:lnTo>
                  <a:pt x="102793" y="33561"/>
                </a:lnTo>
                <a:lnTo>
                  <a:pt x="102793" y="28620"/>
                </a:lnTo>
                <a:lnTo>
                  <a:pt x="77761" y="28620"/>
                </a:lnTo>
                <a:lnTo>
                  <a:pt x="91504" y="8828"/>
                </a:lnTo>
                <a:lnTo>
                  <a:pt x="96833" y="8828"/>
                </a:lnTo>
                <a:lnTo>
                  <a:pt x="96833" y="175"/>
                </a:lnTo>
                <a:close/>
              </a:path>
              <a:path w="102870" h="45085">
                <a:moveTo>
                  <a:pt x="96833" y="8828"/>
                </a:moveTo>
                <a:lnTo>
                  <a:pt x="91504" y="8828"/>
                </a:lnTo>
                <a:lnTo>
                  <a:pt x="91504" y="28620"/>
                </a:lnTo>
                <a:lnTo>
                  <a:pt x="96833" y="28620"/>
                </a:lnTo>
                <a:lnTo>
                  <a:pt x="96833" y="8828"/>
                </a:lnTo>
                <a:close/>
              </a:path>
            </a:pathLst>
          </a:custGeom>
          <a:solidFill>
            <a:srgbClr val="252525"/>
          </a:solidFill>
        </p:spPr>
        <p:txBody>
          <a:bodyPr wrap="square" lIns="0" tIns="0" rIns="0" bIns="0" rtlCol="0"/>
          <a:lstStyle/>
          <a:p>
            <a:endParaRPr/>
          </a:p>
        </p:txBody>
      </p:sp>
      <p:sp>
        <p:nvSpPr>
          <p:cNvPr id="430" name="object 430"/>
          <p:cNvSpPr/>
          <p:nvPr/>
        </p:nvSpPr>
        <p:spPr>
          <a:xfrm>
            <a:off x="3784686" y="6087963"/>
            <a:ext cx="102870" cy="45085"/>
          </a:xfrm>
          <a:custGeom>
            <a:avLst/>
            <a:gdLst/>
            <a:ahLst/>
            <a:cxnLst/>
            <a:rect l="l" t="t" r="r" b="b"/>
            <a:pathLst>
              <a:path w="102870" h="45085">
                <a:moveTo>
                  <a:pt x="16548" y="25546"/>
                </a:moveTo>
                <a:lnTo>
                  <a:pt x="0" y="25546"/>
                </a:lnTo>
                <a:lnTo>
                  <a:pt x="0" y="30950"/>
                </a:lnTo>
                <a:lnTo>
                  <a:pt x="16548" y="30950"/>
                </a:lnTo>
                <a:lnTo>
                  <a:pt x="16548" y="25546"/>
                </a:lnTo>
                <a:close/>
              </a:path>
              <a:path w="102870" h="45085">
                <a:moveTo>
                  <a:pt x="38284" y="0"/>
                </a:moveTo>
                <a:lnTo>
                  <a:pt x="32675" y="0"/>
                </a:lnTo>
                <a:lnTo>
                  <a:pt x="30080" y="912"/>
                </a:lnTo>
                <a:lnTo>
                  <a:pt x="21596" y="17264"/>
                </a:lnTo>
                <a:lnTo>
                  <a:pt x="21596" y="30669"/>
                </a:lnTo>
                <a:lnTo>
                  <a:pt x="23069" y="36635"/>
                </a:lnTo>
                <a:lnTo>
                  <a:pt x="26160" y="40565"/>
                </a:lnTo>
                <a:lnTo>
                  <a:pt x="28327" y="43372"/>
                </a:lnTo>
                <a:lnTo>
                  <a:pt x="31693" y="44846"/>
                </a:lnTo>
                <a:lnTo>
                  <a:pt x="39126" y="44846"/>
                </a:lnTo>
                <a:lnTo>
                  <a:pt x="41790" y="44004"/>
                </a:lnTo>
                <a:lnTo>
                  <a:pt x="43894" y="42250"/>
                </a:lnTo>
                <a:lnTo>
                  <a:pt x="45997" y="40565"/>
                </a:lnTo>
                <a:lnTo>
                  <a:pt x="46085" y="40425"/>
                </a:lnTo>
                <a:lnTo>
                  <a:pt x="33446" y="40425"/>
                </a:lnTo>
                <a:lnTo>
                  <a:pt x="31343" y="39232"/>
                </a:lnTo>
                <a:lnTo>
                  <a:pt x="27977" y="34459"/>
                </a:lnTo>
                <a:lnTo>
                  <a:pt x="27135" y="29687"/>
                </a:lnTo>
                <a:lnTo>
                  <a:pt x="27240" y="14668"/>
                </a:lnTo>
                <a:lnTo>
                  <a:pt x="28047" y="10316"/>
                </a:lnTo>
                <a:lnTo>
                  <a:pt x="31413" y="5544"/>
                </a:lnTo>
                <a:lnTo>
                  <a:pt x="33376" y="4491"/>
                </a:lnTo>
                <a:lnTo>
                  <a:pt x="45820" y="4491"/>
                </a:lnTo>
                <a:lnTo>
                  <a:pt x="45366" y="3789"/>
                </a:lnTo>
                <a:lnTo>
                  <a:pt x="43894" y="2386"/>
                </a:lnTo>
                <a:lnTo>
                  <a:pt x="42071" y="1473"/>
                </a:lnTo>
                <a:lnTo>
                  <a:pt x="40318" y="491"/>
                </a:lnTo>
                <a:lnTo>
                  <a:pt x="38284" y="0"/>
                </a:lnTo>
                <a:close/>
              </a:path>
              <a:path w="102870" h="45085">
                <a:moveTo>
                  <a:pt x="45820" y="4491"/>
                </a:moveTo>
                <a:lnTo>
                  <a:pt x="38354" y="4491"/>
                </a:lnTo>
                <a:lnTo>
                  <a:pt x="40458" y="5684"/>
                </a:lnTo>
                <a:lnTo>
                  <a:pt x="43824" y="10457"/>
                </a:lnTo>
                <a:lnTo>
                  <a:pt x="44566" y="14668"/>
                </a:lnTo>
                <a:lnTo>
                  <a:pt x="44653" y="29687"/>
                </a:lnTo>
                <a:lnTo>
                  <a:pt x="43824" y="34459"/>
                </a:lnTo>
                <a:lnTo>
                  <a:pt x="40458" y="39232"/>
                </a:lnTo>
                <a:lnTo>
                  <a:pt x="38354" y="40425"/>
                </a:lnTo>
                <a:lnTo>
                  <a:pt x="46085" y="40425"/>
                </a:lnTo>
                <a:lnTo>
                  <a:pt x="47540" y="38109"/>
                </a:lnTo>
                <a:lnTo>
                  <a:pt x="49644" y="31792"/>
                </a:lnTo>
                <a:lnTo>
                  <a:pt x="50204" y="27581"/>
                </a:lnTo>
                <a:lnTo>
                  <a:pt x="50119" y="17264"/>
                </a:lnTo>
                <a:lnTo>
                  <a:pt x="49854" y="14668"/>
                </a:lnTo>
                <a:lnTo>
                  <a:pt x="49223" y="12071"/>
                </a:lnTo>
                <a:lnTo>
                  <a:pt x="48522" y="9544"/>
                </a:lnTo>
                <a:lnTo>
                  <a:pt x="47680" y="7369"/>
                </a:lnTo>
                <a:lnTo>
                  <a:pt x="45820" y="4491"/>
                </a:lnTo>
                <a:close/>
              </a:path>
              <a:path w="102870" h="45085">
                <a:moveTo>
                  <a:pt x="65841" y="37968"/>
                </a:moveTo>
                <a:lnTo>
                  <a:pt x="59741" y="37968"/>
                </a:lnTo>
                <a:lnTo>
                  <a:pt x="59741" y="44074"/>
                </a:lnTo>
                <a:lnTo>
                  <a:pt x="65841" y="44074"/>
                </a:lnTo>
                <a:lnTo>
                  <a:pt x="65841" y="37968"/>
                </a:lnTo>
                <a:close/>
              </a:path>
              <a:path w="102870" h="45085">
                <a:moveTo>
                  <a:pt x="99807" y="4491"/>
                </a:moveTo>
                <a:lnTo>
                  <a:pt x="91154" y="4491"/>
                </a:lnTo>
                <a:lnTo>
                  <a:pt x="93117" y="5193"/>
                </a:lnTo>
                <a:lnTo>
                  <a:pt x="94660" y="6667"/>
                </a:lnTo>
                <a:lnTo>
                  <a:pt x="96132" y="8141"/>
                </a:lnTo>
                <a:lnTo>
                  <a:pt x="96904" y="9965"/>
                </a:lnTo>
                <a:lnTo>
                  <a:pt x="96904" y="14106"/>
                </a:lnTo>
                <a:lnTo>
                  <a:pt x="81688" y="30389"/>
                </a:lnTo>
                <a:lnTo>
                  <a:pt x="79304" y="32634"/>
                </a:lnTo>
                <a:lnTo>
                  <a:pt x="76078" y="36424"/>
                </a:lnTo>
                <a:lnTo>
                  <a:pt x="74886" y="38389"/>
                </a:lnTo>
                <a:lnTo>
                  <a:pt x="74185" y="40355"/>
                </a:lnTo>
                <a:lnTo>
                  <a:pt x="73694" y="41548"/>
                </a:lnTo>
                <a:lnTo>
                  <a:pt x="73484" y="42811"/>
                </a:lnTo>
                <a:lnTo>
                  <a:pt x="73554" y="44074"/>
                </a:lnTo>
                <a:lnTo>
                  <a:pt x="102513" y="44074"/>
                </a:lnTo>
                <a:lnTo>
                  <a:pt x="102513" y="38951"/>
                </a:lnTo>
                <a:lnTo>
                  <a:pt x="80987" y="38951"/>
                </a:lnTo>
                <a:lnTo>
                  <a:pt x="81618" y="37968"/>
                </a:lnTo>
                <a:lnTo>
                  <a:pt x="82389" y="36986"/>
                </a:lnTo>
                <a:lnTo>
                  <a:pt x="84212" y="35021"/>
                </a:lnTo>
                <a:lnTo>
                  <a:pt x="86245" y="33196"/>
                </a:lnTo>
                <a:lnTo>
                  <a:pt x="93398" y="27230"/>
                </a:lnTo>
                <a:lnTo>
                  <a:pt x="96132" y="24634"/>
                </a:lnTo>
                <a:lnTo>
                  <a:pt x="97815" y="22739"/>
                </a:lnTo>
                <a:lnTo>
                  <a:pt x="99498" y="20914"/>
                </a:lnTo>
                <a:lnTo>
                  <a:pt x="100690" y="19089"/>
                </a:lnTo>
                <a:lnTo>
                  <a:pt x="102092" y="15720"/>
                </a:lnTo>
                <a:lnTo>
                  <a:pt x="102415" y="14106"/>
                </a:lnTo>
                <a:lnTo>
                  <a:pt x="102356" y="8562"/>
                </a:lnTo>
                <a:lnTo>
                  <a:pt x="101251" y="5895"/>
                </a:lnTo>
                <a:lnTo>
                  <a:pt x="99807" y="4491"/>
                </a:lnTo>
                <a:close/>
              </a:path>
              <a:path w="102870" h="45085">
                <a:moveTo>
                  <a:pt x="92977" y="0"/>
                </a:moveTo>
                <a:lnTo>
                  <a:pt x="84633" y="0"/>
                </a:lnTo>
                <a:lnTo>
                  <a:pt x="81267" y="1122"/>
                </a:lnTo>
                <a:lnTo>
                  <a:pt x="76359" y="5474"/>
                </a:lnTo>
                <a:lnTo>
                  <a:pt x="75052" y="8351"/>
                </a:lnTo>
                <a:lnTo>
                  <a:pt x="74935" y="8772"/>
                </a:lnTo>
                <a:lnTo>
                  <a:pt x="74536" y="12703"/>
                </a:lnTo>
                <a:lnTo>
                  <a:pt x="80075" y="13264"/>
                </a:lnTo>
                <a:lnTo>
                  <a:pt x="80075" y="10527"/>
                </a:lnTo>
                <a:lnTo>
                  <a:pt x="80916" y="8351"/>
                </a:lnTo>
                <a:lnTo>
                  <a:pt x="84002" y="5263"/>
                </a:lnTo>
                <a:lnTo>
                  <a:pt x="86105" y="4491"/>
                </a:lnTo>
                <a:lnTo>
                  <a:pt x="99807" y="4491"/>
                </a:lnTo>
                <a:lnTo>
                  <a:pt x="98797" y="3509"/>
                </a:lnTo>
                <a:lnTo>
                  <a:pt x="96343" y="1193"/>
                </a:lnTo>
                <a:lnTo>
                  <a:pt x="92977" y="0"/>
                </a:lnTo>
                <a:close/>
              </a:path>
            </a:pathLst>
          </a:custGeom>
          <a:solidFill>
            <a:srgbClr val="252525"/>
          </a:solidFill>
        </p:spPr>
        <p:txBody>
          <a:bodyPr wrap="square" lIns="0" tIns="0" rIns="0" bIns="0" rtlCol="0"/>
          <a:lstStyle/>
          <a:p>
            <a:endParaRPr/>
          </a:p>
        </p:txBody>
      </p:sp>
      <p:sp>
        <p:nvSpPr>
          <p:cNvPr id="431" name="object 431"/>
          <p:cNvSpPr/>
          <p:nvPr/>
        </p:nvSpPr>
        <p:spPr>
          <a:xfrm>
            <a:off x="3785317" y="5907453"/>
            <a:ext cx="28575" cy="45085"/>
          </a:xfrm>
          <a:custGeom>
            <a:avLst/>
            <a:gdLst/>
            <a:ahLst/>
            <a:cxnLst/>
            <a:rect l="l" t="t" r="r" b="b"/>
            <a:pathLst>
              <a:path w="28575" h="45085">
                <a:moveTo>
                  <a:pt x="16618" y="0"/>
                </a:moveTo>
                <a:lnTo>
                  <a:pt x="11078" y="0"/>
                </a:lnTo>
                <a:lnTo>
                  <a:pt x="8414" y="842"/>
                </a:lnTo>
                <a:lnTo>
                  <a:pt x="6310" y="2596"/>
                </a:lnTo>
                <a:lnTo>
                  <a:pt x="4207" y="4281"/>
                </a:lnTo>
                <a:lnTo>
                  <a:pt x="2664" y="6737"/>
                </a:lnTo>
                <a:lnTo>
                  <a:pt x="1379" y="10387"/>
                </a:lnTo>
                <a:lnTo>
                  <a:pt x="490" y="13053"/>
                </a:lnTo>
                <a:lnTo>
                  <a:pt x="0" y="17264"/>
                </a:lnTo>
                <a:lnTo>
                  <a:pt x="0" y="30669"/>
                </a:lnTo>
                <a:lnTo>
                  <a:pt x="1402" y="36635"/>
                </a:lnTo>
                <a:lnTo>
                  <a:pt x="4448" y="40495"/>
                </a:lnTo>
                <a:lnTo>
                  <a:pt x="6731" y="43302"/>
                </a:lnTo>
                <a:lnTo>
                  <a:pt x="10026" y="44846"/>
                </a:lnTo>
                <a:lnTo>
                  <a:pt x="17459" y="44846"/>
                </a:lnTo>
                <a:lnTo>
                  <a:pt x="20124" y="43934"/>
                </a:lnTo>
                <a:lnTo>
                  <a:pt x="22227" y="42250"/>
                </a:lnTo>
                <a:lnTo>
                  <a:pt x="24331" y="40495"/>
                </a:lnTo>
                <a:lnTo>
                  <a:pt x="11779" y="40425"/>
                </a:lnTo>
                <a:lnTo>
                  <a:pt x="9746" y="39232"/>
                </a:lnTo>
                <a:lnTo>
                  <a:pt x="8063" y="36845"/>
                </a:lnTo>
                <a:lnTo>
                  <a:pt x="6310" y="34459"/>
                </a:lnTo>
                <a:lnTo>
                  <a:pt x="5469" y="29617"/>
                </a:lnTo>
                <a:lnTo>
                  <a:pt x="11709" y="4491"/>
                </a:lnTo>
                <a:lnTo>
                  <a:pt x="24174" y="4491"/>
                </a:lnTo>
                <a:lnTo>
                  <a:pt x="23700" y="3719"/>
                </a:lnTo>
                <a:lnTo>
                  <a:pt x="22227" y="2386"/>
                </a:lnTo>
                <a:lnTo>
                  <a:pt x="20474" y="1403"/>
                </a:lnTo>
                <a:lnTo>
                  <a:pt x="18651" y="491"/>
                </a:lnTo>
                <a:lnTo>
                  <a:pt x="16618" y="0"/>
                </a:lnTo>
                <a:close/>
              </a:path>
              <a:path w="28575" h="45085">
                <a:moveTo>
                  <a:pt x="24174" y="4491"/>
                </a:moveTo>
                <a:lnTo>
                  <a:pt x="16688" y="4491"/>
                </a:lnTo>
                <a:lnTo>
                  <a:pt x="18791" y="5614"/>
                </a:lnTo>
                <a:lnTo>
                  <a:pt x="22157" y="10387"/>
                </a:lnTo>
                <a:lnTo>
                  <a:pt x="22889" y="14598"/>
                </a:lnTo>
                <a:lnTo>
                  <a:pt x="22998" y="29617"/>
                </a:lnTo>
                <a:lnTo>
                  <a:pt x="22157" y="34389"/>
                </a:lnTo>
                <a:lnTo>
                  <a:pt x="18791" y="39161"/>
                </a:lnTo>
                <a:lnTo>
                  <a:pt x="16758" y="40425"/>
                </a:lnTo>
                <a:lnTo>
                  <a:pt x="24377" y="40425"/>
                </a:lnTo>
                <a:lnTo>
                  <a:pt x="25943" y="38039"/>
                </a:lnTo>
                <a:lnTo>
                  <a:pt x="28047" y="31722"/>
                </a:lnTo>
                <a:lnTo>
                  <a:pt x="28538" y="27581"/>
                </a:lnTo>
                <a:lnTo>
                  <a:pt x="28470" y="17264"/>
                </a:lnTo>
                <a:lnTo>
                  <a:pt x="28257" y="14598"/>
                </a:lnTo>
                <a:lnTo>
                  <a:pt x="27556" y="12071"/>
                </a:lnTo>
                <a:lnTo>
                  <a:pt x="26925" y="9474"/>
                </a:lnTo>
                <a:lnTo>
                  <a:pt x="26014" y="7299"/>
                </a:lnTo>
                <a:lnTo>
                  <a:pt x="24778" y="5474"/>
                </a:lnTo>
                <a:lnTo>
                  <a:pt x="24174" y="4491"/>
                </a:lnTo>
                <a:close/>
              </a:path>
            </a:pathLst>
          </a:custGeom>
          <a:solidFill>
            <a:srgbClr val="252525"/>
          </a:solidFill>
        </p:spPr>
        <p:txBody>
          <a:bodyPr wrap="square" lIns="0" tIns="0" rIns="0" bIns="0" rtlCol="0"/>
          <a:lstStyle/>
          <a:p>
            <a:endParaRPr/>
          </a:p>
        </p:txBody>
      </p:sp>
      <p:sp>
        <p:nvSpPr>
          <p:cNvPr id="432" name="object 432"/>
          <p:cNvSpPr/>
          <p:nvPr/>
        </p:nvSpPr>
        <p:spPr>
          <a:xfrm>
            <a:off x="3785317" y="5726873"/>
            <a:ext cx="81280" cy="45085"/>
          </a:xfrm>
          <a:custGeom>
            <a:avLst/>
            <a:gdLst/>
            <a:ahLst/>
            <a:cxnLst/>
            <a:rect l="l" t="t" r="r" b="b"/>
            <a:pathLst>
              <a:path w="81279" h="45085">
                <a:moveTo>
                  <a:pt x="16618" y="0"/>
                </a:moveTo>
                <a:lnTo>
                  <a:pt x="11078" y="0"/>
                </a:lnTo>
                <a:lnTo>
                  <a:pt x="8414" y="912"/>
                </a:lnTo>
                <a:lnTo>
                  <a:pt x="0" y="17264"/>
                </a:lnTo>
                <a:lnTo>
                  <a:pt x="0" y="30669"/>
                </a:lnTo>
                <a:lnTo>
                  <a:pt x="1402" y="36635"/>
                </a:lnTo>
                <a:lnTo>
                  <a:pt x="6731" y="43372"/>
                </a:lnTo>
                <a:lnTo>
                  <a:pt x="10026" y="44846"/>
                </a:lnTo>
                <a:lnTo>
                  <a:pt x="17459" y="44846"/>
                </a:lnTo>
                <a:lnTo>
                  <a:pt x="20124" y="44004"/>
                </a:lnTo>
                <a:lnTo>
                  <a:pt x="22227" y="42250"/>
                </a:lnTo>
                <a:lnTo>
                  <a:pt x="24331" y="40565"/>
                </a:lnTo>
                <a:lnTo>
                  <a:pt x="24423" y="40425"/>
                </a:lnTo>
                <a:lnTo>
                  <a:pt x="11779" y="40425"/>
                </a:lnTo>
                <a:lnTo>
                  <a:pt x="9746" y="39232"/>
                </a:lnTo>
                <a:lnTo>
                  <a:pt x="8063" y="36845"/>
                </a:lnTo>
                <a:lnTo>
                  <a:pt x="6310" y="34459"/>
                </a:lnTo>
                <a:lnTo>
                  <a:pt x="5469" y="29687"/>
                </a:lnTo>
                <a:lnTo>
                  <a:pt x="11709" y="4491"/>
                </a:lnTo>
                <a:lnTo>
                  <a:pt x="24153" y="4491"/>
                </a:lnTo>
                <a:lnTo>
                  <a:pt x="23700" y="3789"/>
                </a:lnTo>
                <a:lnTo>
                  <a:pt x="22227" y="2386"/>
                </a:lnTo>
                <a:lnTo>
                  <a:pt x="20474" y="1473"/>
                </a:lnTo>
                <a:lnTo>
                  <a:pt x="18651" y="491"/>
                </a:lnTo>
                <a:lnTo>
                  <a:pt x="16618" y="0"/>
                </a:lnTo>
                <a:close/>
              </a:path>
              <a:path w="81279" h="45085">
                <a:moveTo>
                  <a:pt x="24153" y="4491"/>
                </a:moveTo>
                <a:lnTo>
                  <a:pt x="16688" y="4491"/>
                </a:lnTo>
                <a:lnTo>
                  <a:pt x="18791" y="5684"/>
                </a:lnTo>
                <a:lnTo>
                  <a:pt x="22157" y="10457"/>
                </a:lnTo>
                <a:lnTo>
                  <a:pt x="22899" y="14668"/>
                </a:lnTo>
                <a:lnTo>
                  <a:pt x="22986" y="29687"/>
                </a:lnTo>
                <a:lnTo>
                  <a:pt x="22157" y="34459"/>
                </a:lnTo>
                <a:lnTo>
                  <a:pt x="18791" y="39232"/>
                </a:lnTo>
                <a:lnTo>
                  <a:pt x="16758" y="40425"/>
                </a:lnTo>
                <a:lnTo>
                  <a:pt x="24423" y="40425"/>
                </a:lnTo>
                <a:lnTo>
                  <a:pt x="25943" y="38109"/>
                </a:lnTo>
                <a:lnTo>
                  <a:pt x="28047" y="31792"/>
                </a:lnTo>
                <a:lnTo>
                  <a:pt x="28538" y="27581"/>
                </a:lnTo>
                <a:lnTo>
                  <a:pt x="28469" y="17264"/>
                </a:lnTo>
                <a:lnTo>
                  <a:pt x="28257" y="14668"/>
                </a:lnTo>
                <a:lnTo>
                  <a:pt x="27556" y="12071"/>
                </a:lnTo>
                <a:lnTo>
                  <a:pt x="26925" y="9544"/>
                </a:lnTo>
                <a:lnTo>
                  <a:pt x="26014" y="7369"/>
                </a:lnTo>
                <a:lnTo>
                  <a:pt x="24153" y="4491"/>
                </a:lnTo>
                <a:close/>
              </a:path>
              <a:path w="81279" h="45085">
                <a:moveTo>
                  <a:pt x="44244" y="37968"/>
                </a:moveTo>
                <a:lnTo>
                  <a:pt x="38074" y="37968"/>
                </a:lnTo>
                <a:lnTo>
                  <a:pt x="38074" y="44074"/>
                </a:lnTo>
                <a:lnTo>
                  <a:pt x="44244" y="44074"/>
                </a:lnTo>
                <a:lnTo>
                  <a:pt x="44244" y="37968"/>
                </a:lnTo>
                <a:close/>
              </a:path>
              <a:path w="81279" h="45085">
                <a:moveTo>
                  <a:pt x="78141" y="4491"/>
                </a:moveTo>
                <a:lnTo>
                  <a:pt x="69487" y="4491"/>
                </a:lnTo>
                <a:lnTo>
                  <a:pt x="71450" y="5193"/>
                </a:lnTo>
                <a:lnTo>
                  <a:pt x="74536" y="8141"/>
                </a:lnTo>
                <a:lnTo>
                  <a:pt x="75307" y="9965"/>
                </a:lnTo>
                <a:lnTo>
                  <a:pt x="75307" y="14106"/>
                </a:lnTo>
                <a:lnTo>
                  <a:pt x="59949" y="30459"/>
                </a:lnTo>
                <a:lnTo>
                  <a:pt x="57707" y="32634"/>
                </a:lnTo>
                <a:lnTo>
                  <a:pt x="51887" y="42811"/>
                </a:lnTo>
                <a:lnTo>
                  <a:pt x="51887" y="44074"/>
                </a:lnTo>
                <a:lnTo>
                  <a:pt x="80916" y="44074"/>
                </a:lnTo>
                <a:lnTo>
                  <a:pt x="80916" y="38951"/>
                </a:lnTo>
                <a:lnTo>
                  <a:pt x="59390" y="38951"/>
                </a:lnTo>
                <a:lnTo>
                  <a:pt x="59951" y="37968"/>
                </a:lnTo>
                <a:lnTo>
                  <a:pt x="71731" y="27230"/>
                </a:lnTo>
                <a:lnTo>
                  <a:pt x="74536" y="24634"/>
                </a:lnTo>
                <a:lnTo>
                  <a:pt x="76148" y="22739"/>
                </a:lnTo>
                <a:lnTo>
                  <a:pt x="77831" y="20914"/>
                </a:lnTo>
                <a:lnTo>
                  <a:pt x="79023" y="19089"/>
                </a:lnTo>
                <a:lnTo>
                  <a:pt x="79724" y="17405"/>
                </a:lnTo>
                <a:lnTo>
                  <a:pt x="80496" y="15720"/>
                </a:lnTo>
                <a:lnTo>
                  <a:pt x="80818" y="14106"/>
                </a:lnTo>
                <a:lnTo>
                  <a:pt x="80754" y="8562"/>
                </a:lnTo>
                <a:lnTo>
                  <a:pt x="79584" y="5895"/>
                </a:lnTo>
                <a:lnTo>
                  <a:pt x="78141" y="4491"/>
                </a:lnTo>
                <a:close/>
              </a:path>
              <a:path w="81279" h="45085">
                <a:moveTo>
                  <a:pt x="71380" y="0"/>
                </a:moveTo>
                <a:lnTo>
                  <a:pt x="62966" y="0"/>
                </a:lnTo>
                <a:lnTo>
                  <a:pt x="59670" y="1122"/>
                </a:lnTo>
                <a:lnTo>
                  <a:pt x="57216" y="3298"/>
                </a:lnTo>
                <a:lnTo>
                  <a:pt x="54692" y="5474"/>
                </a:lnTo>
                <a:lnTo>
                  <a:pt x="53290" y="8562"/>
                </a:lnTo>
                <a:lnTo>
                  <a:pt x="52939" y="12703"/>
                </a:lnTo>
                <a:lnTo>
                  <a:pt x="58478" y="13264"/>
                </a:lnTo>
                <a:lnTo>
                  <a:pt x="58478" y="10527"/>
                </a:lnTo>
                <a:lnTo>
                  <a:pt x="59250" y="8351"/>
                </a:lnTo>
                <a:lnTo>
                  <a:pt x="60792" y="6807"/>
                </a:lnTo>
                <a:lnTo>
                  <a:pt x="62405" y="5263"/>
                </a:lnTo>
                <a:lnTo>
                  <a:pt x="64439" y="4491"/>
                </a:lnTo>
                <a:lnTo>
                  <a:pt x="78141" y="4491"/>
                </a:lnTo>
                <a:lnTo>
                  <a:pt x="77130" y="3509"/>
                </a:lnTo>
                <a:lnTo>
                  <a:pt x="74676" y="1193"/>
                </a:lnTo>
                <a:lnTo>
                  <a:pt x="71380" y="0"/>
                </a:lnTo>
                <a:close/>
              </a:path>
            </a:pathLst>
          </a:custGeom>
          <a:solidFill>
            <a:srgbClr val="252525"/>
          </a:solidFill>
        </p:spPr>
        <p:txBody>
          <a:bodyPr wrap="square" lIns="0" tIns="0" rIns="0" bIns="0" rtlCol="0"/>
          <a:lstStyle/>
          <a:p>
            <a:endParaRPr/>
          </a:p>
        </p:txBody>
      </p:sp>
      <p:sp>
        <p:nvSpPr>
          <p:cNvPr id="433" name="object 433"/>
          <p:cNvSpPr/>
          <p:nvPr/>
        </p:nvSpPr>
        <p:spPr>
          <a:xfrm>
            <a:off x="3785317" y="5546363"/>
            <a:ext cx="81280" cy="45085"/>
          </a:xfrm>
          <a:custGeom>
            <a:avLst/>
            <a:gdLst/>
            <a:ahLst/>
            <a:cxnLst/>
            <a:rect l="l" t="t" r="r" b="b"/>
            <a:pathLst>
              <a:path w="81279" h="45085">
                <a:moveTo>
                  <a:pt x="16618" y="0"/>
                </a:moveTo>
                <a:lnTo>
                  <a:pt x="11078" y="0"/>
                </a:lnTo>
                <a:lnTo>
                  <a:pt x="8414" y="842"/>
                </a:lnTo>
                <a:lnTo>
                  <a:pt x="6310" y="2596"/>
                </a:lnTo>
                <a:lnTo>
                  <a:pt x="4207" y="4281"/>
                </a:lnTo>
                <a:lnTo>
                  <a:pt x="2664" y="6737"/>
                </a:lnTo>
                <a:lnTo>
                  <a:pt x="1379" y="10387"/>
                </a:lnTo>
                <a:lnTo>
                  <a:pt x="490" y="13053"/>
                </a:lnTo>
                <a:lnTo>
                  <a:pt x="0" y="17264"/>
                </a:lnTo>
                <a:lnTo>
                  <a:pt x="0" y="30669"/>
                </a:lnTo>
                <a:lnTo>
                  <a:pt x="1402" y="36635"/>
                </a:lnTo>
                <a:lnTo>
                  <a:pt x="4448" y="40495"/>
                </a:lnTo>
                <a:lnTo>
                  <a:pt x="6731" y="43302"/>
                </a:lnTo>
                <a:lnTo>
                  <a:pt x="10026" y="44846"/>
                </a:lnTo>
                <a:lnTo>
                  <a:pt x="17459" y="44846"/>
                </a:lnTo>
                <a:lnTo>
                  <a:pt x="20124" y="43934"/>
                </a:lnTo>
                <a:lnTo>
                  <a:pt x="22227" y="42250"/>
                </a:lnTo>
                <a:lnTo>
                  <a:pt x="24331" y="40495"/>
                </a:lnTo>
                <a:lnTo>
                  <a:pt x="11779" y="40425"/>
                </a:lnTo>
                <a:lnTo>
                  <a:pt x="9746" y="39232"/>
                </a:lnTo>
                <a:lnTo>
                  <a:pt x="8063" y="36845"/>
                </a:lnTo>
                <a:lnTo>
                  <a:pt x="6310" y="34459"/>
                </a:lnTo>
                <a:lnTo>
                  <a:pt x="5469" y="29617"/>
                </a:lnTo>
                <a:lnTo>
                  <a:pt x="11709" y="4491"/>
                </a:lnTo>
                <a:lnTo>
                  <a:pt x="24174" y="4491"/>
                </a:lnTo>
                <a:lnTo>
                  <a:pt x="23700" y="3719"/>
                </a:lnTo>
                <a:lnTo>
                  <a:pt x="22227" y="2386"/>
                </a:lnTo>
                <a:lnTo>
                  <a:pt x="20474" y="1403"/>
                </a:lnTo>
                <a:lnTo>
                  <a:pt x="18651" y="491"/>
                </a:lnTo>
                <a:lnTo>
                  <a:pt x="16618" y="0"/>
                </a:lnTo>
                <a:close/>
              </a:path>
              <a:path w="81279" h="45085">
                <a:moveTo>
                  <a:pt x="24174" y="4491"/>
                </a:moveTo>
                <a:lnTo>
                  <a:pt x="16688" y="4491"/>
                </a:lnTo>
                <a:lnTo>
                  <a:pt x="18791" y="5614"/>
                </a:lnTo>
                <a:lnTo>
                  <a:pt x="22157" y="10387"/>
                </a:lnTo>
                <a:lnTo>
                  <a:pt x="22889" y="14598"/>
                </a:lnTo>
                <a:lnTo>
                  <a:pt x="22998" y="29617"/>
                </a:lnTo>
                <a:lnTo>
                  <a:pt x="22157" y="34389"/>
                </a:lnTo>
                <a:lnTo>
                  <a:pt x="18791" y="39161"/>
                </a:lnTo>
                <a:lnTo>
                  <a:pt x="16758" y="40425"/>
                </a:lnTo>
                <a:lnTo>
                  <a:pt x="24377" y="40425"/>
                </a:lnTo>
                <a:lnTo>
                  <a:pt x="25943" y="38039"/>
                </a:lnTo>
                <a:lnTo>
                  <a:pt x="28047" y="31722"/>
                </a:lnTo>
                <a:lnTo>
                  <a:pt x="28538" y="27581"/>
                </a:lnTo>
                <a:lnTo>
                  <a:pt x="28470" y="17264"/>
                </a:lnTo>
                <a:lnTo>
                  <a:pt x="28257" y="14598"/>
                </a:lnTo>
                <a:lnTo>
                  <a:pt x="27556" y="12071"/>
                </a:lnTo>
                <a:lnTo>
                  <a:pt x="26925" y="9474"/>
                </a:lnTo>
                <a:lnTo>
                  <a:pt x="26014" y="7299"/>
                </a:lnTo>
                <a:lnTo>
                  <a:pt x="24778" y="5474"/>
                </a:lnTo>
                <a:lnTo>
                  <a:pt x="24174" y="4491"/>
                </a:lnTo>
                <a:close/>
              </a:path>
              <a:path w="81279" h="45085">
                <a:moveTo>
                  <a:pt x="44244" y="37968"/>
                </a:moveTo>
                <a:lnTo>
                  <a:pt x="38074" y="37968"/>
                </a:lnTo>
                <a:lnTo>
                  <a:pt x="38074" y="44074"/>
                </a:lnTo>
                <a:lnTo>
                  <a:pt x="44244" y="44074"/>
                </a:lnTo>
                <a:lnTo>
                  <a:pt x="44244" y="37968"/>
                </a:lnTo>
                <a:close/>
              </a:path>
              <a:path w="81279" h="45085">
                <a:moveTo>
                  <a:pt x="75237" y="33547"/>
                </a:moveTo>
                <a:lnTo>
                  <a:pt x="69838" y="33547"/>
                </a:lnTo>
                <a:lnTo>
                  <a:pt x="69838" y="44074"/>
                </a:lnTo>
                <a:lnTo>
                  <a:pt x="75237" y="44074"/>
                </a:lnTo>
                <a:lnTo>
                  <a:pt x="75237" y="33547"/>
                </a:lnTo>
                <a:close/>
              </a:path>
              <a:path w="81279" h="45085">
                <a:moveTo>
                  <a:pt x="75237" y="210"/>
                </a:moveTo>
                <a:lnTo>
                  <a:pt x="70819" y="210"/>
                </a:lnTo>
                <a:lnTo>
                  <a:pt x="50836" y="28634"/>
                </a:lnTo>
                <a:lnTo>
                  <a:pt x="50836" y="33547"/>
                </a:lnTo>
                <a:lnTo>
                  <a:pt x="81127" y="33547"/>
                </a:lnTo>
                <a:lnTo>
                  <a:pt x="81127" y="28634"/>
                </a:lnTo>
                <a:lnTo>
                  <a:pt x="56094" y="28634"/>
                </a:lnTo>
                <a:lnTo>
                  <a:pt x="69838" y="8843"/>
                </a:lnTo>
                <a:lnTo>
                  <a:pt x="75237" y="8843"/>
                </a:lnTo>
                <a:lnTo>
                  <a:pt x="75237" y="210"/>
                </a:lnTo>
                <a:close/>
              </a:path>
              <a:path w="81279" h="45085">
                <a:moveTo>
                  <a:pt x="75237" y="8843"/>
                </a:moveTo>
                <a:lnTo>
                  <a:pt x="69838" y="8843"/>
                </a:lnTo>
                <a:lnTo>
                  <a:pt x="69838" y="28634"/>
                </a:lnTo>
                <a:lnTo>
                  <a:pt x="75237" y="28634"/>
                </a:lnTo>
                <a:lnTo>
                  <a:pt x="75237" y="8843"/>
                </a:lnTo>
                <a:close/>
              </a:path>
            </a:pathLst>
          </a:custGeom>
          <a:solidFill>
            <a:srgbClr val="252525"/>
          </a:solidFill>
        </p:spPr>
        <p:txBody>
          <a:bodyPr wrap="square" lIns="0" tIns="0" rIns="0" bIns="0" rtlCol="0"/>
          <a:lstStyle/>
          <a:p>
            <a:endParaRPr/>
          </a:p>
        </p:txBody>
      </p:sp>
      <p:sp>
        <p:nvSpPr>
          <p:cNvPr id="434" name="object 434"/>
          <p:cNvSpPr/>
          <p:nvPr/>
        </p:nvSpPr>
        <p:spPr>
          <a:xfrm>
            <a:off x="3785317" y="5365782"/>
            <a:ext cx="81915" cy="45085"/>
          </a:xfrm>
          <a:custGeom>
            <a:avLst/>
            <a:gdLst/>
            <a:ahLst/>
            <a:cxnLst/>
            <a:rect l="l" t="t" r="r" b="b"/>
            <a:pathLst>
              <a:path w="81914" h="45085">
                <a:moveTo>
                  <a:pt x="16618" y="0"/>
                </a:moveTo>
                <a:lnTo>
                  <a:pt x="11078" y="0"/>
                </a:lnTo>
                <a:lnTo>
                  <a:pt x="8414" y="912"/>
                </a:lnTo>
                <a:lnTo>
                  <a:pt x="0" y="17264"/>
                </a:lnTo>
                <a:lnTo>
                  <a:pt x="0" y="30669"/>
                </a:lnTo>
                <a:lnTo>
                  <a:pt x="1402" y="36635"/>
                </a:lnTo>
                <a:lnTo>
                  <a:pt x="6731" y="43372"/>
                </a:lnTo>
                <a:lnTo>
                  <a:pt x="10026" y="44846"/>
                </a:lnTo>
                <a:lnTo>
                  <a:pt x="17459" y="44846"/>
                </a:lnTo>
                <a:lnTo>
                  <a:pt x="20124" y="44004"/>
                </a:lnTo>
                <a:lnTo>
                  <a:pt x="22227" y="42250"/>
                </a:lnTo>
                <a:lnTo>
                  <a:pt x="24331" y="40565"/>
                </a:lnTo>
                <a:lnTo>
                  <a:pt x="24423" y="40425"/>
                </a:lnTo>
                <a:lnTo>
                  <a:pt x="11779" y="40425"/>
                </a:lnTo>
                <a:lnTo>
                  <a:pt x="9746" y="39232"/>
                </a:lnTo>
                <a:lnTo>
                  <a:pt x="8063" y="36845"/>
                </a:lnTo>
                <a:lnTo>
                  <a:pt x="6310" y="34459"/>
                </a:lnTo>
                <a:lnTo>
                  <a:pt x="5469" y="29687"/>
                </a:lnTo>
                <a:lnTo>
                  <a:pt x="11709" y="4491"/>
                </a:lnTo>
                <a:lnTo>
                  <a:pt x="24153" y="4491"/>
                </a:lnTo>
                <a:lnTo>
                  <a:pt x="23700" y="3789"/>
                </a:lnTo>
                <a:lnTo>
                  <a:pt x="22227" y="2386"/>
                </a:lnTo>
                <a:lnTo>
                  <a:pt x="20474" y="1473"/>
                </a:lnTo>
                <a:lnTo>
                  <a:pt x="18651" y="491"/>
                </a:lnTo>
                <a:lnTo>
                  <a:pt x="16618" y="0"/>
                </a:lnTo>
                <a:close/>
              </a:path>
              <a:path w="81914" h="45085">
                <a:moveTo>
                  <a:pt x="24153" y="4491"/>
                </a:moveTo>
                <a:lnTo>
                  <a:pt x="16688" y="4491"/>
                </a:lnTo>
                <a:lnTo>
                  <a:pt x="18791" y="5684"/>
                </a:lnTo>
                <a:lnTo>
                  <a:pt x="22157" y="10457"/>
                </a:lnTo>
                <a:lnTo>
                  <a:pt x="22899" y="14668"/>
                </a:lnTo>
                <a:lnTo>
                  <a:pt x="22986" y="29687"/>
                </a:lnTo>
                <a:lnTo>
                  <a:pt x="22157" y="34459"/>
                </a:lnTo>
                <a:lnTo>
                  <a:pt x="18791" y="39232"/>
                </a:lnTo>
                <a:lnTo>
                  <a:pt x="16758" y="40425"/>
                </a:lnTo>
                <a:lnTo>
                  <a:pt x="24423" y="40425"/>
                </a:lnTo>
                <a:lnTo>
                  <a:pt x="25943" y="38109"/>
                </a:lnTo>
                <a:lnTo>
                  <a:pt x="28047" y="31792"/>
                </a:lnTo>
                <a:lnTo>
                  <a:pt x="28538" y="27581"/>
                </a:lnTo>
                <a:lnTo>
                  <a:pt x="28469" y="17264"/>
                </a:lnTo>
                <a:lnTo>
                  <a:pt x="28257" y="14668"/>
                </a:lnTo>
                <a:lnTo>
                  <a:pt x="27556" y="12071"/>
                </a:lnTo>
                <a:lnTo>
                  <a:pt x="26925" y="9544"/>
                </a:lnTo>
                <a:lnTo>
                  <a:pt x="26014" y="7369"/>
                </a:lnTo>
                <a:lnTo>
                  <a:pt x="24153" y="4491"/>
                </a:lnTo>
                <a:close/>
              </a:path>
              <a:path w="81914" h="45085">
                <a:moveTo>
                  <a:pt x="44244" y="37968"/>
                </a:moveTo>
                <a:lnTo>
                  <a:pt x="38074" y="37968"/>
                </a:lnTo>
                <a:lnTo>
                  <a:pt x="38074" y="44074"/>
                </a:lnTo>
                <a:lnTo>
                  <a:pt x="44244" y="44074"/>
                </a:lnTo>
                <a:lnTo>
                  <a:pt x="44244" y="37968"/>
                </a:lnTo>
                <a:close/>
              </a:path>
              <a:path w="81914" h="45085">
                <a:moveTo>
                  <a:pt x="71521" y="0"/>
                </a:moveTo>
                <a:lnTo>
                  <a:pt x="63457" y="0"/>
                </a:lnTo>
                <a:lnTo>
                  <a:pt x="59811" y="1684"/>
                </a:lnTo>
                <a:lnTo>
                  <a:pt x="53921" y="8913"/>
                </a:lnTo>
                <a:lnTo>
                  <a:pt x="52378" y="15089"/>
                </a:lnTo>
                <a:lnTo>
                  <a:pt x="52378" y="31161"/>
                </a:lnTo>
                <a:lnTo>
                  <a:pt x="53781" y="36565"/>
                </a:lnTo>
                <a:lnTo>
                  <a:pt x="56646" y="40004"/>
                </a:lnTo>
                <a:lnTo>
                  <a:pt x="59460" y="43232"/>
                </a:lnTo>
                <a:lnTo>
                  <a:pt x="63106" y="44846"/>
                </a:lnTo>
                <a:lnTo>
                  <a:pt x="70188" y="44846"/>
                </a:lnTo>
                <a:lnTo>
                  <a:pt x="72572" y="44215"/>
                </a:lnTo>
                <a:lnTo>
                  <a:pt x="74606" y="42951"/>
                </a:lnTo>
                <a:lnTo>
                  <a:pt x="76709" y="41688"/>
                </a:lnTo>
                <a:lnTo>
                  <a:pt x="77870" y="40425"/>
                </a:lnTo>
                <a:lnTo>
                  <a:pt x="65911" y="40425"/>
                </a:lnTo>
                <a:lnTo>
                  <a:pt x="64439" y="40004"/>
                </a:lnTo>
                <a:lnTo>
                  <a:pt x="61634" y="38179"/>
                </a:lnTo>
                <a:lnTo>
                  <a:pt x="60512" y="36916"/>
                </a:lnTo>
                <a:lnTo>
                  <a:pt x="58969" y="33547"/>
                </a:lnTo>
                <a:lnTo>
                  <a:pt x="58549" y="31722"/>
                </a:lnTo>
                <a:lnTo>
                  <a:pt x="58549" y="27020"/>
                </a:lnTo>
                <a:lnTo>
                  <a:pt x="59390" y="24774"/>
                </a:lnTo>
                <a:lnTo>
                  <a:pt x="62554" y="21475"/>
                </a:lnTo>
                <a:lnTo>
                  <a:pt x="57707" y="21475"/>
                </a:lnTo>
                <a:lnTo>
                  <a:pt x="63247" y="5895"/>
                </a:lnTo>
                <a:lnTo>
                  <a:pt x="64509" y="4912"/>
                </a:lnTo>
                <a:lnTo>
                  <a:pt x="66051" y="4491"/>
                </a:lnTo>
                <a:lnTo>
                  <a:pt x="78340" y="4491"/>
                </a:lnTo>
                <a:lnTo>
                  <a:pt x="76569" y="2947"/>
                </a:lnTo>
                <a:lnTo>
                  <a:pt x="74395" y="982"/>
                </a:lnTo>
                <a:lnTo>
                  <a:pt x="71521" y="0"/>
                </a:lnTo>
                <a:close/>
              </a:path>
              <a:path w="81914" h="45085">
                <a:moveTo>
                  <a:pt x="78348" y="20423"/>
                </a:moveTo>
                <a:lnTo>
                  <a:pt x="69697" y="20423"/>
                </a:lnTo>
                <a:lnTo>
                  <a:pt x="71731" y="21265"/>
                </a:lnTo>
                <a:lnTo>
                  <a:pt x="73414" y="23019"/>
                </a:lnTo>
                <a:lnTo>
                  <a:pt x="75026" y="24774"/>
                </a:lnTo>
                <a:lnTo>
                  <a:pt x="75752" y="27020"/>
                </a:lnTo>
                <a:lnTo>
                  <a:pt x="75728" y="33547"/>
                </a:lnTo>
                <a:lnTo>
                  <a:pt x="74956" y="35863"/>
                </a:lnTo>
                <a:lnTo>
                  <a:pt x="71731" y="39512"/>
                </a:lnTo>
                <a:lnTo>
                  <a:pt x="69768" y="40425"/>
                </a:lnTo>
                <a:lnTo>
                  <a:pt x="77870" y="40425"/>
                </a:lnTo>
                <a:lnTo>
                  <a:pt x="78322" y="39934"/>
                </a:lnTo>
                <a:lnTo>
                  <a:pt x="80706" y="35161"/>
                </a:lnTo>
                <a:lnTo>
                  <a:pt x="81337" y="32634"/>
                </a:lnTo>
                <a:lnTo>
                  <a:pt x="81337" y="25686"/>
                </a:lnTo>
                <a:lnTo>
                  <a:pt x="80075" y="22247"/>
                </a:lnTo>
                <a:lnTo>
                  <a:pt x="78348" y="20423"/>
                </a:lnTo>
                <a:close/>
              </a:path>
              <a:path w="81914" h="45085">
                <a:moveTo>
                  <a:pt x="71941" y="15650"/>
                </a:moveTo>
                <a:lnTo>
                  <a:pt x="66332" y="15650"/>
                </a:lnTo>
                <a:lnTo>
                  <a:pt x="64368" y="16142"/>
                </a:lnTo>
                <a:lnTo>
                  <a:pt x="62475" y="17054"/>
                </a:lnTo>
                <a:lnTo>
                  <a:pt x="60582" y="18036"/>
                </a:lnTo>
                <a:lnTo>
                  <a:pt x="58969" y="19510"/>
                </a:lnTo>
                <a:lnTo>
                  <a:pt x="57707" y="21475"/>
                </a:lnTo>
                <a:lnTo>
                  <a:pt x="62554" y="21475"/>
                </a:lnTo>
                <a:lnTo>
                  <a:pt x="62756" y="21265"/>
                </a:lnTo>
                <a:lnTo>
                  <a:pt x="64859" y="20423"/>
                </a:lnTo>
                <a:lnTo>
                  <a:pt x="78348" y="20423"/>
                </a:lnTo>
                <a:lnTo>
                  <a:pt x="75026" y="16984"/>
                </a:lnTo>
                <a:lnTo>
                  <a:pt x="71941" y="15650"/>
                </a:lnTo>
                <a:close/>
              </a:path>
              <a:path w="81914" h="45085">
                <a:moveTo>
                  <a:pt x="78340" y="4491"/>
                </a:moveTo>
                <a:lnTo>
                  <a:pt x="69908" y="4491"/>
                </a:lnTo>
                <a:lnTo>
                  <a:pt x="71661" y="5263"/>
                </a:lnTo>
                <a:lnTo>
                  <a:pt x="73133" y="6737"/>
                </a:lnTo>
                <a:lnTo>
                  <a:pt x="74045" y="7720"/>
                </a:lnTo>
                <a:lnTo>
                  <a:pt x="74676" y="9264"/>
                </a:lnTo>
                <a:lnTo>
                  <a:pt x="75167" y="11369"/>
                </a:lnTo>
                <a:lnTo>
                  <a:pt x="80566" y="10948"/>
                </a:lnTo>
                <a:lnTo>
                  <a:pt x="80075" y="7579"/>
                </a:lnTo>
                <a:lnTo>
                  <a:pt x="78743" y="4842"/>
                </a:lnTo>
                <a:lnTo>
                  <a:pt x="78340" y="4491"/>
                </a:lnTo>
                <a:close/>
              </a:path>
            </a:pathLst>
          </a:custGeom>
          <a:solidFill>
            <a:srgbClr val="252525"/>
          </a:solidFill>
        </p:spPr>
        <p:txBody>
          <a:bodyPr wrap="square" lIns="0" tIns="0" rIns="0" bIns="0" rtlCol="0"/>
          <a:lstStyle/>
          <a:p>
            <a:endParaRPr/>
          </a:p>
        </p:txBody>
      </p:sp>
      <p:sp>
        <p:nvSpPr>
          <p:cNvPr id="435" name="object 435"/>
          <p:cNvSpPr/>
          <p:nvPr/>
        </p:nvSpPr>
        <p:spPr>
          <a:xfrm>
            <a:off x="3785317" y="5185272"/>
            <a:ext cx="81915" cy="45085"/>
          </a:xfrm>
          <a:custGeom>
            <a:avLst/>
            <a:gdLst/>
            <a:ahLst/>
            <a:cxnLst/>
            <a:rect l="l" t="t" r="r" b="b"/>
            <a:pathLst>
              <a:path w="81914" h="45085">
                <a:moveTo>
                  <a:pt x="16618" y="0"/>
                </a:moveTo>
                <a:lnTo>
                  <a:pt x="11078" y="0"/>
                </a:lnTo>
                <a:lnTo>
                  <a:pt x="8414" y="842"/>
                </a:lnTo>
                <a:lnTo>
                  <a:pt x="6310" y="2596"/>
                </a:lnTo>
                <a:lnTo>
                  <a:pt x="4207" y="4281"/>
                </a:lnTo>
                <a:lnTo>
                  <a:pt x="2664" y="6737"/>
                </a:lnTo>
                <a:lnTo>
                  <a:pt x="1379" y="10387"/>
                </a:lnTo>
                <a:lnTo>
                  <a:pt x="490" y="13053"/>
                </a:lnTo>
                <a:lnTo>
                  <a:pt x="0" y="17264"/>
                </a:lnTo>
                <a:lnTo>
                  <a:pt x="0" y="30669"/>
                </a:lnTo>
                <a:lnTo>
                  <a:pt x="1402" y="36635"/>
                </a:lnTo>
                <a:lnTo>
                  <a:pt x="4448" y="40495"/>
                </a:lnTo>
                <a:lnTo>
                  <a:pt x="6731" y="43302"/>
                </a:lnTo>
                <a:lnTo>
                  <a:pt x="10026" y="44846"/>
                </a:lnTo>
                <a:lnTo>
                  <a:pt x="17459" y="44846"/>
                </a:lnTo>
                <a:lnTo>
                  <a:pt x="20124" y="43934"/>
                </a:lnTo>
                <a:lnTo>
                  <a:pt x="22227" y="42250"/>
                </a:lnTo>
                <a:lnTo>
                  <a:pt x="24331" y="40495"/>
                </a:lnTo>
                <a:lnTo>
                  <a:pt x="11779" y="40425"/>
                </a:lnTo>
                <a:lnTo>
                  <a:pt x="9746" y="39232"/>
                </a:lnTo>
                <a:lnTo>
                  <a:pt x="8063" y="36845"/>
                </a:lnTo>
                <a:lnTo>
                  <a:pt x="6310" y="34459"/>
                </a:lnTo>
                <a:lnTo>
                  <a:pt x="5469" y="29617"/>
                </a:lnTo>
                <a:lnTo>
                  <a:pt x="11709" y="4491"/>
                </a:lnTo>
                <a:lnTo>
                  <a:pt x="24174" y="4491"/>
                </a:lnTo>
                <a:lnTo>
                  <a:pt x="23700" y="3719"/>
                </a:lnTo>
                <a:lnTo>
                  <a:pt x="22227" y="2386"/>
                </a:lnTo>
                <a:lnTo>
                  <a:pt x="20474" y="1403"/>
                </a:lnTo>
                <a:lnTo>
                  <a:pt x="18651" y="491"/>
                </a:lnTo>
                <a:lnTo>
                  <a:pt x="16618" y="0"/>
                </a:lnTo>
                <a:close/>
              </a:path>
              <a:path w="81914" h="45085">
                <a:moveTo>
                  <a:pt x="24174" y="4491"/>
                </a:moveTo>
                <a:lnTo>
                  <a:pt x="16688" y="4491"/>
                </a:lnTo>
                <a:lnTo>
                  <a:pt x="18791" y="5614"/>
                </a:lnTo>
                <a:lnTo>
                  <a:pt x="22157" y="10387"/>
                </a:lnTo>
                <a:lnTo>
                  <a:pt x="22889" y="14598"/>
                </a:lnTo>
                <a:lnTo>
                  <a:pt x="22998" y="29617"/>
                </a:lnTo>
                <a:lnTo>
                  <a:pt x="22157" y="34389"/>
                </a:lnTo>
                <a:lnTo>
                  <a:pt x="18791" y="39161"/>
                </a:lnTo>
                <a:lnTo>
                  <a:pt x="16758" y="40425"/>
                </a:lnTo>
                <a:lnTo>
                  <a:pt x="24377" y="40425"/>
                </a:lnTo>
                <a:lnTo>
                  <a:pt x="25943" y="38039"/>
                </a:lnTo>
                <a:lnTo>
                  <a:pt x="28047" y="31722"/>
                </a:lnTo>
                <a:lnTo>
                  <a:pt x="28538" y="27581"/>
                </a:lnTo>
                <a:lnTo>
                  <a:pt x="28470" y="17264"/>
                </a:lnTo>
                <a:lnTo>
                  <a:pt x="28257" y="14598"/>
                </a:lnTo>
                <a:lnTo>
                  <a:pt x="27556" y="12071"/>
                </a:lnTo>
                <a:lnTo>
                  <a:pt x="26925" y="9474"/>
                </a:lnTo>
                <a:lnTo>
                  <a:pt x="26014" y="7299"/>
                </a:lnTo>
                <a:lnTo>
                  <a:pt x="24778" y="5474"/>
                </a:lnTo>
                <a:lnTo>
                  <a:pt x="24174" y="4491"/>
                </a:lnTo>
                <a:close/>
              </a:path>
              <a:path w="81914" h="45085">
                <a:moveTo>
                  <a:pt x="44244" y="37968"/>
                </a:moveTo>
                <a:lnTo>
                  <a:pt x="38074" y="37968"/>
                </a:lnTo>
                <a:lnTo>
                  <a:pt x="38074" y="44074"/>
                </a:lnTo>
                <a:lnTo>
                  <a:pt x="44244" y="44074"/>
                </a:lnTo>
                <a:lnTo>
                  <a:pt x="44244" y="37968"/>
                </a:lnTo>
                <a:close/>
              </a:path>
              <a:path w="81914" h="45085">
                <a:moveTo>
                  <a:pt x="70749" y="0"/>
                </a:moveTo>
                <a:lnTo>
                  <a:pt x="63106" y="0"/>
                </a:lnTo>
                <a:lnTo>
                  <a:pt x="60021" y="1052"/>
                </a:lnTo>
                <a:lnTo>
                  <a:pt x="57707" y="3228"/>
                </a:lnTo>
                <a:lnTo>
                  <a:pt x="55463" y="5404"/>
                </a:lnTo>
                <a:lnTo>
                  <a:pt x="54271" y="8141"/>
                </a:lnTo>
                <a:lnTo>
                  <a:pt x="54293" y="13475"/>
                </a:lnTo>
                <a:lnTo>
                  <a:pt x="60863" y="20282"/>
                </a:lnTo>
                <a:lnTo>
                  <a:pt x="58198" y="20984"/>
                </a:lnTo>
                <a:lnTo>
                  <a:pt x="56165" y="22247"/>
                </a:lnTo>
                <a:lnTo>
                  <a:pt x="54692" y="24213"/>
                </a:lnTo>
                <a:lnTo>
                  <a:pt x="53220" y="26107"/>
                </a:lnTo>
                <a:lnTo>
                  <a:pt x="52518" y="28494"/>
                </a:lnTo>
                <a:lnTo>
                  <a:pt x="52548" y="35301"/>
                </a:lnTo>
                <a:lnTo>
                  <a:pt x="53851" y="38389"/>
                </a:lnTo>
                <a:lnTo>
                  <a:pt x="56515" y="40986"/>
                </a:lnTo>
                <a:lnTo>
                  <a:pt x="59180" y="43513"/>
                </a:lnTo>
                <a:lnTo>
                  <a:pt x="62686" y="44846"/>
                </a:lnTo>
                <a:lnTo>
                  <a:pt x="71310" y="44846"/>
                </a:lnTo>
                <a:lnTo>
                  <a:pt x="74816" y="43513"/>
                </a:lnTo>
                <a:lnTo>
                  <a:pt x="78057" y="40425"/>
                </a:lnTo>
                <a:lnTo>
                  <a:pt x="65350" y="40425"/>
                </a:lnTo>
                <a:lnTo>
                  <a:pt x="63807" y="40004"/>
                </a:lnTo>
                <a:lnTo>
                  <a:pt x="62405" y="39232"/>
                </a:lnTo>
                <a:lnTo>
                  <a:pt x="60933" y="38389"/>
                </a:lnTo>
                <a:lnTo>
                  <a:pt x="59881" y="37337"/>
                </a:lnTo>
                <a:lnTo>
                  <a:pt x="59180" y="35863"/>
                </a:lnTo>
                <a:lnTo>
                  <a:pt x="58408" y="34459"/>
                </a:lnTo>
                <a:lnTo>
                  <a:pt x="58058" y="32915"/>
                </a:lnTo>
                <a:lnTo>
                  <a:pt x="58086" y="28845"/>
                </a:lnTo>
                <a:lnTo>
                  <a:pt x="58899" y="26809"/>
                </a:lnTo>
                <a:lnTo>
                  <a:pt x="60582" y="25125"/>
                </a:lnTo>
                <a:lnTo>
                  <a:pt x="62195" y="23441"/>
                </a:lnTo>
                <a:lnTo>
                  <a:pt x="64298" y="22598"/>
                </a:lnTo>
                <a:lnTo>
                  <a:pt x="77901" y="22598"/>
                </a:lnTo>
                <a:lnTo>
                  <a:pt x="75868" y="21125"/>
                </a:lnTo>
                <a:lnTo>
                  <a:pt x="73203" y="20282"/>
                </a:lnTo>
                <a:lnTo>
                  <a:pt x="75377" y="19440"/>
                </a:lnTo>
                <a:lnTo>
                  <a:pt x="76990" y="18317"/>
                </a:lnTo>
                <a:lnTo>
                  <a:pt x="77085" y="18177"/>
                </a:lnTo>
                <a:lnTo>
                  <a:pt x="64859" y="18177"/>
                </a:lnTo>
                <a:lnTo>
                  <a:pt x="63106" y="17545"/>
                </a:lnTo>
                <a:lnTo>
                  <a:pt x="60442" y="14878"/>
                </a:lnTo>
                <a:lnTo>
                  <a:pt x="59916" y="13475"/>
                </a:lnTo>
                <a:lnTo>
                  <a:pt x="59811" y="9334"/>
                </a:lnTo>
                <a:lnTo>
                  <a:pt x="60442" y="7720"/>
                </a:lnTo>
                <a:lnTo>
                  <a:pt x="61844" y="6386"/>
                </a:lnTo>
                <a:lnTo>
                  <a:pt x="63176" y="5053"/>
                </a:lnTo>
                <a:lnTo>
                  <a:pt x="64929" y="4421"/>
                </a:lnTo>
                <a:lnTo>
                  <a:pt x="77268" y="4421"/>
                </a:lnTo>
                <a:lnTo>
                  <a:pt x="76148" y="3368"/>
                </a:lnTo>
                <a:lnTo>
                  <a:pt x="73834" y="1122"/>
                </a:lnTo>
                <a:lnTo>
                  <a:pt x="70749" y="0"/>
                </a:lnTo>
                <a:close/>
              </a:path>
              <a:path w="81914" h="45085">
                <a:moveTo>
                  <a:pt x="77901" y="22598"/>
                </a:moveTo>
                <a:lnTo>
                  <a:pt x="69417" y="22598"/>
                </a:lnTo>
                <a:lnTo>
                  <a:pt x="71591" y="23441"/>
                </a:lnTo>
                <a:lnTo>
                  <a:pt x="73344" y="25125"/>
                </a:lnTo>
                <a:lnTo>
                  <a:pt x="75026" y="26880"/>
                </a:lnTo>
                <a:lnTo>
                  <a:pt x="75877" y="28845"/>
                </a:lnTo>
                <a:lnTo>
                  <a:pt x="75938" y="34108"/>
                </a:lnTo>
                <a:lnTo>
                  <a:pt x="75097" y="36214"/>
                </a:lnTo>
                <a:lnTo>
                  <a:pt x="71731" y="39583"/>
                </a:lnTo>
                <a:lnTo>
                  <a:pt x="69627" y="40425"/>
                </a:lnTo>
                <a:lnTo>
                  <a:pt x="78057" y="40425"/>
                </a:lnTo>
                <a:lnTo>
                  <a:pt x="80075" y="38460"/>
                </a:lnTo>
                <a:lnTo>
                  <a:pt x="81407" y="35301"/>
                </a:lnTo>
                <a:lnTo>
                  <a:pt x="81304" y="28494"/>
                </a:lnTo>
                <a:lnTo>
                  <a:pt x="80706" y="26458"/>
                </a:lnTo>
                <a:lnTo>
                  <a:pt x="79304" y="24493"/>
                </a:lnTo>
                <a:lnTo>
                  <a:pt x="77901" y="22598"/>
                </a:lnTo>
                <a:close/>
              </a:path>
              <a:path w="81914" h="45085">
                <a:moveTo>
                  <a:pt x="77268" y="4421"/>
                </a:moveTo>
                <a:lnTo>
                  <a:pt x="68996" y="4421"/>
                </a:lnTo>
                <a:lnTo>
                  <a:pt x="70679" y="5123"/>
                </a:lnTo>
                <a:lnTo>
                  <a:pt x="72081" y="6456"/>
                </a:lnTo>
                <a:lnTo>
                  <a:pt x="73414" y="7790"/>
                </a:lnTo>
                <a:lnTo>
                  <a:pt x="74057" y="9334"/>
                </a:lnTo>
                <a:lnTo>
                  <a:pt x="74054" y="13475"/>
                </a:lnTo>
                <a:lnTo>
                  <a:pt x="73414" y="14948"/>
                </a:lnTo>
                <a:lnTo>
                  <a:pt x="72081" y="16212"/>
                </a:lnTo>
                <a:lnTo>
                  <a:pt x="70749" y="17545"/>
                </a:lnTo>
                <a:lnTo>
                  <a:pt x="69066" y="18177"/>
                </a:lnTo>
                <a:lnTo>
                  <a:pt x="77085" y="18177"/>
                </a:lnTo>
                <a:lnTo>
                  <a:pt x="78042" y="16773"/>
                </a:lnTo>
                <a:lnTo>
                  <a:pt x="79093" y="15299"/>
                </a:lnTo>
                <a:lnTo>
                  <a:pt x="79654" y="13475"/>
                </a:lnTo>
                <a:lnTo>
                  <a:pt x="79593" y="8141"/>
                </a:lnTo>
                <a:lnTo>
                  <a:pt x="78462" y="5544"/>
                </a:lnTo>
                <a:lnTo>
                  <a:pt x="77268" y="4421"/>
                </a:lnTo>
                <a:close/>
              </a:path>
            </a:pathLst>
          </a:custGeom>
          <a:solidFill>
            <a:srgbClr val="252525"/>
          </a:solidFill>
        </p:spPr>
        <p:txBody>
          <a:bodyPr wrap="square" lIns="0" tIns="0" rIns="0" bIns="0" rtlCol="0"/>
          <a:lstStyle/>
          <a:p>
            <a:endParaRPr/>
          </a:p>
        </p:txBody>
      </p:sp>
      <p:sp>
        <p:nvSpPr>
          <p:cNvPr id="436" name="object 436"/>
          <p:cNvSpPr/>
          <p:nvPr/>
        </p:nvSpPr>
        <p:spPr>
          <a:xfrm>
            <a:off x="3789384" y="5009324"/>
            <a:ext cx="16510" cy="40005"/>
          </a:xfrm>
          <a:custGeom>
            <a:avLst/>
            <a:gdLst/>
            <a:ahLst/>
            <a:cxnLst/>
            <a:rect l="l" t="t" r="r" b="b"/>
            <a:pathLst>
              <a:path w="16510" h="40004">
                <a:moveTo>
                  <a:pt x="16197" y="5123"/>
                </a:moveTo>
                <a:lnTo>
                  <a:pt x="10798" y="5123"/>
                </a:lnTo>
                <a:lnTo>
                  <a:pt x="10798" y="39442"/>
                </a:lnTo>
                <a:lnTo>
                  <a:pt x="16197" y="39442"/>
                </a:lnTo>
                <a:lnTo>
                  <a:pt x="16197" y="5123"/>
                </a:lnTo>
                <a:close/>
              </a:path>
              <a:path w="16510" h="40004">
                <a:moveTo>
                  <a:pt x="16197" y="0"/>
                </a:moveTo>
                <a:lnTo>
                  <a:pt x="9316" y="0"/>
                </a:lnTo>
                <a:lnTo>
                  <a:pt x="5679" y="3298"/>
                </a:lnTo>
                <a:lnTo>
                  <a:pt x="3015" y="4983"/>
                </a:lnTo>
                <a:lnTo>
                  <a:pt x="0" y="6386"/>
                </a:lnTo>
                <a:lnTo>
                  <a:pt x="0" y="11650"/>
                </a:lnTo>
                <a:lnTo>
                  <a:pt x="10798" y="5123"/>
                </a:lnTo>
                <a:lnTo>
                  <a:pt x="16197" y="5123"/>
                </a:lnTo>
                <a:lnTo>
                  <a:pt x="16197" y="0"/>
                </a:lnTo>
                <a:close/>
              </a:path>
            </a:pathLst>
          </a:custGeom>
          <a:solidFill>
            <a:srgbClr val="252525"/>
          </a:solidFill>
        </p:spPr>
        <p:txBody>
          <a:bodyPr wrap="square" lIns="0" tIns="0" rIns="0" bIns="0" rtlCol="0"/>
          <a:lstStyle/>
          <a:p>
            <a:endParaRPr/>
          </a:p>
        </p:txBody>
      </p:sp>
      <p:sp>
        <p:nvSpPr>
          <p:cNvPr id="437" name="object 437"/>
          <p:cNvSpPr/>
          <p:nvPr/>
        </p:nvSpPr>
        <p:spPr>
          <a:xfrm>
            <a:off x="3645640" y="5024133"/>
            <a:ext cx="112395" cy="0"/>
          </a:xfrm>
          <a:custGeom>
            <a:avLst/>
            <a:gdLst/>
            <a:ahLst/>
            <a:cxnLst/>
            <a:rect l="l" t="t" r="r" b="b"/>
            <a:pathLst>
              <a:path w="112395">
                <a:moveTo>
                  <a:pt x="0" y="0"/>
                </a:moveTo>
                <a:lnTo>
                  <a:pt x="112189" y="0"/>
                </a:lnTo>
              </a:path>
            </a:pathLst>
          </a:custGeom>
          <a:ln w="3509">
            <a:solidFill>
              <a:srgbClr val="252525"/>
            </a:solidFill>
          </a:ln>
        </p:spPr>
        <p:txBody>
          <a:bodyPr wrap="square" lIns="0" tIns="0" rIns="0" bIns="0" rtlCol="0"/>
          <a:lstStyle/>
          <a:p>
            <a:endParaRPr/>
          </a:p>
        </p:txBody>
      </p:sp>
      <p:sp>
        <p:nvSpPr>
          <p:cNvPr id="438" name="object 438"/>
          <p:cNvSpPr/>
          <p:nvPr/>
        </p:nvSpPr>
        <p:spPr>
          <a:xfrm>
            <a:off x="3645640" y="6829600"/>
            <a:ext cx="112395" cy="0"/>
          </a:xfrm>
          <a:custGeom>
            <a:avLst/>
            <a:gdLst/>
            <a:ahLst/>
            <a:cxnLst/>
            <a:rect l="l" t="t" r="r" b="b"/>
            <a:pathLst>
              <a:path w="112395">
                <a:moveTo>
                  <a:pt x="0" y="0"/>
                </a:moveTo>
                <a:lnTo>
                  <a:pt x="112189" y="0"/>
                </a:lnTo>
              </a:path>
            </a:pathLst>
          </a:custGeom>
          <a:ln w="3509">
            <a:solidFill>
              <a:srgbClr val="252525"/>
            </a:solidFill>
          </a:ln>
        </p:spPr>
        <p:txBody>
          <a:bodyPr wrap="square" lIns="0" tIns="0" rIns="0" bIns="0" rtlCol="0"/>
          <a:lstStyle/>
          <a:p>
            <a:endParaRPr/>
          </a:p>
        </p:txBody>
      </p:sp>
      <p:sp>
        <p:nvSpPr>
          <p:cNvPr id="439" name="object 439"/>
          <p:cNvSpPr/>
          <p:nvPr/>
        </p:nvSpPr>
        <p:spPr>
          <a:xfrm>
            <a:off x="3645640" y="5022393"/>
            <a:ext cx="0" cy="1807210"/>
          </a:xfrm>
          <a:custGeom>
            <a:avLst/>
            <a:gdLst/>
            <a:ahLst/>
            <a:cxnLst/>
            <a:rect l="l" t="t" r="r" b="b"/>
            <a:pathLst>
              <a:path h="1807209">
                <a:moveTo>
                  <a:pt x="0" y="0"/>
                </a:moveTo>
                <a:lnTo>
                  <a:pt x="0" y="1807206"/>
                </a:lnTo>
              </a:path>
            </a:pathLst>
          </a:custGeom>
          <a:ln w="3505">
            <a:solidFill>
              <a:srgbClr val="252525"/>
            </a:solidFill>
          </a:ln>
        </p:spPr>
        <p:txBody>
          <a:bodyPr wrap="square" lIns="0" tIns="0" rIns="0" bIns="0" rtlCol="0"/>
          <a:lstStyle/>
          <a:p>
            <a:endParaRPr/>
          </a:p>
        </p:txBody>
      </p:sp>
      <p:sp>
        <p:nvSpPr>
          <p:cNvPr id="440" name="object 440"/>
          <p:cNvSpPr/>
          <p:nvPr/>
        </p:nvSpPr>
        <p:spPr>
          <a:xfrm>
            <a:off x="3756077" y="5022393"/>
            <a:ext cx="0" cy="1807210"/>
          </a:xfrm>
          <a:custGeom>
            <a:avLst/>
            <a:gdLst/>
            <a:ahLst/>
            <a:cxnLst/>
            <a:rect l="l" t="t" r="r" b="b"/>
            <a:pathLst>
              <a:path h="1807209">
                <a:moveTo>
                  <a:pt x="0" y="0"/>
                </a:moveTo>
                <a:lnTo>
                  <a:pt x="0" y="1807206"/>
                </a:lnTo>
              </a:path>
            </a:pathLst>
          </a:custGeom>
          <a:ln w="3505">
            <a:solidFill>
              <a:srgbClr val="252525"/>
            </a:solidFill>
          </a:ln>
        </p:spPr>
        <p:txBody>
          <a:bodyPr wrap="square" lIns="0" tIns="0" rIns="0" bIns="0" rtlCol="0"/>
          <a:lstStyle/>
          <a:p>
            <a:endParaRPr/>
          </a:p>
        </p:txBody>
      </p:sp>
      <p:sp>
        <p:nvSpPr>
          <p:cNvPr id="441" name="object 441"/>
          <p:cNvSpPr/>
          <p:nvPr/>
        </p:nvSpPr>
        <p:spPr>
          <a:xfrm>
            <a:off x="1539484" y="1270052"/>
            <a:ext cx="2045406" cy="1803216"/>
          </a:xfrm>
          <a:prstGeom prst="rect">
            <a:avLst/>
          </a:prstGeom>
          <a:blipFill>
            <a:blip r:embed="rId13" cstate="print"/>
            <a:stretch>
              <a:fillRect/>
            </a:stretch>
          </a:blipFill>
        </p:spPr>
        <p:txBody>
          <a:bodyPr wrap="square" lIns="0" tIns="0" rIns="0" bIns="0" rtlCol="0"/>
          <a:lstStyle/>
          <a:p>
            <a:endParaRPr/>
          </a:p>
        </p:txBody>
      </p:sp>
      <p:sp>
        <p:nvSpPr>
          <p:cNvPr id="442" name="object 442"/>
          <p:cNvSpPr/>
          <p:nvPr/>
        </p:nvSpPr>
        <p:spPr>
          <a:xfrm>
            <a:off x="1539484" y="3073268"/>
            <a:ext cx="2047239" cy="0"/>
          </a:xfrm>
          <a:custGeom>
            <a:avLst/>
            <a:gdLst/>
            <a:ahLst/>
            <a:cxnLst/>
            <a:rect l="l" t="t" r="r" b="b"/>
            <a:pathLst>
              <a:path w="2047239">
                <a:moveTo>
                  <a:pt x="0" y="0"/>
                </a:moveTo>
                <a:lnTo>
                  <a:pt x="2047159" y="0"/>
                </a:lnTo>
              </a:path>
            </a:pathLst>
          </a:custGeom>
          <a:ln w="3504">
            <a:solidFill>
              <a:srgbClr val="252525"/>
            </a:solidFill>
          </a:ln>
        </p:spPr>
        <p:txBody>
          <a:bodyPr wrap="square" lIns="0" tIns="0" rIns="0" bIns="0" rtlCol="0"/>
          <a:lstStyle/>
          <a:p>
            <a:endParaRPr/>
          </a:p>
        </p:txBody>
      </p:sp>
      <p:sp>
        <p:nvSpPr>
          <p:cNvPr id="443" name="object 443"/>
          <p:cNvSpPr/>
          <p:nvPr/>
        </p:nvSpPr>
        <p:spPr>
          <a:xfrm>
            <a:off x="1539484" y="1270067"/>
            <a:ext cx="2047239" cy="0"/>
          </a:xfrm>
          <a:custGeom>
            <a:avLst/>
            <a:gdLst/>
            <a:ahLst/>
            <a:cxnLst/>
            <a:rect l="l" t="t" r="r" b="b"/>
            <a:pathLst>
              <a:path w="2047239">
                <a:moveTo>
                  <a:pt x="0" y="0"/>
                </a:moveTo>
                <a:lnTo>
                  <a:pt x="2047159" y="0"/>
                </a:lnTo>
              </a:path>
            </a:pathLst>
          </a:custGeom>
          <a:ln w="3504">
            <a:solidFill>
              <a:srgbClr val="252525"/>
            </a:solidFill>
          </a:ln>
        </p:spPr>
        <p:txBody>
          <a:bodyPr wrap="square" lIns="0" tIns="0" rIns="0" bIns="0" rtlCol="0"/>
          <a:lstStyle/>
          <a:p>
            <a:endParaRPr/>
          </a:p>
        </p:txBody>
      </p:sp>
      <p:sp>
        <p:nvSpPr>
          <p:cNvPr id="444" name="object 444"/>
          <p:cNvSpPr/>
          <p:nvPr/>
        </p:nvSpPr>
        <p:spPr>
          <a:xfrm>
            <a:off x="1726092"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45" name="object 445"/>
          <p:cNvSpPr/>
          <p:nvPr/>
        </p:nvSpPr>
        <p:spPr>
          <a:xfrm>
            <a:off x="1914648"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46" name="object 446"/>
          <p:cNvSpPr/>
          <p:nvPr/>
        </p:nvSpPr>
        <p:spPr>
          <a:xfrm>
            <a:off x="2103197"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47" name="object 447"/>
          <p:cNvSpPr/>
          <p:nvPr/>
        </p:nvSpPr>
        <p:spPr>
          <a:xfrm>
            <a:off x="2291739"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48" name="object 448"/>
          <p:cNvSpPr/>
          <p:nvPr/>
        </p:nvSpPr>
        <p:spPr>
          <a:xfrm>
            <a:off x="2480330"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49" name="object 449"/>
          <p:cNvSpPr/>
          <p:nvPr/>
        </p:nvSpPr>
        <p:spPr>
          <a:xfrm>
            <a:off x="2668851"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0" name="object 450"/>
          <p:cNvSpPr/>
          <p:nvPr/>
        </p:nvSpPr>
        <p:spPr>
          <a:xfrm>
            <a:off x="2857372"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1" name="object 451"/>
          <p:cNvSpPr/>
          <p:nvPr/>
        </p:nvSpPr>
        <p:spPr>
          <a:xfrm>
            <a:off x="3045963"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2" name="object 452"/>
          <p:cNvSpPr/>
          <p:nvPr/>
        </p:nvSpPr>
        <p:spPr>
          <a:xfrm>
            <a:off x="3234484"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3" name="object 453"/>
          <p:cNvSpPr/>
          <p:nvPr/>
        </p:nvSpPr>
        <p:spPr>
          <a:xfrm>
            <a:off x="3423075" y="3051065"/>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4" name="object 454"/>
          <p:cNvSpPr/>
          <p:nvPr/>
        </p:nvSpPr>
        <p:spPr>
          <a:xfrm>
            <a:off x="1726092"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5" name="object 455"/>
          <p:cNvSpPr/>
          <p:nvPr/>
        </p:nvSpPr>
        <p:spPr>
          <a:xfrm>
            <a:off x="1914648"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6" name="object 456"/>
          <p:cNvSpPr/>
          <p:nvPr/>
        </p:nvSpPr>
        <p:spPr>
          <a:xfrm>
            <a:off x="2103197"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7" name="object 457"/>
          <p:cNvSpPr/>
          <p:nvPr/>
        </p:nvSpPr>
        <p:spPr>
          <a:xfrm>
            <a:off x="2291739"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8" name="object 458"/>
          <p:cNvSpPr/>
          <p:nvPr/>
        </p:nvSpPr>
        <p:spPr>
          <a:xfrm>
            <a:off x="2480330"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59" name="object 459"/>
          <p:cNvSpPr/>
          <p:nvPr/>
        </p:nvSpPr>
        <p:spPr>
          <a:xfrm>
            <a:off x="2668851"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60" name="object 460"/>
          <p:cNvSpPr/>
          <p:nvPr/>
        </p:nvSpPr>
        <p:spPr>
          <a:xfrm>
            <a:off x="2857372"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61" name="object 461"/>
          <p:cNvSpPr/>
          <p:nvPr/>
        </p:nvSpPr>
        <p:spPr>
          <a:xfrm>
            <a:off x="3045963"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62" name="object 462"/>
          <p:cNvSpPr/>
          <p:nvPr/>
        </p:nvSpPr>
        <p:spPr>
          <a:xfrm>
            <a:off x="3234484"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63" name="object 463"/>
          <p:cNvSpPr/>
          <p:nvPr/>
        </p:nvSpPr>
        <p:spPr>
          <a:xfrm>
            <a:off x="3423075" y="1270084"/>
            <a:ext cx="3810" cy="22225"/>
          </a:xfrm>
          <a:custGeom>
            <a:avLst/>
            <a:gdLst/>
            <a:ahLst/>
            <a:cxnLst/>
            <a:rect l="l" t="t" r="r" b="b"/>
            <a:pathLst>
              <a:path w="3810" h="22225">
                <a:moveTo>
                  <a:pt x="0" y="22202"/>
                </a:moveTo>
                <a:lnTo>
                  <a:pt x="3505" y="22202"/>
                </a:lnTo>
                <a:lnTo>
                  <a:pt x="3505" y="0"/>
                </a:lnTo>
                <a:lnTo>
                  <a:pt x="0" y="0"/>
                </a:lnTo>
                <a:lnTo>
                  <a:pt x="0" y="22202"/>
                </a:lnTo>
                <a:close/>
              </a:path>
            </a:pathLst>
          </a:custGeom>
          <a:solidFill>
            <a:srgbClr val="252525"/>
          </a:solidFill>
        </p:spPr>
        <p:txBody>
          <a:bodyPr wrap="square" lIns="0" tIns="0" rIns="0" bIns="0" rtlCol="0"/>
          <a:lstStyle/>
          <a:p>
            <a:endParaRPr/>
          </a:p>
        </p:txBody>
      </p:sp>
      <p:sp>
        <p:nvSpPr>
          <p:cNvPr id="464" name="object 464"/>
          <p:cNvSpPr/>
          <p:nvPr/>
        </p:nvSpPr>
        <p:spPr>
          <a:xfrm>
            <a:off x="1539484" y="1270051"/>
            <a:ext cx="0" cy="1805305"/>
          </a:xfrm>
          <a:custGeom>
            <a:avLst/>
            <a:gdLst/>
            <a:ahLst/>
            <a:cxnLst/>
            <a:rect l="l" t="t" r="r" b="b"/>
            <a:pathLst>
              <a:path h="1805305">
                <a:moveTo>
                  <a:pt x="0" y="0"/>
                </a:moveTo>
                <a:lnTo>
                  <a:pt x="0" y="1804968"/>
                </a:lnTo>
              </a:path>
            </a:pathLst>
          </a:custGeom>
          <a:ln w="3505">
            <a:solidFill>
              <a:srgbClr val="252525"/>
            </a:solidFill>
          </a:ln>
        </p:spPr>
        <p:txBody>
          <a:bodyPr wrap="square" lIns="0" tIns="0" rIns="0" bIns="0" rtlCol="0"/>
          <a:lstStyle/>
          <a:p>
            <a:endParaRPr/>
          </a:p>
        </p:txBody>
      </p:sp>
      <p:sp>
        <p:nvSpPr>
          <p:cNvPr id="465" name="object 465"/>
          <p:cNvSpPr/>
          <p:nvPr/>
        </p:nvSpPr>
        <p:spPr>
          <a:xfrm>
            <a:off x="3584885" y="1270051"/>
            <a:ext cx="0" cy="1805305"/>
          </a:xfrm>
          <a:custGeom>
            <a:avLst/>
            <a:gdLst/>
            <a:ahLst/>
            <a:cxnLst/>
            <a:rect l="l" t="t" r="r" b="b"/>
            <a:pathLst>
              <a:path h="1805305">
                <a:moveTo>
                  <a:pt x="0" y="0"/>
                </a:moveTo>
                <a:lnTo>
                  <a:pt x="0" y="1804968"/>
                </a:lnTo>
              </a:path>
            </a:pathLst>
          </a:custGeom>
          <a:ln w="3505">
            <a:solidFill>
              <a:srgbClr val="252525"/>
            </a:solidFill>
          </a:ln>
        </p:spPr>
        <p:txBody>
          <a:bodyPr wrap="square" lIns="0" tIns="0" rIns="0" bIns="0" rtlCol="0"/>
          <a:lstStyle/>
          <a:p>
            <a:endParaRPr/>
          </a:p>
        </p:txBody>
      </p:sp>
      <p:sp>
        <p:nvSpPr>
          <p:cNvPr id="466" name="object 466"/>
          <p:cNvSpPr/>
          <p:nvPr/>
        </p:nvSpPr>
        <p:spPr>
          <a:xfrm>
            <a:off x="1539484" y="1434371"/>
            <a:ext cx="22225" cy="3810"/>
          </a:xfrm>
          <a:custGeom>
            <a:avLst/>
            <a:gdLst/>
            <a:ahLst/>
            <a:cxnLst/>
            <a:rect l="l" t="t" r="r" b="b"/>
            <a:pathLst>
              <a:path w="22225" h="3809">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67" name="object 467"/>
          <p:cNvSpPr/>
          <p:nvPr/>
        </p:nvSpPr>
        <p:spPr>
          <a:xfrm>
            <a:off x="1539484" y="1600569"/>
            <a:ext cx="22225" cy="3810"/>
          </a:xfrm>
          <a:custGeom>
            <a:avLst/>
            <a:gdLst/>
            <a:ahLst/>
            <a:cxnLst/>
            <a:rect l="l" t="t" r="r" b="b"/>
            <a:pathLst>
              <a:path w="22225" h="3809">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68" name="object 468"/>
          <p:cNvSpPr/>
          <p:nvPr/>
        </p:nvSpPr>
        <p:spPr>
          <a:xfrm>
            <a:off x="1539484" y="1766836"/>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69" name="object 469"/>
          <p:cNvSpPr/>
          <p:nvPr/>
        </p:nvSpPr>
        <p:spPr>
          <a:xfrm>
            <a:off x="1539484" y="1933033"/>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0" name="object 470"/>
          <p:cNvSpPr/>
          <p:nvPr/>
        </p:nvSpPr>
        <p:spPr>
          <a:xfrm>
            <a:off x="1539484" y="2099231"/>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1" name="object 471"/>
          <p:cNvSpPr/>
          <p:nvPr/>
        </p:nvSpPr>
        <p:spPr>
          <a:xfrm>
            <a:off x="1539484" y="2265498"/>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2" name="object 472"/>
          <p:cNvSpPr/>
          <p:nvPr/>
        </p:nvSpPr>
        <p:spPr>
          <a:xfrm>
            <a:off x="1539484" y="2431710"/>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3" name="object 473"/>
          <p:cNvSpPr/>
          <p:nvPr/>
        </p:nvSpPr>
        <p:spPr>
          <a:xfrm>
            <a:off x="1539484" y="2597942"/>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4" name="object 474"/>
          <p:cNvSpPr/>
          <p:nvPr/>
        </p:nvSpPr>
        <p:spPr>
          <a:xfrm>
            <a:off x="1539484" y="2764167"/>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5" name="object 475"/>
          <p:cNvSpPr/>
          <p:nvPr/>
        </p:nvSpPr>
        <p:spPr>
          <a:xfrm>
            <a:off x="1539484" y="2930393"/>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6" name="object 476"/>
          <p:cNvSpPr/>
          <p:nvPr/>
        </p:nvSpPr>
        <p:spPr>
          <a:xfrm>
            <a:off x="3562661" y="1434371"/>
            <a:ext cx="22225" cy="3810"/>
          </a:xfrm>
          <a:custGeom>
            <a:avLst/>
            <a:gdLst/>
            <a:ahLst/>
            <a:cxnLst/>
            <a:rect l="l" t="t" r="r" b="b"/>
            <a:pathLst>
              <a:path w="22225" h="3809">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7" name="object 477"/>
          <p:cNvSpPr/>
          <p:nvPr/>
        </p:nvSpPr>
        <p:spPr>
          <a:xfrm>
            <a:off x="3562661" y="1600569"/>
            <a:ext cx="22225" cy="3810"/>
          </a:xfrm>
          <a:custGeom>
            <a:avLst/>
            <a:gdLst/>
            <a:ahLst/>
            <a:cxnLst/>
            <a:rect l="l" t="t" r="r" b="b"/>
            <a:pathLst>
              <a:path w="22225" h="3809">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8" name="object 478"/>
          <p:cNvSpPr/>
          <p:nvPr/>
        </p:nvSpPr>
        <p:spPr>
          <a:xfrm>
            <a:off x="3562661" y="1766836"/>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79" name="object 479"/>
          <p:cNvSpPr/>
          <p:nvPr/>
        </p:nvSpPr>
        <p:spPr>
          <a:xfrm>
            <a:off x="3562661" y="1933033"/>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0" name="object 480"/>
          <p:cNvSpPr/>
          <p:nvPr/>
        </p:nvSpPr>
        <p:spPr>
          <a:xfrm>
            <a:off x="3562661" y="2099231"/>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1" name="object 481"/>
          <p:cNvSpPr/>
          <p:nvPr/>
        </p:nvSpPr>
        <p:spPr>
          <a:xfrm>
            <a:off x="3562661" y="2265498"/>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2" name="object 482"/>
          <p:cNvSpPr/>
          <p:nvPr/>
        </p:nvSpPr>
        <p:spPr>
          <a:xfrm>
            <a:off x="3562661" y="2431710"/>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3" name="object 483"/>
          <p:cNvSpPr/>
          <p:nvPr/>
        </p:nvSpPr>
        <p:spPr>
          <a:xfrm>
            <a:off x="3562661" y="2597942"/>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4" name="object 484"/>
          <p:cNvSpPr/>
          <p:nvPr/>
        </p:nvSpPr>
        <p:spPr>
          <a:xfrm>
            <a:off x="3562661" y="2764167"/>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5" name="object 485"/>
          <p:cNvSpPr/>
          <p:nvPr/>
        </p:nvSpPr>
        <p:spPr>
          <a:xfrm>
            <a:off x="3562661" y="2930393"/>
            <a:ext cx="22225" cy="3810"/>
          </a:xfrm>
          <a:custGeom>
            <a:avLst/>
            <a:gdLst/>
            <a:ahLst/>
            <a:cxnLst/>
            <a:rect l="l" t="t" r="r" b="b"/>
            <a:pathLst>
              <a:path w="22225" h="3810">
                <a:moveTo>
                  <a:pt x="0" y="3504"/>
                </a:moveTo>
                <a:lnTo>
                  <a:pt x="22206" y="3504"/>
                </a:lnTo>
                <a:lnTo>
                  <a:pt x="22206" y="0"/>
                </a:lnTo>
                <a:lnTo>
                  <a:pt x="0" y="0"/>
                </a:lnTo>
                <a:lnTo>
                  <a:pt x="0" y="3504"/>
                </a:lnTo>
                <a:close/>
              </a:path>
            </a:pathLst>
          </a:custGeom>
          <a:solidFill>
            <a:srgbClr val="252525"/>
          </a:solidFill>
        </p:spPr>
        <p:txBody>
          <a:bodyPr wrap="square" lIns="0" tIns="0" rIns="0" bIns="0" rtlCol="0"/>
          <a:lstStyle/>
          <a:p>
            <a:endParaRPr/>
          </a:p>
        </p:txBody>
      </p:sp>
      <p:sp>
        <p:nvSpPr>
          <p:cNvPr id="486" name="object 486"/>
          <p:cNvSpPr/>
          <p:nvPr/>
        </p:nvSpPr>
        <p:spPr>
          <a:xfrm>
            <a:off x="3640971" y="1268299"/>
            <a:ext cx="113925" cy="1806721"/>
          </a:xfrm>
          <a:prstGeom prst="rect">
            <a:avLst/>
          </a:prstGeom>
          <a:blipFill>
            <a:blip r:embed="rId14" cstate="print"/>
            <a:stretch>
              <a:fillRect/>
            </a:stretch>
          </a:blipFill>
        </p:spPr>
        <p:txBody>
          <a:bodyPr wrap="square" lIns="0" tIns="0" rIns="0" bIns="0" rtlCol="0"/>
          <a:lstStyle/>
          <a:p>
            <a:endParaRPr/>
          </a:p>
        </p:txBody>
      </p:sp>
      <p:sp>
        <p:nvSpPr>
          <p:cNvPr id="487" name="object 487"/>
          <p:cNvSpPr/>
          <p:nvPr/>
        </p:nvSpPr>
        <p:spPr>
          <a:xfrm>
            <a:off x="3753144" y="1268299"/>
            <a:ext cx="0" cy="1805305"/>
          </a:xfrm>
          <a:custGeom>
            <a:avLst/>
            <a:gdLst/>
            <a:ahLst/>
            <a:cxnLst/>
            <a:rect l="l" t="t" r="r" b="b"/>
            <a:pathLst>
              <a:path h="1805305">
                <a:moveTo>
                  <a:pt x="0" y="0"/>
                </a:moveTo>
                <a:lnTo>
                  <a:pt x="0" y="1804968"/>
                </a:lnTo>
              </a:path>
            </a:pathLst>
          </a:custGeom>
          <a:ln w="3505">
            <a:solidFill>
              <a:srgbClr val="252525"/>
            </a:solidFill>
          </a:ln>
        </p:spPr>
        <p:txBody>
          <a:bodyPr wrap="square" lIns="0" tIns="0" rIns="0" bIns="0" rtlCol="0"/>
          <a:lstStyle/>
          <a:p>
            <a:endParaRPr/>
          </a:p>
        </p:txBody>
      </p:sp>
      <p:sp>
        <p:nvSpPr>
          <p:cNvPr id="488" name="object 488"/>
          <p:cNvSpPr/>
          <p:nvPr/>
        </p:nvSpPr>
        <p:spPr>
          <a:xfrm>
            <a:off x="3733374" y="3071515"/>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89" name="object 489"/>
          <p:cNvSpPr/>
          <p:nvPr/>
        </p:nvSpPr>
        <p:spPr>
          <a:xfrm>
            <a:off x="3733374" y="2846116"/>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0" name="object 490"/>
          <p:cNvSpPr/>
          <p:nvPr/>
        </p:nvSpPr>
        <p:spPr>
          <a:xfrm>
            <a:off x="3733374" y="2620709"/>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1" name="object 491"/>
          <p:cNvSpPr/>
          <p:nvPr/>
        </p:nvSpPr>
        <p:spPr>
          <a:xfrm>
            <a:off x="3733374" y="2395316"/>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2" name="object 492"/>
          <p:cNvSpPr/>
          <p:nvPr/>
        </p:nvSpPr>
        <p:spPr>
          <a:xfrm>
            <a:off x="3733374" y="2169887"/>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3" name="object 493"/>
          <p:cNvSpPr/>
          <p:nvPr/>
        </p:nvSpPr>
        <p:spPr>
          <a:xfrm>
            <a:off x="3733374" y="1944529"/>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4" name="object 494"/>
          <p:cNvSpPr/>
          <p:nvPr/>
        </p:nvSpPr>
        <p:spPr>
          <a:xfrm>
            <a:off x="3733374" y="1719101"/>
            <a:ext cx="20320" cy="3810"/>
          </a:xfrm>
          <a:custGeom>
            <a:avLst/>
            <a:gdLst/>
            <a:ahLst/>
            <a:cxnLst/>
            <a:rect l="l" t="t" r="r" b="b"/>
            <a:pathLst>
              <a:path w="20320" h="3810">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5" name="object 495"/>
          <p:cNvSpPr/>
          <p:nvPr/>
        </p:nvSpPr>
        <p:spPr>
          <a:xfrm>
            <a:off x="3733374" y="1493672"/>
            <a:ext cx="20320" cy="3810"/>
          </a:xfrm>
          <a:custGeom>
            <a:avLst/>
            <a:gdLst/>
            <a:ahLst/>
            <a:cxnLst/>
            <a:rect l="l" t="t" r="r" b="b"/>
            <a:pathLst>
              <a:path w="20320" h="3809">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6" name="object 496"/>
          <p:cNvSpPr/>
          <p:nvPr/>
        </p:nvSpPr>
        <p:spPr>
          <a:xfrm>
            <a:off x="3733374" y="1268314"/>
            <a:ext cx="20320" cy="3810"/>
          </a:xfrm>
          <a:custGeom>
            <a:avLst/>
            <a:gdLst/>
            <a:ahLst/>
            <a:cxnLst/>
            <a:rect l="l" t="t" r="r" b="b"/>
            <a:pathLst>
              <a:path w="20320" h="3809">
                <a:moveTo>
                  <a:pt x="0" y="3504"/>
                </a:moveTo>
                <a:lnTo>
                  <a:pt x="19788" y="3504"/>
                </a:lnTo>
                <a:lnTo>
                  <a:pt x="19788" y="0"/>
                </a:lnTo>
                <a:lnTo>
                  <a:pt x="0" y="0"/>
                </a:lnTo>
                <a:lnTo>
                  <a:pt x="0" y="3504"/>
                </a:lnTo>
                <a:close/>
              </a:path>
            </a:pathLst>
          </a:custGeom>
          <a:solidFill>
            <a:srgbClr val="252525"/>
          </a:solidFill>
        </p:spPr>
        <p:txBody>
          <a:bodyPr wrap="square" lIns="0" tIns="0" rIns="0" bIns="0" rtlCol="0"/>
          <a:lstStyle/>
          <a:p>
            <a:endParaRPr/>
          </a:p>
        </p:txBody>
      </p:sp>
      <p:sp>
        <p:nvSpPr>
          <p:cNvPr id="497" name="object 497"/>
          <p:cNvSpPr/>
          <p:nvPr/>
        </p:nvSpPr>
        <p:spPr>
          <a:xfrm>
            <a:off x="3781609" y="3053869"/>
            <a:ext cx="99695" cy="45085"/>
          </a:xfrm>
          <a:custGeom>
            <a:avLst/>
            <a:gdLst/>
            <a:ahLst/>
            <a:cxnLst/>
            <a:rect l="l" t="t" r="r" b="b"/>
            <a:pathLst>
              <a:path w="99695" h="45085">
                <a:moveTo>
                  <a:pt x="26246" y="4455"/>
                </a:moveTo>
                <a:lnTo>
                  <a:pt x="17597" y="4455"/>
                </a:lnTo>
                <a:lnTo>
                  <a:pt x="19630" y="5188"/>
                </a:lnTo>
                <a:lnTo>
                  <a:pt x="21102" y="6654"/>
                </a:lnTo>
                <a:lnTo>
                  <a:pt x="22644" y="8119"/>
                </a:lnTo>
                <a:lnTo>
                  <a:pt x="23416" y="9918"/>
                </a:lnTo>
                <a:lnTo>
                  <a:pt x="23416" y="14085"/>
                </a:lnTo>
                <a:lnTo>
                  <a:pt x="22574" y="16244"/>
                </a:lnTo>
                <a:lnTo>
                  <a:pt x="19193" y="20824"/>
                </a:lnTo>
                <a:lnTo>
                  <a:pt x="15984" y="23904"/>
                </a:lnTo>
                <a:lnTo>
                  <a:pt x="11217" y="27812"/>
                </a:lnTo>
                <a:lnTo>
                  <a:pt x="8202" y="30324"/>
                </a:lnTo>
                <a:lnTo>
                  <a:pt x="0" y="42726"/>
                </a:lnTo>
                <a:lnTo>
                  <a:pt x="0" y="44022"/>
                </a:lnTo>
                <a:lnTo>
                  <a:pt x="29024" y="44022"/>
                </a:lnTo>
                <a:lnTo>
                  <a:pt x="29024" y="38848"/>
                </a:lnTo>
                <a:lnTo>
                  <a:pt x="7501" y="38848"/>
                </a:lnTo>
                <a:lnTo>
                  <a:pt x="8132" y="37871"/>
                </a:lnTo>
                <a:lnTo>
                  <a:pt x="19840" y="27144"/>
                </a:lnTo>
                <a:lnTo>
                  <a:pt x="22644" y="24572"/>
                </a:lnTo>
                <a:lnTo>
                  <a:pt x="28922" y="14085"/>
                </a:lnTo>
                <a:lnTo>
                  <a:pt x="28880" y="8553"/>
                </a:lnTo>
                <a:lnTo>
                  <a:pt x="27692" y="5831"/>
                </a:lnTo>
                <a:lnTo>
                  <a:pt x="26246" y="4455"/>
                </a:lnTo>
                <a:close/>
              </a:path>
              <a:path w="99695" h="45085">
                <a:moveTo>
                  <a:pt x="19490" y="0"/>
                </a:moveTo>
                <a:lnTo>
                  <a:pt x="11147" y="0"/>
                </a:lnTo>
                <a:lnTo>
                  <a:pt x="7782" y="1081"/>
                </a:lnTo>
                <a:lnTo>
                  <a:pt x="2874" y="5407"/>
                </a:lnTo>
                <a:lnTo>
                  <a:pt x="1402" y="8553"/>
                </a:lnTo>
                <a:lnTo>
                  <a:pt x="1051" y="12679"/>
                </a:lnTo>
                <a:lnTo>
                  <a:pt x="6590" y="13248"/>
                </a:lnTo>
                <a:lnTo>
                  <a:pt x="6590" y="10496"/>
                </a:lnTo>
                <a:lnTo>
                  <a:pt x="7361" y="8343"/>
                </a:lnTo>
                <a:lnTo>
                  <a:pt x="8973" y="6788"/>
                </a:lnTo>
                <a:lnTo>
                  <a:pt x="10516" y="5233"/>
                </a:lnTo>
                <a:lnTo>
                  <a:pt x="12549" y="4455"/>
                </a:lnTo>
                <a:lnTo>
                  <a:pt x="26246" y="4455"/>
                </a:lnTo>
                <a:lnTo>
                  <a:pt x="22785" y="1165"/>
                </a:lnTo>
                <a:lnTo>
                  <a:pt x="19490" y="0"/>
                </a:lnTo>
                <a:close/>
              </a:path>
              <a:path w="99695" h="45085">
                <a:moveTo>
                  <a:pt x="52440" y="0"/>
                </a:moveTo>
                <a:lnTo>
                  <a:pt x="46902" y="0"/>
                </a:lnTo>
                <a:lnTo>
                  <a:pt x="44238" y="857"/>
                </a:lnTo>
                <a:lnTo>
                  <a:pt x="35825" y="17215"/>
                </a:lnTo>
                <a:lnTo>
                  <a:pt x="35825" y="30634"/>
                </a:lnTo>
                <a:lnTo>
                  <a:pt x="37227" y="36575"/>
                </a:lnTo>
                <a:lnTo>
                  <a:pt x="40356" y="40458"/>
                </a:lnTo>
                <a:lnTo>
                  <a:pt x="42555" y="43254"/>
                </a:lnTo>
                <a:lnTo>
                  <a:pt x="45850" y="44769"/>
                </a:lnTo>
                <a:lnTo>
                  <a:pt x="53282" y="44769"/>
                </a:lnTo>
                <a:lnTo>
                  <a:pt x="55946" y="43907"/>
                </a:lnTo>
                <a:lnTo>
                  <a:pt x="60152" y="40458"/>
                </a:lnTo>
                <a:lnTo>
                  <a:pt x="47603" y="40343"/>
                </a:lnTo>
                <a:lnTo>
                  <a:pt x="45566" y="39147"/>
                </a:lnTo>
                <a:lnTo>
                  <a:pt x="42200" y="34362"/>
                </a:lnTo>
                <a:lnTo>
                  <a:pt x="41363" y="29597"/>
                </a:lnTo>
                <a:lnTo>
                  <a:pt x="41475" y="14598"/>
                </a:lnTo>
                <a:lnTo>
                  <a:pt x="42275" y="10267"/>
                </a:lnTo>
                <a:lnTo>
                  <a:pt x="44098" y="7596"/>
                </a:lnTo>
                <a:lnTo>
                  <a:pt x="45570" y="5502"/>
                </a:lnTo>
                <a:lnTo>
                  <a:pt x="47533" y="4455"/>
                </a:lnTo>
                <a:lnTo>
                  <a:pt x="60004" y="4455"/>
                </a:lnTo>
                <a:lnTo>
                  <a:pt x="59521" y="3732"/>
                </a:lnTo>
                <a:lnTo>
                  <a:pt x="58049" y="2367"/>
                </a:lnTo>
                <a:lnTo>
                  <a:pt x="54544" y="473"/>
                </a:lnTo>
                <a:lnTo>
                  <a:pt x="52440" y="0"/>
                </a:lnTo>
                <a:close/>
              </a:path>
              <a:path w="99695" h="45085">
                <a:moveTo>
                  <a:pt x="60004" y="4455"/>
                </a:moveTo>
                <a:lnTo>
                  <a:pt x="52581" y="4455"/>
                </a:lnTo>
                <a:lnTo>
                  <a:pt x="54684" y="5642"/>
                </a:lnTo>
                <a:lnTo>
                  <a:pt x="58049" y="10387"/>
                </a:lnTo>
                <a:lnTo>
                  <a:pt x="58788" y="14598"/>
                </a:lnTo>
                <a:lnTo>
                  <a:pt x="58887" y="29597"/>
                </a:lnTo>
                <a:lnTo>
                  <a:pt x="58032" y="34386"/>
                </a:lnTo>
                <a:lnTo>
                  <a:pt x="54675" y="39152"/>
                </a:lnTo>
                <a:lnTo>
                  <a:pt x="52581" y="40343"/>
                </a:lnTo>
                <a:lnTo>
                  <a:pt x="60228" y="40343"/>
                </a:lnTo>
                <a:lnTo>
                  <a:pt x="61765" y="38015"/>
                </a:lnTo>
                <a:lnTo>
                  <a:pt x="63868" y="31695"/>
                </a:lnTo>
                <a:lnTo>
                  <a:pt x="64429" y="27543"/>
                </a:lnTo>
                <a:lnTo>
                  <a:pt x="64344" y="17215"/>
                </a:lnTo>
                <a:lnTo>
                  <a:pt x="64078" y="14598"/>
                </a:lnTo>
                <a:lnTo>
                  <a:pt x="63377" y="12036"/>
                </a:lnTo>
                <a:lnTo>
                  <a:pt x="62746" y="9474"/>
                </a:lnTo>
                <a:lnTo>
                  <a:pt x="61835" y="7301"/>
                </a:lnTo>
                <a:lnTo>
                  <a:pt x="60703" y="5502"/>
                </a:lnTo>
                <a:lnTo>
                  <a:pt x="60004" y="4455"/>
                </a:lnTo>
                <a:close/>
              </a:path>
              <a:path w="99695" h="45085">
                <a:moveTo>
                  <a:pt x="87565" y="0"/>
                </a:moveTo>
                <a:lnTo>
                  <a:pt x="82026" y="0"/>
                </a:lnTo>
                <a:lnTo>
                  <a:pt x="79362" y="857"/>
                </a:lnTo>
                <a:lnTo>
                  <a:pt x="75155" y="4286"/>
                </a:lnTo>
                <a:lnTo>
                  <a:pt x="73543" y="6723"/>
                </a:lnTo>
                <a:lnTo>
                  <a:pt x="71440" y="13044"/>
                </a:lnTo>
                <a:lnTo>
                  <a:pt x="70879" y="17215"/>
                </a:lnTo>
                <a:lnTo>
                  <a:pt x="70879" y="30634"/>
                </a:lnTo>
                <a:lnTo>
                  <a:pt x="72351" y="36575"/>
                </a:lnTo>
                <a:lnTo>
                  <a:pt x="77609" y="43254"/>
                </a:lnTo>
                <a:lnTo>
                  <a:pt x="80974" y="44769"/>
                </a:lnTo>
                <a:lnTo>
                  <a:pt x="88406" y="44769"/>
                </a:lnTo>
                <a:lnTo>
                  <a:pt x="91070" y="43907"/>
                </a:lnTo>
                <a:lnTo>
                  <a:pt x="95277" y="40458"/>
                </a:lnTo>
                <a:lnTo>
                  <a:pt x="82727" y="40343"/>
                </a:lnTo>
                <a:lnTo>
                  <a:pt x="80620" y="39147"/>
                </a:lnTo>
                <a:lnTo>
                  <a:pt x="77254" y="34362"/>
                </a:lnTo>
                <a:lnTo>
                  <a:pt x="76417" y="29597"/>
                </a:lnTo>
                <a:lnTo>
                  <a:pt x="76529" y="14598"/>
                </a:lnTo>
                <a:lnTo>
                  <a:pt x="77329" y="10267"/>
                </a:lnTo>
                <a:lnTo>
                  <a:pt x="80694" y="5502"/>
                </a:lnTo>
                <a:lnTo>
                  <a:pt x="82657" y="4455"/>
                </a:lnTo>
                <a:lnTo>
                  <a:pt x="95100" y="4455"/>
                </a:lnTo>
                <a:lnTo>
                  <a:pt x="94646" y="3732"/>
                </a:lnTo>
                <a:lnTo>
                  <a:pt x="93173" y="2367"/>
                </a:lnTo>
                <a:lnTo>
                  <a:pt x="91350" y="1420"/>
                </a:lnTo>
                <a:lnTo>
                  <a:pt x="89598" y="473"/>
                </a:lnTo>
                <a:lnTo>
                  <a:pt x="87565" y="0"/>
                </a:lnTo>
                <a:close/>
              </a:path>
              <a:path w="99695" h="45085">
                <a:moveTo>
                  <a:pt x="95100" y="4455"/>
                </a:moveTo>
                <a:lnTo>
                  <a:pt x="87635" y="4455"/>
                </a:lnTo>
                <a:lnTo>
                  <a:pt x="89738" y="5642"/>
                </a:lnTo>
                <a:lnTo>
                  <a:pt x="93103" y="10387"/>
                </a:lnTo>
                <a:lnTo>
                  <a:pt x="93842" y="14598"/>
                </a:lnTo>
                <a:lnTo>
                  <a:pt x="93941" y="29597"/>
                </a:lnTo>
                <a:lnTo>
                  <a:pt x="93086" y="34386"/>
                </a:lnTo>
                <a:lnTo>
                  <a:pt x="89729" y="39152"/>
                </a:lnTo>
                <a:lnTo>
                  <a:pt x="87635" y="40343"/>
                </a:lnTo>
                <a:lnTo>
                  <a:pt x="95349" y="40343"/>
                </a:lnTo>
                <a:lnTo>
                  <a:pt x="96819" y="38015"/>
                </a:lnTo>
                <a:lnTo>
                  <a:pt x="98922" y="31695"/>
                </a:lnTo>
                <a:lnTo>
                  <a:pt x="99483" y="27543"/>
                </a:lnTo>
                <a:lnTo>
                  <a:pt x="99398" y="17215"/>
                </a:lnTo>
                <a:lnTo>
                  <a:pt x="99132" y="14598"/>
                </a:lnTo>
                <a:lnTo>
                  <a:pt x="97871" y="9474"/>
                </a:lnTo>
                <a:lnTo>
                  <a:pt x="96959" y="7301"/>
                </a:lnTo>
                <a:lnTo>
                  <a:pt x="95758" y="5502"/>
                </a:lnTo>
                <a:lnTo>
                  <a:pt x="95100" y="4455"/>
                </a:lnTo>
                <a:close/>
              </a:path>
            </a:pathLst>
          </a:custGeom>
          <a:solidFill>
            <a:srgbClr val="252525"/>
          </a:solidFill>
        </p:spPr>
        <p:txBody>
          <a:bodyPr wrap="square" lIns="0" tIns="0" rIns="0" bIns="0" rtlCol="0"/>
          <a:lstStyle/>
          <a:p>
            <a:endParaRPr/>
          </a:p>
        </p:txBody>
      </p:sp>
      <p:sp>
        <p:nvSpPr>
          <p:cNvPr id="498" name="object 498"/>
          <p:cNvSpPr/>
          <p:nvPr/>
        </p:nvSpPr>
        <p:spPr>
          <a:xfrm>
            <a:off x="3781609" y="2828466"/>
            <a:ext cx="99695" cy="45085"/>
          </a:xfrm>
          <a:custGeom>
            <a:avLst/>
            <a:gdLst/>
            <a:ahLst/>
            <a:cxnLst/>
            <a:rect l="l" t="t" r="r" b="b"/>
            <a:pathLst>
              <a:path w="99695" h="45085">
                <a:moveTo>
                  <a:pt x="26248" y="4458"/>
                </a:moveTo>
                <a:lnTo>
                  <a:pt x="17597" y="4458"/>
                </a:lnTo>
                <a:lnTo>
                  <a:pt x="19630" y="5187"/>
                </a:lnTo>
                <a:lnTo>
                  <a:pt x="21102" y="6652"/>
                </a:lnTo>
                <a:lnTo>
                  <a:pt x="22644" y="8117"/>
                </a:lnTo>
                <a:lnTo>
                  <a:pt x="23416" y="9918"/>
                </a:lnTo>
                <a:lnTo>
                  <a:pt x="23416" y="14089"/>
                </a:lnTo>
                <a:lnTo>
                  <a:pt x="22574" y="16241"/>
                </a:lnTo>
                <a:lnTo>
                  <a:pt x="19195" y="20825"/>
                </a:lnTo>
                <a:lnTo>
                  <a:pt x="15984" y="23902"/>
                </a:lnTo>
                <a:lnTo>
                  <a:pt x="11217" y="27814"/>
                </a:lnTo>
                <a:lnTo>
                  <a:pt x="8202" y="30323"/>
                </a:lnTo>
                <a:lnTo>
                  <a:pt x="0" y="42723"/>
                </a:lnTo>
                <a:lnTo>
                  <a:pt x="0" y="44020"/>
                </a:lnTo>
                <a:lnTo>
                  <a:pt x="29024" y="44020"/>
                </a:lnTo>
                <a:lnTo>
                  <a:pt x="29024" y="38847"/>
                </a:lnTo>
                <a:lnTo>
                  <a:pt x="7501" y="38847"/>
                </a:lnTo>
                <a:lnTo>
                  <a:pt x="8132" y="37872"/>
                </a:lnTo>
                <a:lnTo>
                  <a:pt x="19840" y="27148"/>
                </a:lnTo>
                <a:lnTo>
                  <a:pt x="22644" y="24575"/>
                </a:lnTo>
                <a:lnTo>
                  <a:pt x="28921" y="14089"/>
                </a:lnTo>
                <a:lnTo>
                  <a:pt x="28881" y="8551"/>
                </a:lnTo>
                <a:lnTo>
                  <a:pt x="27692" y="5831"/>
                </a:lnTo>
                <a:lnTo>
                  <a:pt x="26248" y="4458"/>
                </a:lnTo>
                <a:close/>
              </a:path>
              <a:path w="99695" h="45085">
                <a:moveTo>
                  <a:pt x="19490" y="0"/>
                </a:moveTo>
                <a:lnTo>
                  <a:pt x="11147" y="0"/>
                </a:lnTo>
                <a:lnTo>
                  <a:pt x="7782" y="1079"/>
                </a:lnTo>
                <a:lnTo>
                  <a:pt x="2874" y="5411"/>
                </a:lnTo>
                <a:lnTo>
                  <a:pt x="1402" y="8551"/>
                </a:lnTo>
                <a:lnTo>
                  <a:pt x="1051" y="12680"/>
                </a:lnTo>
                <a:lnTo>
                  <a:pt x="6590" y="13248"/>
                </a:lnTo>
                <a:lnTo>
                  <a:pt x="6590" y="10500"/>
                </a:lnTo>
                <a:lnTo>
                  <a:pt x="7361" y="8341"/>
                </a:lnTo>
                <a:lnTo>
                  <a:pt x="8973" y="6785"/>
                </a:lnTo>
                <a:lnTo>
                  <a:pt x="10516" y="5236"/>
                </a:lnTo>
                <a:lnTo>
                  <a:pt x="12549" y="4458"/>
                </a:lnTo>
                <a:lnTo>
                  <a:pt x="26248" y="4458"/>
                </a:lnTo>
                <a:lnTo>
                  <a:pt x="22785" y="1163"/>
                </a:lnTo>
                <a:lnTo>
                  <a:pt x="19490" y="0"/>
                </a:lnTo>
                <a:close/>
              </a:path>
              <a:path w="99695" h="45085">
                <a:moveTo>
                  <a:pt x="56086" y="9722"/>
                </a:moveTo>
                <a:lnTo>
                  <a:pt x="50688" y="9722"/>
                </a:lnTo>
                <a:lnTo>
                  <a:pt x="50688" y="44020"/>
                </a:lnTo>
                <a:lnTo>
                  <a:pt x="56086" y="44020"/>
                </a:lnTo>
                <a:lnTo>
                  <a:pt x="56086" y="9722"/>
                </a:lnTo>
                <a:close/>
              </a:path>
              <a:path w="99695" h="45085">
                <a:moveTo>
                  <a:pt x="56086" y="0"/>
                </a:moveTo>
                <a:lnTo>
                  <a:pt x="52581" y="0"/>
                </a:lnTo>
                <a:lnTo>
                  <a:pt x="51669" y="1892"/>
                </a:lnTo>
                <a:lnTo>
                  <a:pt x="50057" y="3848"/>
                </a:lnTo>
                <a:lnTo>
                  <a:pt x="45570" y="7878"/>
                </a:lnTo>
                <a:lnTo>
                  <a:pt x="42906" y="9589"/>
                </a:lnTo>
                <a:lnTo>
                  <a:pt x="40063" y="10955"/>
                </a:lnTo>
                <a:lnTo>
                  <a:pt x="39961" y="16206"/>
                </a:lnTo>
                <a:lnTo>
                  <a:pt x="50688" y="9722"/>
                </a:lnTo>
                <a:lnTo>
                  <a:pt x="56086" y="9722"/>
                </a:lnTo>
                <a:lnTo>
                  <a:pt x="56086" y="0"/>
                </a:lnTo>
                <a:close/>
              </a:path>
              <a:path w="99695" h="45085">
                <a:moveTo>
                  <a:pt x="87565" y="0"/>
                </a:moveTo>
                <a:lnTo>
                  <a:pt x="82026" y="0"/>
                </a:lnTo>
                <a:lnTo>
                  <a:pt x="79362" y="855"/>
                </a:lnTo>
                <a:lnTo>
                  <a:pt x="75155" y="4289"/>
                </a:lnTo>
                <a:lnTo>
                  <a:pt x="73543" y="6722"/>
                </a:lnTo>
                <a:lnTo>
                  <a:pt x="71440" y="13044"/>
                </a:lnTo>
                <a:lnTo>
                  <a:pt x="70879" y="17215"/>
                </a:lnTo>
                <a:lnTo>
                  <a:pt x="70879" y="30631"/>
                </a:lnTo>
                <a:lnTo>
                  <a:pt x="72351" y="36576"/>
                </a:lnTo>
                <a:lnTo>
                  <a:pt x="77609" y="43256"/>
                </a:lnTo>
                <a:lnTo>
                  <a:pt x="80974" y="44770"/>
                </a:lnTo>
                <a:lnTo>
                  <a:pt x="88406" y="44770"/>
                </a:lnTo>
                <a:lnTo>
                  <a:pt x="91070" y="43908"/>
                </a:lnTo>
                <a:lnTo>
                  <a:pt x="95277" y="40459"/>
                </a:lnTo>
                <a:lnTo>
                  <a:pt x="82727" y="40347"/>
                </a:lnTo>
                <a:lnTo>
                  <a:pt x="80619" y="39148"/>
                </a:lnTo>
                <a:lnTo>
                  <a:pt x="77254" y="34360"/>
                </a:lnTo>
                <a:lnTo>
                  <a:pt x="76417" y="29594"/>
                </a:lnTo>
                <a:lnTo>
                  <a:pt x="76529" y="14600"/>
                </a:lnTo>
                <a:lnTo>
                  <a:pt x="77329" y="10269"/>
                </a:lnTo>
                <a:lnTo>
                  <a:pt x="80694" y="5502"/>
                </a:lnTo>
                <a:lnTo>
                  <a:pt x="82657" y="4458"/>
                </a:lnTo>
                <a:lnTo>
                  <a:pt x="95100" y="4458"/>
                </a:lnTo>
                <a:lnTo>
                  <a:pt x="94646" y="3736"/>
                </a:lnTo>
                <a:lnTo>
                  <a:pt x="93173" y="2369"/>
                </a:lnTo>
                <a:lnTo>
                  <a:pt x="91350" y="1422"/>
                </a:lnTo>
                <a:lnTo>
                  <a:pt x="89598" y="476"/>
                </a:lnTo>
                <a:lnTo>
                  <a:pt x="87565" y="0"/>
                </a:lnTo>
                <a:close/>
              </a:path>
              <a:path w="99695" h="45085">
                <a:moveTo>
                  <a:pt x="95100" y="4458"/>
                </a:moveTo>
                <a:lnTo>
                  <a:pt x="87635" y="4458"/>
                </a:lnTo>
                <a:lnTo>
                  <a:pt x="89738" y="5642"/>
                </a:lnTo>
                <a:lnTo>
                  <a:pt x="93103" y="10388"/>
                </a:lnTo>
                <a:lnTo>
                  <a:pt x="93842" y="14600"/>
                </a:lnTo>
                <a:lnTo>
                  <a:pt x="93942" y="29594"/>
                </a:lnTo>
                <a:lnTo>
                  <a:pt x="93103" y="34360"/>
                </a:lnTo>
                <a:lnTo>
                  <a:pt x="89726" y="39155"/>
                </a:lnTo>
                <a:lnTo>
                  <a:pt x="87635" y="40347"/>
                </a:lnTo>
                <a:lnTo>
                  <a:pt x="95347" y="40347"/>
                </a:lnTo>
                <a:lnTo>
                  <a:pt x="96819" y="38012"/>
                </a:lnTo>
                <a:lnTo>
                  <a:pt x="98922" y="31697"/>
                </a:lnTo>
                <a:lnTo>
                  <a:pt x="99483" y="27540"/>
                </a:lnTo>
                <a:lnTo>
                  <a:pt x="99398" y="17215"/>
                </a:lnTo>
                <a:lnTo>
                  <a:pt x="99132" y="14600"/>
                </a:lnTo>
                <a:lnTo>
                  <a:pt x="97871" y="9476"/>
                </a:lnTo>
                <a:lnTo>
                  <a:pt x="96959" y="7303"/>
                </a:lnTo>
                <a:lnTo>
                  <a:pt x="95758" y="5502"/>
                </a:lnTo>
                <a:lnTo>
                  <a:pt x="95100" y="4458"/>
                </a:lnTo>
                <a:close/>
              </a:path>
            </a:pathLst>
          </a:custGeom>
          <a:solidFill>
            <a:srgbClr val="252525"/>
          </a:solidFill>
        </p:spPr>
        <p:txBody>
          <a:bodyPr wrap="square" lIns="0" tIns="0" rIns="0" bIns="0" rtlCol="0"/>
          <a:lstStyle/>
          <a:p>
            <a:endParaRPr/>
          </a:p>
        </p:txBody>
      </p:sp>
      <p:sp>
        <p:nvSpPr>
          <p:cNvPr id="499" name="object 499"/>
          <p:cNvSpPr/>
          <p:nvPr/>
        </p:nvSpPr>
        <p:spPr>
          <a:xfrm>
            <a:off x="3781609" y="2603066"/>
            <a:ext cx="99695" cy="45085"/>
          </a:xfrm>
          <a:custGeom>
            <a:avLst/>
            <a:gdLst/>
            <a:ahLst/>
            <a:cxnLst/>
            <a:rect l="l" t="t" r="r" b="b"/>
            <a:pathLst>
              <a:path w="99695" h="45085">
                <a:moveTo>
                  <a:pt x="26241" y="4451"/>
                </a:moveTo>
                <a:lnTo>
                  <a:pt x="17597" y="4451"/>
                </a:lnTo>
                <a:lnTo>
                  <a:pt x="19630" y="5187"/>
                </a:lnTo>
                <a:lnTo>
                  <a:pt x="21102" y="6652"/>
                </a:lnTo>
                <a:lnTo>
                  <a:pt x="22644" y="8117"/>
                </a:lnTo>
                <a:lnTo>
                  <a:pt x="23416" y="9918"/>
                </a:lnTo>
                <a:lnTo>
                  <a:pt x="23416" y="14082"/>
                </a:lnTo>
                <a:lnTo>
                  <a:pt x="22574" y="16241"/>
                </a:lnTo>
                <a:lnTo>
                  <a:pt x="19195" y="20825"/>
                </a:lnTo>
                <a:lnTo>
                  <a:pt x="15984" y="23902"/>
                </a:lnTo>
                <a:lnTo>
                  <a:pt x="11217" y="27814"/>
                </a:lnTo>
                <a:lnTo>
                  <a:pt x="8202" y="30323"/>
                </a:lnTo>
                <a:lnTo>
                  <a:pt x="0" y="42723"/>
                </a:lnTo>
                <a:lnTo>
                  <a:pt x="0" y="44020"/>
                </a:lnTo>
                <a:lnTo>
                  <a:pt x="29024" y="44020"/>
                </a:lnTo>
                <a:lnTo>
                  <a:pt x="29024" y="38847"/>
                </a:lnTo>
                <a:lnTo>
                  <a:pt x="7501" y="38847"/>
                </a:lnTo>
                <a:lnTo>
                  <a:pt x="8132" y="37872"/>
                </a:lnTo>
                <a:lnTo>
                  <a:pt x="19840" y="27141"/>
                </a:lnTo>
                <a:lnTo>
                  <a:pt x="22644" y="24568"/>
                </a:lnTo>
                <a:lnTo>
                  <a:pt x="28923" y="14082"/>
                </a:lnTo>
                <a:lnTo>
                  <a:pt x="28881" y="8551"/>
                </a:lnTo>
                <a:lnTo>
                  <a:pt x="27692" y="5831"/>
                </a:lnTo>
                <a:lnTo>
                  <a:pt x="26241" y="4451"/>
                </a:lnTo>
                <a:close/>
              </a:path>
              <a:path w="99695" h="45085">
                <a:moveTo>
                  <a:pt x="19490" y="0"/>
                </a:moveTo>
                <a:lnTo>
                  <a:pt x="11147" y="0"/>
                </a:lnTo>
                <a:lnTo>
                  <a:pt x="7782" y="1079"/>
                </a:lnTo>
                <a:lnTo>
                  <a:pt x="2874" y="5404"/>
                </a:lnTo>
                <a:lnTo>
                  <a:pt x="1402" y="8551"/>
                </a:lnTo>
                <a:lnTo>
                  <a:pt x="1051" y="12680"/>
                </a:lnTo>
                <a:lnTo>
                  <a:pt x="6590" y="13248"/>
                </a:lnTo>
                <a:lnTo>
                  <a:pt x="6590" y="10493"/>
                </a:lnTo>
                <a:lnTo>
                  <a:pt x="7361" y="8341"/>
                </a:lnTo>
                <a:lnTo>
                  <a:pt x="8973" y="6785"/>
                </a:lnTo>
                <a:lnTo>
                  <a:pt x="10516" y="5229"/>
                </a:lnTo>
                <a:lnTo>
                  <a:pt x="12549" y="4451"/>
                </a:lnTo>
                <a:lnTo>
                  <a:pt x="26241" y="4451"/>
                </a:lnTo>
                <a:lnTo>
                  <a:pt x="22785" y="1163"/>
                </a:lnTo>
                <a:lnTo>
                  <a:pt x="19490" y="0"/>
                </a:lnTo>
                <a:close/>
              </a:path>
              <a:path w="99695" h="45085">
                <a:moveTo>
                  <a:pt x="61365" y="4451"/>
                </a:moveTo>
                <a:lnTo>
                  <a:pt x="52721" y="4451"/>
                </a:lnTo>
                <a:lnTo>
                  <a:pt x="54684" y="5187"/>
                </a:lnTo>
                <a:lnTo>
                  <a:pt x="57769" y="8117"/>
                </a:lnTo>
                <a:lnTo>
                  <a:pt x="58470" y="9918"/>
                </a:lnTo>
                <a:lnTo>
                  <a:pt x="58470" y="14082"/>
                </a:lnTo>
                <a:lnTo>
                  <a:pt x="57699" y="16241"/>
                </a:lnTo>
                <a:lnTo>
                  <a:pt x="54319" y="20825"/>
                </a:lnTo>
                <a:lnTo>
                  <a:pt x="51108" y="23902"/>
                </a:lnTo>
                <a:lnTo>
                  <a:pt x="43256" y="30323"/>
                </a:lnTo>
                <a:lnTo>
                  <a:pt x="40943" y="32538"/>
                </a:lnTo>
                <a:lnTo>
                  <a:pt x="39260" y="34452"/>
                </a:lnTo>
                <a:lnTo>
                  <a:pt x="37648" y="36365"/>
                </a:lnTo>
                <a:lnTo>
                  <a:pt x="36456" y="38307"/>
                </a:lnTo>
                <a:lnTo>
                  <a:pt x="35755" y="40284"/>
                </a:lnTo>
                <a:lnTo>
                  <a:pt x="35264" y="41475"/>
                </a:lnTo>
                <a:lnTo>
                  <a:pt x="35054" y="42723"/>
                </a:lnTo>
                <a:lnTo>
                  <a:pt x="35124" y="44020"/>
                </a:lnTo>
                <a:lnTo>
                  <a:pt x="64078" y="44020"/>
                </a:lnTo>
                <a:lnTo>
                  <a:pt x="64078" y="38847"/>
                </a:lnTo>
                <a:lnTo>
                  <a:pt x="42625" y="38847"/>
                </a:lnTo>
                <a:lnTo>
                  <a:pt x="43186" y="37872"/>
                </a:lnTo>
                <a:lnTo>
                  <a:pt x="43957" y="36898"/>
                </a:lnTo>
                <a:lnTo>
                  <a:pt x="45780" y="34963"/>
                </a:lnTo>
                <a:lnTo>
                  <a:pt x="47883" y="33127"/>
                </a:lnTo>
                <a:lnTo>
                  <a:pt x="54964" y="27141"/>
                </a:lnTo>
                <a:lnTo>
                  <a:pt x="57699" y="24568"/>
                </a:lnTo>
                <a:lnTo>
                  <a:pt x="61073" y="20811"/>
                </a:lnTo>
                <a:lnTo>
                  <a:pt x="62256" y="19038"/>
                </a:lnTo>
                <a:lnTo>
                  <a:pt x="63658" y="15652"/>
                </a:lnTo>
                <a:lnTo>
                  <a:pt x="63977" y="14082"/>
                </a:lnTo>
                <a:lnTo>
                  <a:pt x="63852" y="8341"/>
                </a:lnTo>
                <a:lnTo>
                  <a:pt x="62816" y="5831"/>
                </a:lnTo>
                <a:lnTo>
                  <a:pt x="61365" y="4451"/>
                </a:lnTo>
                <a:close/>
              </a:path>
              <a:path w="99695" h="45085">
                <a:moveTo>
                  <a:pt x="54544" y="0"/>
                </a:moveTo>
                <a:lnTo>
                  <a:pt x="46201" y="0"/>
                </a:lnTo>
                <a:lnTo>
                  <a:pt x="42906" y="1079"/>
                </a:lnTo>
                <a:lnTo>
                  <a:pt x="36105" y="12680"/>
                </a:lnTo>
                <a:lnTo>
                  <a:pt x="41644" y="13248"/>
                </a:lnTo>
                <a:lnTo>
                  <a:pt x="41714" y="10493"/>
                </a:lnTo>
                <a:lnTo>
                  <a:pt x="42485" y="8341"/>
                </a:lnTo>
                <a:lnTo>
                  <a:pt x="45570" y="5229"/>
                </a:lnTo>
                <a:lnTo>
                  <a:pt x="47673" y="4451"/>
                </a:lnTo>
                <a:lnTo>
                  <a:pt x="61365" y="4451"/>
                </a:lnTo>
                <a:lnTo>
                  <a:pt x="57909" y="1163"/>
                </a:lnTo>
                <a:lnTo>
                  <a:pt x="54544" y="0"/>
                </a:lnTo>
                <a:close/>
              </a:path>
              <a:path w="99695" h="45085">
                <a:moveTo>
                  <a:pt x="87565" y="0"/>
                </a:moveTo>
                <a:lnTo>
                  <a:pt x="82026" y="0"/>
                </a:lnTo>
                <a:lnTo>
                  <a:pt x="79362" y="855"/>
                </a:lnTo>
                <a:lnTo>
                  <a:pt x="75155" y="4282"/>
                </a:lnTo>
                <a:lnTo>
                  <a:pt x="73543" y="6722"/>
                </a:lnTo>
                <a:lnTo>
                  <a:pt x="71440" y="13044"/>
                </a:lnTo>
                <a:lnTo>
                  <a:pt x="70879" y="17215"/>
                </a:lnTo>
                <a:lnTo>
                  <a:pt x="70879" y="30631"/>
                </a:lnTo>
                <a:lnTo>
                  <a:pt x="72351" y="36576"/>
                </a:lnTo>
                <a:lnTo>
                  <a:pt x="77609" y="43256"/>
                </a:lnTo>
                <a:lnTo>
                  <a:pt x="80974" y="44770"/>
                </a:lnTo>
                <a:lnTo>
                  <a:pt x="88406" y="44770"/>
                </a:lnTo>
                <a:lnTo>
                  <a:pt x="91070" y="43908"/>
                </a:lnTo>
                <a:lnTo>
                  <a:pt x="95277" y="40459"/>
                </a:lnTo>
                <a:lnTo>
                  <a:pt x="82727" y="40340"/>
                </a:lnTo>
                <a:lnTo>
                  <a:pt x="80624" y="39148"/>
                </a:lnTo>
                <a:lnTo>
                  <a:pt x="77254" y="34360"/>
                </a:lnTo>
                <a:lnTo>
                  <a:pt x="76417" y="29594"/>
                </a:lnTo>
                <a:lnTo>
                  <a:pt x="76529" y="14600"/>
                </a:lnTo>
                <a:lnTo>
                  <a:pt x="77329" y="10269"/>
                </a:lnTo>
                <a:lnTo>
                  <a:pt x="80694" y="5502"/>
                </a:lnTo>
                <a:lnTo>
                  <a:pt x="82657" y="4451"/>
                </a:lnTo>
                <a:lnTo>
                  <a:pt x="95099" y="4451"/>
                </a:lnTo>
                <a:lnTo>
                  <a:pt x="94646" y="3729"/>
                </a:lnTo>
                <a:lnTo>
                  <a:pt x="93173" y="2369"/>
                </a:lnTo>
                <a:lnTo>
                  <a:pt x="91350" y="1415"/>
                </a:lnTo>
                <a:lnTo>
                  <a:pt x="89598" y="469"/>
                </a:lnTo>
                <a:lnTo>
                  <a:pt x="87565" y="0"/>
                </a:lnTo>
                <a:close/>
              </a:path>
              <a:path w="99695" h="45085">
                <a:moveTo>
                  <a:pt x="95099" y="4451"/>
                </a:moveTo>
                <a:lnTo>
                  <a:pt x="87635" y="4451"/>
                </a:lnTo>
                <a:lnTo>
                  <a:pt x="89738" y="5642"/>
                </a:lnTo>
                <a:lnTo>
                  <a:pt x="93103" y="10388"/>
                </a:lnTo>
                <a:lnTo>
                  <a:pt x="93842" y="14600"/>
                </a:lnTo>
                <a:lnTo>
                  <a:pt x="93941" y="29594"/>
                </a:lnTo>
                <a:lnTo>
                  <a:pt x="93103" y="34360"/>
                </a:lnTo>
                <a:lnTo>
                  <a:pt x="89738" y="39148"/>
                </a:lnTo>
                <a:lnTo>
                  <a:pt x="87635" y="40340"/>
                </a:lnTo>
                <a:lnTo>
                  <a:pt x="95352" y="40340"/>
                </a:lnTo>
                <a:lnTo>
                  <a:pt x="96819" y="38012"/>
                </a:lnTo>
                <a:lnTo>
                  <a:pt x="98922" y="31697"/>
                </a:lnTo>
                <a:lnTo>
                  <a:pt x="99483" y="27540"/>
                </a:lnTo>
                <a:lnTo>
                  <a:pt x="99398" y="17215"/>
                </a:lnTo>
                <a:lnTo>
                  <a:pt x="99132" y="14600"/>
                </a:lnTo>
                <a:lnTo>
                  <a:pt x="97871" y="9476"/>
                </a:lnTo>
                <a:lnTo>
                  <a:pt x="96959" y="7296"/>
                </a:lnTo>
                <a:lnTo>
                  <a:pt x="95758" y="5502"/>
                </a:lnTo>
                <a:lnTo>
                  <a:pt x="95099" y="4451"/>
                </a:lnTo>
                <a:close/>
              </a:path>
            </a:pathLst>
          </a:custGeom>
          <a:solidFill>
            <a:srgbClr val="252525"/>
          </a:solidFill>
        </p:spPr>
        <p:txBody>
          <a:bodyPr wrap="square" lIns="0" tIns="0" rIns="0" bIns="0" rtlCol="0"/>
          <a:lstStyle/>
          <a:p>
            <a:endParaRPr/>
          </a:p>
        </p:txBody>
      </p:sp>
      <p:sp>
        <p:nvSpPr>
          <p:cNvPr id="500" name="object 500"/>
          <p:cNvSpPr/>
          <p:nvPr/>
        </p:nvSpPr>
        <p:spPr>
          <a:xfrm>
            <a:off x="3781609" y="2377652"/>
            <a:ext cx="99695" cy="45085"/>
          </a:xfrm>
          <a:custGeom>
            <a:avLst/>
            <a:gdLst/>
            <a:ahLst/>
            <a:cxnLst/>
            <a:rect l="l" t="t" r="r" b="b"/>
            <a:pathLst>
              <a:path w="99695" h="45085">
                <a:moveTo>
                  <a:pt x="26279" y="4486"/>
                </a:moveTo>
                <a:lnTo>
                  <a:pt x="17597" y="4486"/>
                </a:lnTo>
                <a:lnTo>
                  <a:pt x="19630" y="5187"/>
                </a:lnTo>
                <a:lnTo>
                  <a:pt x="21102" y="6659"/>
                </a:lnTo>
                <a:lnTo>
                  <a:pt x="22644" y="8131"/>
                </a:lnTo>
                <a:lnTo>
                  <a:pt x="23416" y="9953"/>
                </a:lnTo>
                <a:lnTo>
                  <a:pt x="23416" y="14089"/>
                </a:lnTo>
                <a:lnTo>
                  <a:pt x="22574" y="16262"/>
                </a:lnTo>
                <a:lnTo>
                  <a:pt x="20892" y="18505"/>
                </a:lnTo>
                <a:lnTo>
                  <a:pt x="19209" y="20818"/>
                </a:lnTo>
                <a:lnTo>
                  <a:pt x="15984" y="23902"/>
                </a:lnTo>
                <a:lnTo>
                  <a:pt x="11217" y="27821"/>
                </a:lnTo>
                <a:lnTo>
                  <a:pt x="8104" y="30428"/>
                </a:lnTo>
                <a:lnTo>
                  <a:pt x="0" y="42737"/>
                </a:lnTo>
                <a:lnTo>
                  <a:pt x="0" y="44034"/>
                </a:lnTo>
                <a:lnTo>
                  <a:pt x="29024" y="44034"/>
                </a:lnTo>
                <a:lnTo>
                  <a:pt x="29024" y="38861"/>
                </a:lnTo>
                <a:lnTo>
                  <a:pt x="7501" y="38861"/>
                </a:lnTo>
                <a:lnTo>
                  <a:pt x="8132" y="37879"/>
                </a:lnTo>
                <a:lnTo>
                  <a:pt x="16092" y="30337"/>
                </a:lnTo>
                <a:lnTo>
                  <a:pt x="19840" y="27155"/>
                </a:lnTo>
                <a:lnTo>
                  <a:pt x="28925" y="14089"/>
                </a:lnTo>
                <a:lnTo>
                  <a:pt x="28864" y="8551"/>
                </a:lnTo>
                <a:lnTo>
                  <a:pt x="27692" y="5817"/>
                </a:lnTo>
                <a:lnTo>
                  <a:pt x="26279" y="4486"/>
                </a:lnTo>
                <a:close/>
              </a:path>
              <a:path w="99695" h="45085">
                <a:moveTo>
                  <a:pt x="19490" y="0"/>
                </a:moveTo>
                <a:lnTo>
                  <a:pt x="11147" y="0"/>
                </a:lnTo>
                <a:lnTo>
                  <a:pt x="7782" y="1121"/>
                </a:lnTo>
                <a:lnTo>
                  <a:pt x="5328" y="3224"/>
                </a:lnTo>
                <a:lnTo>
                  <a:pt x="2874" y="5397"/>
                </a:lnTo>
                <a:lnTo>
                  <a:pt x="1402" y="8551"/>
                </a:lnTo>
                <a:lnTo>
                  <a:pt x="1051" y="12687"/>
                </a:lnTo>
                <a:lnTo>
                  <a:pt x="6590" y="13248"/>
                </a:lnTo>
                <a:lnTo>
                  <a:pt x="6590" y="10514"/>
                </a:lnTo>
                <a:lnTo>
                  <a:pt x="7361" y="8341"/>
                </a:lnTo>
                <a:lnTo>
                  <a:pt x="8973" y="6799"/>
                </a:lnTo>
                <a:lnTo>
                  <a:pt x="10516" y="5257"/>
                </a:lnTo>
                <a:lnTo>
                  <a:pt x="12549" y="4486"/>
                </a:lnTo>
                <a:lnTo>
                  <a:pt x="26279" y="4486"/>
                </a:lnTo>
                <a:lnTo>
                  <a:pt x="22785" y="1191"/>
                </a:lnTo>
                <a:lnTo>
                  <a:pt x="19490" y="0"/>
                </a:lnTo>
                <a:close/>
              </a:path>
              <a:path w="99695" h="45085">
                <a:moveTo>
                  <a:pt x="41223" y="31739"/>
                </a:moveTo>
                <a:lnTo>
                  <a:pt x="35825" y="32461"/>
                </a:lnTo>
                <a:lnTo>
                  <a:pt x="36175" y="36106"/>
                </a:lnTo>
                <a:lnTo>
                  <a:pt x="37648" y="39078"/>
                </a:lnTo>
                <a:lnTo>
                  <a:pt x="42695" y="43662"/>
                </a:lnTo>
                <a:lnTo>
                  <a:pt x="45920" y="44812"/>
                </a:lnTo>
                <a:lnTo>
                  <a:pt x="54053" y="44812"/>
                </a:lnTo>
                <a:lnTo>
                  <a:pt x="57558" y="43480"/>
                </a:lnTo>
                <a:lnTo>
                  <a:pt x="60850" y="40354"/>
                </a:lnTo>
                <a:lnTo>
                  <a:pt x="47673" y="40354"/>
                </a:lnTo>
                <a:lnTo>
                  <a:pt x="45850" y="39681"/>
                </a:lnTo>
                <a:lnTo>
                  <a:pt x="42906" y="36989"/>
                </a:lnTo>
                <a:lnTo>
                  <a:pt x="41854" y="34788"/>
                </a:lnTo>
                <a:lnTo>
                  <a:pt x="41223" y="31739"/>
                </a:lnTo>
                <a:close/>
              </a:path>
              <a:path w="99695" h="45085">
                <a:moveTo>
                  <a:pt x="61360" y="22711"/>
                </a:moveTo>
                <a:lnTo>
                  <a:pt x="52721" y="22711"/>
                </a:lnTo>
                <a:lnTo>
                  <a:pt x="54824" y="23482"/>
                </a:lnTo>
                <a:lnTo>
                  <a:pt x="58049" y="26692"/>
                </a:lnTo>
                <a:lnTo>
                  <a:pt x="58820" y="28732"/>
                </a:lnTo>
                <a:lnTo>
                  <a:pt x="58820" y="33793"/>
                </a:lnTo>
                <a:lnTo>
                  <a:pt x="57979" y="35966"/>
                </a:lnTo>
                <a:lnTo>
                  <a:pt x="54474" y="39477"/>
                </a:lnTo>
                <a:lnTo>
                  <a:pt x="52300" y="40354"/>
                </a:lnTo>
                <a:lnTo>
                  <a:pt x="60850" y="40354"/>
                </a:lnTo>
                <a:lnTo>
                  <a:pt x="63167" y="38153"/>
                </a:lnTo>
                <a:lnTo>
                  <a:pt x="64569" y="34914"/>
                </a:lnTo>
                <a:lnTo>
                  <a:pt x="64569" y="28255"/>
                </a:lnTo>
                <a:lnTo>
                  <a:pt x="63798" y="25893"/>
                </a:lnTo>
                <a:lnTo>
                  <a:pt x="61360" y="22711"/>
                </a:lnTo>
                <a:close/>
              </a:path>
              <a:path w="99695" h="45085">
                <a:moveTo>
                  <a:pt x="47393" y="18575"/>
                </a:moveTo>
                <a:lnTo>
                  <a:pt x="47042" y="18575"/>
                </a:lnTo>
                <a:lnTo>
                  <a:pt x="46481" y="23271"/>
                </a:lnTo>
                <a:lnTo>
                  <a:pt x="47954" y="22851"/>
                </a:lnTo>
                <a:lnTo>
                  <a:pt x="49215" y="22711"/>
                </a:lnTo>
                <a:lnTo>
                  <a:pt x="61360" y="22711"/>
                </a:lnTo>
                <a:lnTo>
                  <a:pt x="60924" y="22150"/>
                </a:lnTo>
                <a:lnTo>
                  <a:pt x="58960" y="20888"/>
                </a:lnTo>
                <a:lnTo>
                  <a:pt x="56366" y="20257"/>
                </a:lnTo>
                <a:lnTo>
                  <a:pt x="58330" y="19346"/>
                </a:lnTo>
                <a:lnTo>
                  <a:pt x="59237" y="18645"/>
                </a:lnTo>
                <a:lnTo>
                  <a:pt x="47673" y="18645"/>
                </a:lnTo>
                <a:lnTo>
                  <a:pt x="47393" y="18575"/>
                </a:lnTo>
                <a:close/>
              </a:path>
              <a:path w="99695" h="45085">
                <a:moveTo>
                  <a:pt x="59984" y="4416"/>
                </a:moveTo>
                <a:lnTo>
                  <a:pt x="51809" y="4416"/>
                </a:lnTo>
                <a:lnTo>
                  <a:pt x="53492" y="5116"/>
                </a:lnTo>
                <a:lnTo>
                  <a:pt x="56226" y="7710"/>
                </a:lnTo>
                <a:lnTo>
                  <a:pt x="56857" y="9322"/>
                </a:lnTo>
                <a:lnTo>
                  <a:pt x="56857" y="13808"/>
                </a:lnTo>
                <a:lnTo>
                  <a:pt x="55946" y="15631"/>
                </a:lnTo>
                <a:lnTo>
                  <a:pt x="52300" y="18014"/>
                </a:lnTo>
                <a:lnTo>
                  <a:pt x="50197" y="18645"/>
                </a:lnTo>
                <a:lnTo>
                  <a:pt x="59237" y="18645"/>
                </a:lnTo>
                <a:lnTo>
                  <a:pt x="59872" y="18154"/>
                </a:lnTo>
                <a:lnTo>
                  <a:pt x="61905" y="15000"/>
                </a:lnTo>
                <a:lnTo>
                  <a:pt x="62396" y="13318"/>
                </a:lnTo>
                <a:lnTo>
                  <a:pt x="62375" y="9322"/>
                </a:lnTo>
                <a:lnTo>
                  <a:pt x="61835" y="7500"/>
                </a:lnTo>
                <a:lnTo>
                  <a:pt x="59984" y="4416"/>
                </a:lnTo>
                <a:close/>
              </a:path>
              <a:path w="99695" h="45085">
                <a:moveTo>
                  <a:pt x="51950" y="0"/>
                </a:moveTo>
                <a:lnTo>
                  <a:pt x="46061" y="0"/>
                </a:lnTo>
                <a:lnTo>
                  <a:pt x="43186" y="981"/>
                </a:lnTo>
                <a:lnTo>
                  <a:pt x="40873" y="3014"/>
                </a:lnTo>
                <a:lnTo>
                  <a:pt x="38489" y="4976"/>
                </a:lnTo>
                <a:lnTo>
                  <a:pt x="37017" y="7780"/>
                </a:lnTo>
                <a:lnTo>
                  <a:pt x="36386" y="11355"/>
                </a:lnTo>
                <a:lnTo>
                  <a:pt x="41784" y="12336"/>
                </a:lnTo>
                <a:lnTo>
                  <a:pt x="42135" y="9673"/>
                </a:lnTo>
                <a:lnTo>
                  <a:pt x="43046" y="7710"/>
                </a:lnTo>
                <a:lnTo>
                  <a:pt x="44448" y="6378"/>
                </a:lnTo>
                <a:lnTo>
                  <a:pt x="45850" y="5116"/>
                </a:lnTo>
                <a:lnTo>
                  <a:pt x="47603" y="4416"/>
                </a:lnTo>
                <a:lnTo>
                  <a:pt x="59984" y="4416"/>
                </a:lnTo>
                <a:lnTo>
                  <a:pt x="59732" y="3995"/>
                </a:lnTo>
                <a:lnTo>
                  <a:pt x="58189" y="2593"/>
                </a:lnTo>
                <a:lnTo>
                  <a:pt x="54123" y="490"/>
                </a:lnTo>
                <a:lnTo>
                  <a:pt x="51950" y="0"/>
                </a:lnTo>
                <a:close/>
              </a:path>
              <a:path w="99695" h="45085">
                <a:moveTo>
                  <a:pt x="87565" y="0"/>
                </a:moveTo>
                <a:lnTo>
                  <a:pt x="82026" y="0"/>
                </a:lnTo>
                <a:lnTo>
                  <a:pt x="79362" y="841"/>
                </a:lnTo>
                <a:lnTo>
                  <a:pt x="77259" y="2593"/>
                </a:lnTo>
                <a:lnTo>
                  <a:pt x="75155" y="4275"/>
                </a:lnTo>
                <a:lnTo>
                  <a:pt x="73543" y="6729"/>
                </a:lnTo>
                <a:lnTo>
                  <a:pt x="71440" y="13037"/>
                </a:lnTo>
                <a:lnTo>
                  <a:pt x="70879" y="17243"/>
                </a:lnTo>
                <a:lnTo>
                  <a:pt x="70879" y="30645"/>
                </a:lnTo>
                <a:lnTo>
                  <a:pt x="72351" y="36583"/>
                </a:lnTo>
                <a:lnTo>
                  <a:pt x="77609" y="43263"/>
                </a:lnTo>
                <a:lnTo>
                  <a:pt x="80974" y="44777"/>
                </a:lnTo>
                <a:lnTo>
                  <a:pt x="88406" y="44777"/>
                </a:lnTo>
                <a:lnTo>
                  <a:pt x="91070" y="43915"/>
                </a:lnTo>
                <a:lnTo>
                  <a:pt x="95277" y="40466"/>
                </a:lnTo>
                <a:lnTo>
                  <a:pt x="82727" y="40354"/>
                </a:lnTo>
                <a:lnTo>
                  <a:pt x="80619" y="39155"/>
                </a:lnTo>
                <a:lnTo>
                  <a:pt x="77255" y="34375"/>
                </a:lnTo>
                <a:lnTo>
                  <a:pt x="76417" y="29608"/>
                </a:lnTo>
                <a:lnTo>
                  <a:pt x="76535" y="14579"/>
                </a:lnTo>
                <a:lnTo>
                  <a:pt x="77329" y="10304"/>
                </a:lnTo>
                <a:lnTo>
                  <a:pt x="80694" y="5537"/>
                </a:lnTo>
                <a:lnTo>
                  <a:pt x="82657" y="4486"/>
                </a:lnTo>
                <a:lnTo>
                  <a:pt x="95120" y="4486"/>
                </a:lnTo>
                <a:lnTo>
                  <a:pt x="94646" y="3715"/>
                </a:lnTo>
                <a:lnTo>
                  <a:pt x="93173" y="2383"/>
                </a:lnTo>
                <a:lnTo>
                  <a:pt x="91350" y="1401"/>
                </a:lnTo>
                <a:lnTo>
                  <a:pt x="89598" y="490"/>
                </a:lnTo>
                <a:lnTo>
                  <a:pt x="87565" y="0"/>
                </a:lnTo>
                <a:close/>
              </a:path>
              <a:path w="99695" h="45085">
                <a:moveTo>
                  <a:pt x="95120" y="4486"/>
                </a:moveTo>
                <a:lnTo>
                  <a:pt x="87635" y="4486"/>
                </a:lnTo>
                <a:lnTo>
                  <a:pt x="89738" y="5677"/>
                </a:lnTo>
                <a:lnTo>
                  <a:pt x="91421" y="7990"/>
                </a:lnTo>
                <a:lnTo>
                  <a:pt x="93103" y="10374"/>
                </a:lnTo>
                <a:lnTo>
                  <a:pt x="93835" y="14579"/>
                </a:lnTo>
                <a:lnTo>
                  <a:pt x="93941" y="29608"/>
                </a:lnTo>
                <a:lnTo>
                  <a:pt x="93088" y="34396"/>
                </a:lnTo>
                <a:lnTo>
                  <a:pt x="89726" y="39162"/>
                </a:lnTo>
                <a:lnTo>
                  <a:pt x="87635" y="40354"/>
                </a:lnTo>
                <a:lnTo>
                  <a:pt x="95347" y="40354"/>
                </a:lnTo>
                <a:lnTo>
                  <a:pt x="96819" y="38027"/>
                </a:lnTo>
                <a:lnTo>
                  <a:pt x="98922" y="31704"/>
                </a:lnTo>
                <a:lnTo>
                  <a:pt x="99483" y="27554"/>
                </a:lnTo>
                <a:lnTo>
                  <a:pt x="99399" y="17243"/>
                </a:lnTo>
                <a:lnTo>
                  <a:pt x="99132" y="14579"/>
                </a:lnTo>
                <a:lnTo>
                  <a:pt x="97871" y="9462"/>
                </a:lnTo>
                <a:lnTo>
                  <a:pt x="96959" y="7289"/>
                </a:lnTo>
                <a:lnTo>
                  <a:pt x="95767" y="5537"/>
                </a:lnTo>
                <a:lnTo>
                  <a:pt x="95120" y="4486"/>
                </a:lnTo>
                <a:close/>
              </a:path>
            </a:pathLst>
          </a:custGeom>
          <a:solidFill>
            <a:srgbClr val="252525"/>
          </a:solidFill>
        </p:spPr>
        <p:txBody>
          <a:bodyPr wrap="square" lIns="0" tIns="0" rIns="0" bIns="0" rtlCol="0"/>
          <a:lstStyle/>
          <a:p>
            <a:endParaRPr/>
          </a:p>
        </p:txBody>
      </p:sp>
      <p:sp>
        <p:nvSpPr>
          <p:cNvPr id="501" name="object 501"/>
          <p:cNvSpPr/>
          <p:nvPr/>
        </p:nvSpPr>
        <p:spPr>
          <a:xfrm>
            <a:off x="3781609" y="2152293"/>
            <a:ext cx="99695" cy="45085"/>
          </a:xfrm>
          <a:custGeom>
            <a:avLst/>
            <a:gdLst/>
            <a:ahLst/>
            <a:cxnLst/>
            <a:rect l="l" t="t" r="r" b="b"/>
            <a:pathLst>
              <a:path w="99695" h="45085">
                <a:moveTo>
                  <a:pt x="26249" y="4416"/>
                </a:moveTo>
                <a:lnTo>
                  <a:pt x="17597" y="4416"/>
                </a:lnTo>
                <a:lnTo>
                  <a:pt x="19630" y="5187"/>
                </a:lnTo>
                <a:lnTo>
                  <a:pt x="22644" y="8061"/>
                </a:lnTo>
                <a:lnTo>
                  <a:pt x="23416" y="9883"/>
                </a:lnTo>
                <a:lnTo>
                  <a:pt x="23416" y="14019"/>
                </a:lnTo>
                <a:lnTo>
                  <a:pt x="11217" y="27757"/>
                </a:lnTo>
                <a:lnTo>
                  <a:pt x="8128" y="30351"/>
                </a:lnTo>
                <a:lnTo>
                  <a:pt x="0" y="42688"/>
                </a:lnTo>
                <a:lnTo>
                  <a:pt x="0" y="44020"/>
                </a:lnTo>
                <a:lnTo>
                  <a:pt x="29024" y="44020"/>
                </a:lnTo>
                <a:lnTo>
                  <a:pt x="29024" y="38833"/>
                </a:lnTo>
                <a:lnTo>
                  <a:pt x="7501" y="38833"/>
                </a:lnTo>
                <a:lnTo>
                  <a:pt x="8132" y="37851"/>
                </a:lnTo>
                <a:lnTo>
                  <a:pt x="19840" y="27127"/>
                </a:lnTo>
                <a:lnTo>
                  <a:pt x="22644" y="24533"/>
                </a:lnTo>
                <a:lnTo>
                  <a:pt x="28926" y="14019"/>
                </a:lnTo>
                <a:lnTo>
                  <a:pt x="28800" y="8341"/>
                </a:lnTo>
                <a:lnTo>
                  <a:pt x="27692" y="5817"/>
                </a:lnTo>
                <a:lnTo>
                  <a:pt x="26249" y="4416"/>
                </a:lnTo>
                <a:close/>
              </a:path>
              <a:path w="99695" h="45085">
                <a:moveTo>
                  <a:pt x="19490" y="0"/>
                </a:moveTo>
                <a:lnTo>
                  <a:pt x="11147" y="0"/>
                </a:lnTo>
                <a:lnTo>
                  <a:pt x="7782" y="1051"/>
                </a:lnTo>
                <a:lnTo>
                  <a:pt x="2874" y="5397"/>
                </a:lnTo>
                <a:lnTo>
                  <a:pt x="1402" y="8551"/>
                </a:lnTo>
                <a:lnTo>
                  <a:pt x="1051" y="12617"/>
                </a:lnTo>
                <a:lnTo>
                  <a:pt x="6590" y="13248"/>
                </a:lnTo>
                <a:lnTo>
                  <a:pt x="6590" y="10444"/>
                </a:lnTo>
                <a:lnTo>
                  <a:pt x="7361" y="8341"/>
                </a:lnTo>
                <a:lnTo>
                  <a:pt x="10516" y="5187"/>
                </a:lnTo>
                <a:lnTo>
                  <a:pt x="12549" y="4416"/>
                </a:lnTo>
                <a:lnTo>
                  <a:pt x="26249" y="4416"/>
                </a:lnTo>
                <a:lnTo>
                  <a:pt x="25238" y="3434"/>
                </a:lnTo>
                <a:lnTo>
                  <a:pt x="22785" y="1121"/>
                </a:lnTo>
                <a:lnTo>
                  <a:pt x="19490" y="0"/>
                </a:lnTo>
                <a:close/>
              </a:path>
              <a:path w="99695" h="45085">
                <a:moveTo>
                  <a:pt x="58470" y="33505"/>
                </a:moveTo>
                <a:lnTo>
                  <a:pt x="53071" y="33505"/>
                </a:lnTo>
                <a:lnTo>
                  <a:pt x="53071" y="44020"/>
                </a:lnTo>
                <a:lnTo>
                  <a:pt x="58470" y="44020"/>
                </a:lnTo>
                <a:lnTo>
                  <a:pt x="58470" y="33505"/>
                </a:lnTo>
                <a:close/>
              </a:path>
              <a:path w="99695" h="45085">
                <a:moveTo>
                  <a:pt x="58470" y="140"/>
                </a:moveTo>
                <a:lnTo>
                  <a:pt x="54053" y="140"/>
                </a:lnTo>
                <a:lnTo>
                  <a:pt x="34002" y="28529"/>
                </a:lnTo>
                <a:lnTo>
                  <a:pt x="34002" y="33505"/>
                </a:lnTo>
                <a:lnTo>
                  <a:pt x="64359" y="33505"/>
                </a:lnTo>
                <a:lnTo>
                  <a:pt x="64359" y="28529"/>
                </a:lnTo>
                <a:lnTo>
                  <a:pt x="39330" y="28529"/>
                </a:lnTo>
                <a:lnTo>
                  <a:pt x="53071" y="8761"/>
                </a:lnTo>
                <a:lnTo>
                  <a:pt x="58470" y="8761"/>
                </a:lnTo>
                <a:lnTo>
                  <a:pt x="58470" y="140"/>
                </a:lnTo>
                <a:close/>
              </a:path>
              <a:path w="99695" h="45085">
                <a:moveTo>
                  <a:pt x="58470" y="8761"/>
                </a:moveTo>
                <a:lnTo>
                  <a:pt x="53071" y="8761"/>
                </a:lnTo>
                <a:lnTo>
                  <a:pt x="53071" y="28529"/>
                </a:lnTo>
                <a:lnTo>
                  <a:pt x="58470" y="28529"/>
                </a:lnTo>
                <a:lnTo>
                  <a:pt x="58470" y="8761"/>
                </a:lnTo>
                <a:close/>
              </a:path>
              <a:path w="99695" h="45085">
                <a:moveTo>
                  <a:pt x="87565" y="0"/>
                </a:moveTo>
                <a:lnTo>
                  <a:pt x="82026" y="0"/>
                </a:lnTo>
                <a:lnTo>
                  <a:pt x="79362" y="841"/>
                </a:lnTo>
                <a:lnTo>
                  <a:pt x="70879" y="17173"/>
                </a:lnTo>
                <a:lnTo>
                  <a:pt x="70879" y="30631"/>
                </a:lnTo>
                <a:lnTo>
                  <a:pt x="72351" y="36519"/>
                </a:lnTo>
                <a:lnTo>
                  <a:pt x="75442" y="40445"/>
                </a:lnTo>
                <a:lnTo>
                  <a:pt x="77609" y="43249"/>
                </a:lnTo>
                <a:lnTo>
                  <a:pt x="80974" y="44721"/>
                </a:lnTo>
                <a:lnTo>
                  <a:pt x="88406" y="44721"/>
                </a:lnTo>
                <a:lnTo>
                  <a:pt x="91070" y="43880"/>
                </a:lnTo>
                <a:lnTo>
                  <a:pt x="93173" y="42127"/>
                </a:lnTo>
                <a:lnTo>
                  <a:pt x="95277" y="40445"/>
                </a:lnTo>
                <a:lnTo>
                  <a:pt x="95365" y="40305"/>
                </a:lnTo>
                <a:lnTo>
                  <a:pt x="82727" y="40305"/>
                </a:lnTo>
                <a:lnTo>
                  <a:pt x="80624" y="39113"/>
                </a:lnTo>
                <a:lnTo>
                  <a:pt x="77259" y="34346"/>
                </a:lnTo>
                <a:lnTo>
                  <a:pt x="76417" y="29580"/>
                </a:lnTo>
                <a:lnTo>
                  <a:pt x="76522" y="14579"/>
                </a:lnTo>
                <a:lnTo>
                  <a:pt x="77329" y="10233"/>
                </a:lnTo>
                <a:lnTo>
                  <a:pt x="80694" y="5467"/>
                </a:lnTo>
                <a:lnTo>
                  <a:pt x="82657" y="4416"/>
                </a:lnTo>
                <a:lnTo>
                  <a:pt x="95099" y="4416"/>
                </a:lnTo>
                <a:lnTo>
                  <a:pt x="94646" y="3715"/>
                </a:lnTo>
                <a:lnTo>
                  <a:pt x="93173" y="2313"/>
                </a:lnTo>
                <a:lnTo>
                  <a:pt x="91350" y="1401"/>
                </a:lnTo>
                <a:lnTo>
                  <a:pt x="89598" y="420"/>
                </a:lnTo>
                <a:lnTo>
                  <a:pt x="87565" y="0"/>
                </a:lnTo>
                <a:close/>
              </a:path>
              <a:path w="99695" h="45085">
                <a:moveTo>
                  <a:pt x="95099" y="4416"/>
                </a:moveTo>
                <a:lnTo>
                  <a:pt x="87635" y="4416"/>
                </a:lnTo>
                <a:lnTo>
                  <a:pt x="89738" y="5607"/>
                </a:lnTo>
                <a:lnTo>
                  <a:pt x="93103" y="10374"/>
                </a:lnTo>
                <a:lnTo>
                  <a:pt x="93846" y="14579"/>
                </a:lnTo>
                <a:lnTo>
                  <a:pt x="93932" y="29580"/>
                </a:lnTo>
                <a:lnTo>
                  <a:pt x="93103" y="34346"/>
                </a:lnTo>
                <a:lnTo>
                  <a:pt x="89738" y="39113"/>
                </a:lnTo>
                <a:lnTo>
                  <a:pt x="87635" y="40305"/>
                </a:lnTo>
                <a:lnTo>
                  <a:pt x="95365" y="40305"/>
                </a:lnTo>
                <a:lnTo>
                  <a:pt x="96819" y="37991"/>
                </a:lnTo>
                <a:lnTo>
                  <a:pt x="98922" y="31683"/>
                </a:lnTo>
                <a:lnTo>
                  <a:pt x="99483" y="27477"/>
                </a:lnTo>
                <a:lnTo>
                  <a:pt x="99397" y="17173"/>
                </a:lnTo>
                <a:lnTo>
                  <a:pt x="99132" y="14579"/>
                </a:lnTo>
                <a:lnTo>
                  <a:pt x="97871" y="9462"/>
                </a:lnTo>
                <a:lnTo>
                  <a:pt x="96959" y="7289"/>
                </a:lnTo>
                <a:lnTo>
                  <a:pt x="95099" y="4416"/>
                </a:lnTo>
                <a:close/>
              </a:path>
            </a:pathLst>
          </a:custGeom>
          <a:solidFill>
            <a:srgbClr val="252525"/>
          </a:solidFill>
        </p:spPr>
        <p:txBody>
          <a:bodyPr wrap="square" lIns="0" tIns="0" rIns="0" bIns="0" rtlCol="0"/>
          <a:lstStyle/>
          <a:p>
            <a:endParaRPr/>
          </a:p>
        </p:txBody>
      </p:sp>
      <p:sp>
        <p:nvSpPr>
          <p:cNvPr id="502" name="object 502"/>
          <p:cNvSpPr/>
          <p:nvPr/>
        </p:nvSpPr>
        <p:spPr>
          <a:xfrm>
            <a:off x="3781609" y="1926865"/>
            <a:ext cx="99695" cy="45085"/>
          </a:xfrm>
          <a:custGeom>
            <a:avLst/>
            <a:gdLst/>
            <a:ahLst/>
            <a:cxnLst/>
            <a:rect l="l" t="t" r="r" b="b"/>
            <a:pathLst>
              <a:path w="99695" h="45085">
                <a:moveTo>
                  <a:pt x="26205" y="4416"/>
                </a:moveTo>
                <a:lnTo>
                  <a:pt x="17597" y="4416"/>
                </a:lnTo>
                <a:lnTo>
                  <a:pt x="19630" y="5187"/>
                </a:lnTo>
                <a:lnTo>
                  <a:pt x="21102" y="6659"/>
                </a:lnTo>
                <a:lnTo>
                  <a:pt x="22644" y="8131"/>
                </a:lnTo>
                <a:lnTo>
                  <a:pt x="23416" y="9883"/>
                </a:lnTo>
                <a:lnTo>
                  <a:pt x="23416" y="14089"/>
                </a:lnTo>
                <a:lnTo>
                  <a:pt x="22574" y="16262"/>
                </a:lnTo>
                <a:lnTo>
                  <a:pt x="20892" y="18505"/>
                </a:lnTo>
                <a:lnTo>
                  <a:pt x="19209" y="20818"/>
                </a:lnTo>
                <a:lnTo>
                  <a:pt x="15984" y="23902"/>
                </a:lnTo>
                <a:lnTo>
                  <a:pt x="11217" y="27828"/>
                </a:lnTo>
                <a:lnTo>
                  <a:pt x="8125" y="30421"/>
                </a:lnTo>
                <a:lnTo>
                  <a:pt x="0" y="42688"/>
                </a:lnTo>
                <a:lnTo>
                  <a:pt x="0" y="44020"/>
                </a:lnTo>
                <a:lnTo>
                  <a:pt x="29024" y="44020"/>
                </a:lnTo>
                <a:lnTo>
                  <a:pt x="29024" y="38833"/>
                </a:lnTo>
                <a:lnTo>
                  <a:pt x="7501" y="38833"/>
                </a:lnTo>
                <a:lnTo>
                  <a:pt x="8132" y="37851"/>
                </a:lnTo>
                <a:lnTo>
                  <a:pt x="8833" y="36870"/>
                </a:lnTo>
                <a:lnTo>
                  <a:pt x="10726" y="34977"/>
                </a:lnTo>
                <a:lnTo>
                  <a:pt x="12759" y="33085"/>
                </a:lnTo>
                <a:lnTo>
                  <a:pt x="16066" y="30351"/>
                </a:lnTo>
                <a:lnTo>
                  <a:pt x="19840" y="27127"/>
                </a:lnTo>
                <a:lnTo>
                  <a:pt x="28925" y="14089"/>
                </a:lnTo>
                <a:lnTo>
                  <a:pt x="28800" y="8341"/>
                </a:lnTo>
                <a:lnTo>
                  <a:pt x="27692" y="5817"/>
                </a:lnTo>
                <a:lnTo>
                  <a:pt x="26205" y="4416"/>
                </a:lnTo>
                <a:close/>
              </a:path>
              <a:path w="99695" h="45085">
                <a:moveTo>
                  <a:pt x="19490" y="0"/>
                </a:moveTo>
                <a:lnTo>
                  <a:pt x="11147" y="0"/>
                </a:lnTo>
                <a:lnTo>
                  <a:pt x="7782" y="1051"/>
                </a:lnTo>
                <a:lnTo>
                  <a:pt x="2874" y="5397"/>
                </a:lnTo>
                <a:lnTo>
                  <a:pt x="1402" y="8551"/>
                </a:lnTo>
                <a:lnTo>
                  <a:pt x="1051" y="12687"/>
                </a:lnTo>
                <a:lnTo>
                  <a:pt x="6590" y="13248"/>
                </a:lnTo>
                <a:lnTo>
                  <a:pt x="6590" y="10514"/>
                </a:lnTo>
                <a:lnTo>
                  <a:pt x="7361" y="8341"/>
                </a:lnTo>
                <a:lnTo>
                  <a:pt x="8973" y="6799"/>
                </a:lnTo>
                <a:lnTo>
                  <a:pt x="10516" y="5257"/>
                </a:lnTo>
                <a:lnTo>
                  <a:pt x="12549" y="4416"/>
                </a:lnTo>
                <a:lnTo>
                  <a:pt x="26205" y="4416"/>
                </a:lnTo>
                <a:lnTo>
                  <a:pt x="22785" y="1191"/>
                </a:lnTo>
                <a:lnTo>
                  <a:pt x="19490" y="0"/>
                </a:lnTo>
                <a:close/>
              </a:path>
              <a:path w="99695" h="45085">
                <a:moveTo>
                  <a:pt x="41433" y="32033"/>
                </a:moveTo>
                <a:lnTo>
                  <a:pt x="35825" y="32524"/>
                </a:lnTo>
                <a:lnTo>
                  <a:pt x="36175" y="36239"/>
                </a:lnTo>
                <a:lnTo>
                  <a:pt x="37577" y="39183"/>
                </a:lnTo>
                <a:lnTo>
                  <a:pt x="42625" y="43669"/>
                </a:lnTo>
                <a:lnTo>
                  <a:pt x="45920" y="44791"/>
                </a:lnTo>
                <a:lnTo>
                  <a:pt x="54754" y="44791"/>
                </a:lnTo>
                <a:lnTo>
                  <a:pt x="58610" y="42968"/>
                </a:lnTo>
                <a:lnTo>
                  <a:pt x="60741" y="40305"/>
                </a:lnTo>
                <a:lnTo>
                  <a:pt x="47743" y="40305"/>
                </a:lnTo>
                <a:lnTo>
                  <a:pt x="45920" y="39674"/>
                </a:lnTo>
                <a:lnTo>
                  <a:pt x="42836" y="36870"/>
                </a:lnTo>
                <a:lnTo>
                  <a:pt x="41854" y="34837"/>
                </a:lnTo>
                <a:lnTo>
                  <a:pt x="41433" y="32033"/>
                </a:lnTo>
                <a:close/>
              </a:path>
              <a:path w="99695" h="45085">
                <a:moveTo>
                  <a:pt x="61695" y="19696"/>
                </a:moveTo>
                <a:lnTo>
                  <a:pt x="52581" y="19696"/>
                </a:lnTo>
                <a:lnTo>
                  <a:pt x="54824" y="20608"/>
                </a:lnTo>
                <a:lnTo>
                  <a:pt x="58330" y="24112"/>
                </a:lnTo>
                <a:lnTo>
                  <a:pt x="59171" y="26566"/>
                </a:lnTo>
                <a:lnTo>
                  <a:pt x="59097" y="33085"/>
                </a:lnTo>
                <a:lnTo>
                  <a:pt x="58259" y="35468"/>
                </a:lnTo>
                <a:lnTo>
                  <a:pt x="56437" y="37431"/>
                </a:lnTo>
                <a:lnTo>
                  <a:pt x="54684" y="39393"/>
                </a:lnTo>
                <a:lnTo>
                  <a:pt x="52511" y="40305"/>
                </a:lnTo>
                <a:lnTo>
                  <a:pt x="60741" y="40305"/>
                </a:lnTo>
                <a:lnTo>
                  <a:pt x="63728" y="36519"/>
                </a:lnTo>
                <a:lnTo>
                  <a:pt x="64850" y="33085"/>
                </a:lnTo>
                <a:lnTo>
                  <a:pt x="64850" y="24954"/>
                </a:lnTo>
                <a:lnTo>
                  <a:pt x="63588" y="21589"/>
                </a:lnTo>
                <a:lnTo>
                  <a:pt x="61695" y="19696"/>
                </a:lnTo>
                <a:close/>
              </a:path>
              <a:path w="99695" h="45085">
                <a:moveTo>
                  <a:pt x="62816" y="771"/>
                </a:moveTo>
                <a:lnTo>
                  <a:pt x="41013" y="771"/>
                </a:lnTo>
                <a:lnTo>
                  <a:pt x="36736" y="23271"/>
                </a:lnTo>
                <a:lnTo>
                  <a:pt x="41784" y="23972"/>
                </a:lnTo>
                <a:lnTo>
                  <a:pt x="42625" y="22711"/>
                </a:lnTo>
                <a:lnTo>
                  <a:pt x="43677" y="21659"/>
                </a:lnTo>
                <a:lnTo>
                  <a:pt x="46481" y="20117"/>
                </a:lnTo>
                <a:lnTo>
                  <a:pt x="48094" y="19696"/>
                </a:lnTo>
                <a:lnTo>
                  <a:pt x="61695" y="19696"/>
                </a:lnTo>
                <a:lnTo>
                  <a:pt x="59695" y="17664"/>
                </a:lnTo>
                <a:lnTo>
                  <a:pt x="42976" y="17664"/>
                </a:lnTo>
                <a:lnTo>
                  <a:pt x="45289" y="5888"/>
                </a:lnTo>
                <a:lnTo>
                  <a:pt x="62816" y="5888"/>
                </a:lnTo>
                <a:lnTo>
                  <a:pt x="62816" y="771"/>
                </a:lnTo>
                <a:close/>
              </a:path>
              <a:path w="99695" h="45085">
                <a:moveTo>
                  <a:pt x="55034" y="14930"/>
                </a:moveTo>
                <a:lnTo>
                  <a:pt x="48374" y="14930"/>
                </a:lnTo>
                <a:lnTo>
                  <a:pt x="45570" y="15841"/>
                </a:lnTo>
                <a:lnTo>
                  <a:pt x="42976" y="17664"/>
                </a:lnTo>
                <a:lnTo>
                  <a:pt x="59695" y="17664"/>
                </a:lnTo>
                <a:lnTo>
                  <a:pt x="58330" y="16262"/>
                </a:lnTo>
                <a:lnTo>
                  <a:pt x="55034" y="14930"/>
                </a:lnTo>
                <a:close/>
              </a:path>
              <a:path w="99695" h="45085">
                <a:moveTo>
                  <a:pt x="87565" y="0"/>
                </a:moveTo>
                <a:lnTo>
                  <a:pt x="82026" y="0"/>
                </a:lnTo>
                <a:lnTo>
                  <a:pt x="79362" y="841"/>
                </a:lnTo>
                <a:lnTo>
                  <a:pt x="77259" y="2593"/>
                </a:lnTo>
                <a:lnTo>
                  <a:pt x="75155" y="4275"/>
                </a:lnTo>
                <a:lnTo>
                  <a:pt x="73543" y="6729"/>
                </a:lnTo>
                <a:lnTo>
                  <a:pt x="71440" y="13037"/>
                </a:lnTo>
                <a:lnTo>
                  <a:pt x="70879" y="17243"/>
                </a:lnTo>
                <a:lnTo>
                  <a:pt x="70879" y="30631"/>
                </a:lnTo>
                <a:lnTo>
                  <a:pt x="72351" y="36590"/>
                </a:lnTo>
                <a:lnTo>
                  <a:pt x="77609" y="43249"/>
                </a:lnTo>
                <a:lnTo>
                  <a:pt x="80974" y="44791"/>
                </a:lnTo>
                <a:lnTo>
                  <a:pt x="88406" y="44791"/>
                </a:lnTo>
                <a:lnTo>
                  <a:pt x="91070" y="43880"/>
                </a:lnTo>
                <a:lnTo>
                  <a:pt x="93173" y="42197"/>
                </a:lnTo>
                <a:lnTo>
                  <a:pt x="95277" y="40445"/>
                </a:lnTo>
                <a:lnTo>
                  <a:pt x="95365" y="40305"/>
                </a:lnTo>
                <a:lnTo>
                  <a:pt x="82727" y="40305"/>
                </a:lnTo>
                <a:lnTo>
                  <a:pt x="80624" y="39113"/>
                </a:lnTo>
                <a:lnTo>
                  <a:pt x="77259" y="34346"/>
                </a:lnTo>
                <a:lnTo>
                  <a:pt x="76417" y="29580"/>
                </a:lnTo>
                <a:lnTo>
                  <a:pt x="76533" y="14579"/>
                </a:lnTo>
                <a:lnTo>
                  <a:pt x="77329" y="10233"/>
                </a:lnTo>
                <a:lnTo>
                  <a:pt x="80694" y="5467"/>
                </a:lnTo>
                <a:lnTo>
                  <a:pt x="82657" y="4416"/>
                </a:lnTo>
                <a:lnTo>
                  <a:pt x="95077" y="4416"/>
                </a:lnTo>
                <a:lnTo>
                  <a:pt x="94646" y="3715"/>
                </a:lnTo>
                <a:lnTo>
                  <a:pt x="93173" y="2383"/>
                </a:lnTo>
                <a:lnTo>
                  <a:pt x="91350" y="1401"/>
                </a:lnTo>
                <a:lnTo>
                  <a:pt x="89598" y="490"/>
                </a:lnTo>
                <a:lnTo>
                  <a:pt x="87565" y="0"/>
                </a:lnTo>
                <a:close/>
              </a:path>
              <a:path w="99695" h="45085">
                <a:moveTo>
                  <a:pt x="95077" y="4416"/>
                </a:moveTo>
                <a:lnTo>
                  <a:pt x="87635" y="4416"/>
                </a:lnTo>
                <a:lnTo>
                  <a:pt x="89738" y="5607"/>
                </a:lnTo>
                <a:lnTo>
                  <a:pt x="93103" y="10374"/>
                </a:lnTo>
                <a:lnTo>
                  <a:pt x="93846" y="14579"/>
                </a:lnTo>
                <a:lnTo>
                  <a:pt x="93944" y="29580"/>
                </a:lnTo>
                <a:lnTo>
                  <a:pt x="93103" y="34346"/>
                </a:lnTo>
                <a:lnTo>
                  <a:pt x="89738" y="39113"/>
                </a:lnTo>
                <a:lnTo>
                  <a:pt x="87635" y="40305"/>
                </a:lnTo>
                <a:lnTo>
                  <a:pt x="95365" y="40305"/>
                </a:lnTo>
                <a:lnTo>
                  <a:pt x="96819" y="37991"/>
                </a:lnTo>
                <a:lnTo>
                  <a:pt x="98922" y="31683"/>
                </a:lnTo>
                <a:lnTo>
                  <a:pt x="99483" y="27547"/>
                </a:lnTo>
                <a:lnTo>
                  <a:pt x="99404" y="17243"/>
                </a:lnTo>
                <a:lnTo>
                  <a:pt x="99132" y="14579"/>
                </a:lnTo>
                <a:lnTo>
                  <a:pt x="97871" y="9462"/>
                </a:lnTo>
                <a:lnTo>
                  <a:pt x="96959" y="7289"/>
                </a:lnTo>
                <a:lnTo>
                  <a:pt x="95724" y="5467"/>
                </a:lnTo>
                <a:lnTo>
                  <a:pt x="95077" y="4416"/>
                </a:lnTo>
                <a:close/>
              </a:path>
            </a:pathLst>
          </a:custGeom>
          <a:solidFill>
            <a:srgbClr val="252525"/>
          </a:solidFill>
        </p:spPr>
        <p:txBody>
          <a:bodyPr wrap="square" lIns="0" tIns="0" rIns="0" bIns="0" rtlCol="0"/>
          <a:lstStyle/>
          <a:p>
            <a:endParaRPr/>
          </a:p>
        </p:txBody>
      </p:sp>
      <p:sp>
        <p:nvSpPr>
          <p:cNvPr id="503" name="object 503"/>
          <p:cNvSpPr/>
          <p:nvPr/>
        </p:nvSpPr>
        <p:spPr>
          <a:xfrm>
            <a:off x="3781609" y="1701437"/>
            <a:ext cx="99695" cy="45085"/>
          </a:xfrm>
          <a:custGeom>
            <a:avLst/>
            <a:gdLst/>
            <a:ahLst/>
            <a:cxnLst/>
            <a:rect l="l" t="t" r="r" b="b"/>
            <a:pathLst>
              <a:path w="99695" h="45085">
                <a:moveTo>
                  <a:pt x="26279" y="4486"/>
                </a:moveTo>
                <a:lnTo>
                  <a:pt x="17597" y="4486"/>
                </a:lnTo>
                <a:lnTo>
                  <a:pt x="19630" y="5187"/>
                </a:lnTo>
                <a:lnTo>
                  <a:pt x="21102" y="6659"/>
                </a:lnTo>
                <a:lnTo>
                  <a:pt x="22644" y="8131"/>
                </a:lnTo>
                <a:lnTo>
                  <a:pt x="23416" y="9953"/>
                </a:lnTo>
                <a:lnTo>
                  <a:pt x="23416" y="14089"/>
                </a:lnTo>
                <a:lnTo>
                  <a:pt x="11217" y="27828"/>
                </a:lnTo>
                <a:lnTo>
                  <a:pt x="8125" y="30421"/>
                </a:lnTo>
                <a:lnTo>
                  <a:pt x="5818" y="32524"/>
                </a:lnTo>
                <a:lnTo>
                  <a:pt x="4206" y="34487"/>
                </a:lnTo>
                <a:lnTo>
                  <a:pt x="2594" y="36379"/>
                </a:lnTo>
                <a:lnTo>
                  <a:pt x="1402" y="38342"/>
                </a:lnTo>
                <a:lnTo>
                  <a:pt x="630" y="40305"/>
                </a:lnTo>
                <a:lnTo>
                  <a:pt x="210" y="41496"/>
                </a:lnTo>
                <a:lnTo>
                  <a:pt x="0" y="42758"/>
                </a:lnTo>
                <a:lnTo>
                  <a:pt x="0" y="44020"/>
                </a:lnTo>
                <a:lnTo>
                  <a:pt x="29024" y="44020"/>
                </a:lnTo>
                <a:lnTo>
                  <a:pt x="29024" y="38833"/>
                </a:lnTo>
                <a:lnTo>
                  <a:pt x="7501" y="38833"/>
                </a:lnTo>
                <a:lnTo>
                  <a:pt x="8833" y="36940"/>
                </a:lnTo>
                <a:lnTo>
                  <a:pt x="19840" y="27197"/>
                </a:lnTo>
                <a:lnTo>
                  <a:pt x="22644" y="24603"/>
                </a:lnTo>
                <a:lnTo>
                  <a:pt x="28926" y="14089"/>
                </a:lnTo>
                <a:lnTo>
                  <a:pt x="28864" y="8551"/>
                </a:lnTo>
                <a:lnTo>
                  <a:pt x="27692" y="5817"/>
                </a:lnTo>
                <a:lnTo>
                  <a:pt x="26279" y="4486"/>
                </a:lnTo>
                <a:close/>
              </a:path>
              <a:path w="99695" h="45085">
                <a:moveTo>
                  <a:pt x="19490" y="0"/>
                </a:moveTo>
                <a:lnTo>
                  <a:pt x="11147" y="0"/>
                </a:lnTo>
                <a:lnTo>
                  <a:pt x="7782" y="1121"/>
                </a:lnTo>
                <a:lnTo>
                  <a:pt x="5328" y="3294"/>
                </a:lnTo>
                <a:lnTo>
                  <a:pt x="2874" y="5397"/>
                </a:lnTo>
                <a:lnTo>
                  <a:pt x="1402" y="8551"/>
                </a:lnTo>
                <a:lnTo>
                  <a:pt x="1051" y="12687"/>
                </a:lnTo>
                <a:lnTo>
                  <a:pt x="6590" y="13248"/>
                </a:lnTo>
                <a:lnTo>
                  <a:pt x="6590" y="10514"/>
                </a:lnTo>
                <a:lnTo>
                  <a:pt x="7361" y="8341"/>
                </a:lnTo>
                <a:lnTo>
                  <a:pt x="8973" y="6799"/>
                </a:lnTo>
                <a:lnTo>
                  <a:pt x="10516" y="5257"/>
                </a:lnTo>
                <a:lnTo>
                  <a:pt x="12549" y="4486"/>
                </a:lnTo>
                <a:lnTo>
                  <a:pt x="26279" y="4486"/>
                </a:lnTo>
                <a:lnTo>
                  <a:pt x="22785" y="1191"/>
                </a:lnTo>
                <a:lnTo>
                  <a:pt x="19490" y="0"/>
                </a:lnTo>
                <a:close/>
              </a:path>
              <a:path w="99695" h="45085">
                <a:moveTo>
                  <a:pt x="54754" y="0"/>
                </a:moveTo>
                <a:lnTo>
                  <a:pt x="46692" y="0"/>
                </a:lnTo>
                <a:lnTo>
                  <a:pt x="42976" y="1682"/>
                </a:lnTo>
                <a:lnTo>
                  <a:pt x="40129" y="5187"/>
                </a:lnTo>
                <a:lnTo>
                  <a:pt x="37157" y="8902"/>
                </a:lnTo>
                <a:lnTo>
                  <a:pt x="35544" y="15070"/>
                </a:lnTo>
                <a:lnTo>
                  <a:pt x="35544" y="31122"/>
                </a:lnTo>
                <a:lnTo>
                  <a:pt x="36947" y="36519"/>
                </a:lnTo>
                <a:lnTo>
                  <a:pt x="39940" y="39954"/>
                </a:lnTo>
                <a:lnTo>
                  <a:pt x="42625" y="43108"/>
                </a:lnTo>
                <a:lnTo>
                  <a:pt x="46271" y="44791"/>
                </a:lnTo>
                <a:lnTo>
                  <a:pt x="53422" y="44791"/>
                </a:lnTo>
                <a:lnTo>
                  <a:pt x="55806" y="44160"/>
                </a:lnTo>
                <a:lnTo>
                  <a:pt x="57839" y="42898"/>
                </a:lnTo>
                <a:lnTo>
                  <a:pt x="59942" y="41636"/>
                </a:lnTo>
                <a:lnTo>
                  <a:pt x="61058" y="40375"/>
                </a:lnTo>
                <a:lnTo>
                  <a:pt x="49145" y="40375"/>
                </a:lnTo>
                <a:lnTo>
                  <a:pt x="47673" y="39954"/>
                </a:lnTo>
                <a:lnTo>
                  <a:pt x="46271" y="39043"/>
                </a:lnTo>
                <a:lnTo>
                  <a:pt x="44799" y="38132"/>
                </a:lnTo>
                <a:lnTo>
                  <a:pt x="43747" y="36870"/>
                </a:lnTo>
                <a:lnTo>
                  <a:pt x="42875" y="35118"/>
                </a:lnTo>
                <a:lnTo>
                  <a:pt x="42135" y="33435"/>
                </a:lnTo>
                <a:lnTo>
                  <a:pt x="41784" y="31683"/>
                </a:lnTo>
                <a:lnTo>
                  <a:pt x="41784" y="26986"/>
                </a:lnTo>
                <a:lnTo>
                  <a:pt x="42625" y="24743"/>
                </a:lnTo>
                <a:lnTo>
                  <a:pt x="45789" y="21449"/>
                </a:lnTo>
                <a:lnTo>
                  <a:pt x="40943" y="21449"/>
                </a:lnTo>
                <a:lnTo>
                  <a:pt x="46481" y="5888"/>
                </a:lnTo>
                <a:lnTo>
                  <a:pt x="47743" y="4906"/>
                </a:lnTo>
                <a:lnTo>
                  <a:pt x="49286" y="4416"/>
                </a:lnTo>
                <a:lnTo>
                  <a:pt x="61493" y="4416"/>
                </a:lnTo>
                <a:lnTo>
                  <a:pt x="57558" y="981"/>
                </a:lnTo>
                <a:lnTo>
                  <a:pt x="54754" y="0"/>
                </a:lnTo>
                <a:close/>
              </a:path>
              <a:path w="99695" h="45085">
                <a:moveTo>
                  <a:pt x="61444" y="20327"/>
                </a:moveTo>
                <a:lnTo>
                  <a:pt x="52931" y="20327"/>
                </a:lnTo>
                <a:lnTo>
                  <a:pt x="54964" y="21239"/>
                </a:lnTo>
                <a:lnTo>
                  <a:pt x="58189" y="24743"/>
                </a:lnTo>
                <a:lnTo>
                  <a:pt x="58981" y="26986"/>
                </a:lnTo>
                <a:lnTo>
                  <a:pt x="58983" y="33435"/>
                </a:lnTo>
                <a:lnTo>
                  <a:pt x="58189" y="35748"/>
                </a:lnTo>
                <a:lnTo>
                  <a:pt x="56577" y="37641"/>
                </a:lnTo>
                <a:lnTo>
                  <a:pt x="54894" y="39463"/>
                </a:lnTo>
                <a:lnTo>
                  <a:pt x="53001" y="40375"/>
                </a:lnTo>
                <a:lnTo>
                  <a:pt x="61058" y="40375"/>
                </a:lnTo>
                <a:lnTo>
                  <a:pt x="61554" y="39814"/>
                </a:lnTo>
                <a:lnTo>
                  <a:pt x="62746" y="37501"/>
                </a:lnTo>
                <a:lnTo>
                  <a:pt x="63938" y="35118"/>
                </a:lnTo>
                <a:lnTo>
                  <a:pt x="64499" y="32524"/>
                </a:lnTo>
                <a:lnTo>
                  <a:pt x="64499" y="25584"/>
                </a:lnTo>
                <a:lnTo>
                  <a:pt x="63237" y="22220"/>
                </a:lnTo>
                <a:lnTo>
                  <a:pt x="61444" y="20327"/>
                </a:lnTo>
                <a:close/>
              </a:path>
              <a:path w="99695" h="45085">
                <a:moveTo>
                  <a:pt x="55175" y="15631"/>
                </a:moveTo>
                <a:lnTo>
                  <a:pt x="49496" y="15631"/>
                </a:lnTo>
                <a:lnTo>
                  <a:pt x="47533" y="16051"/>
                </a:lnTo>
                <a:lnTo>
                  <a:pt x="45640" y="17033"/>
                </a:lnTo>
                <a:lnTo>
                  <a:pt x="43817" y="18014"/>
                </a:lnTo>
                <a:lnTo>
                  <a:pt x="42205" y="19486"/>
                </a:lnTo>
                <a:lnTo>
                  <a:pt x="40943" y="21449"/>
                </a:lnTo>
                <a:lnTo>
                  <a:pt x="45789" y="21449"/>
                </a:lnTo>
                <a:lnTo>
                  <a:pt x="45990" y="21239"/>
                </a:lnTo>
                <a:lnTo>
                  <a:pt x="48024" y="20327"/>
                </a:lnTo>
                <a:lnTo>
                  <a:pt x="61444" y="20327"/>
                </a:lnTo>
                <a:lnTo>
                  <a:pt x="58189" y="16893"/>
                </a:lnTo>
                <a:lnTo>
                  <a:pt x="55175" y="15631"/>
                </a:lnTo>
                <a:close/>
              </a:path>
              <a:path w="99695" h="45085">
                <a:moveTo>
                  <a:pt x="61493" y="4416"/>
                </a:moveTo>
                <a:lnTo>
                  <a:pt x="53071" y="4416"/>
                </a:lnTo>
                <a:lnTo>
                  <a:pt x="54894" y="5187"/>
                </a:lnTo>
                <a:lnTo>
                  <a:pt x="56366" y="6729"/>
                </a:lnTo>
                <a:lnTo>
                  <a:pt x="57208" y="7710"/>
                </a:lnTo>
                <a:lnTo>
                  <a:pt x="57909" y="9252"/>
                </a:lnTo>
                <a:lnTo>
                  <a:pt x="58400" y="11355"/>
                </a:lnTo>
                <a:lnTo>
                  <a:pt x="63728" y="10934"/>
                </a:lnTo>
                <a:lnTo>
                  <a:pt x="63307" y="7500"/>
                </a:lnTo>
                <a:lnTo>
                  <a:pt x="61975" y="4836"/>
                </a:lnTo>
                <a:lnTo>
                  <a:pt x="61493" y="4416"/>
                </a:lnTo>
                <a:close/>
              </a:path>
              <a:path w="99695" h="45085">
                <a:moveTo>
                  <a:pt x="87565" y="0"/>
                </a:moveTo>
                <a:lnTo>
                  <a:pt x="82026" y="0"/>
                </a:lnTo>
                <a:lnTo>
                  <a:pt x="79362" y="911"/>
                </a:lnTo>
                <a:lnTo>
                  <a:pt x="75155" y="4275"/>
                </a:lnTo>
                <a:lnTo>
                  <a:pt x="73543" y="6729"/>
                </a:lnTo>
                <a:lnTo>
                  <a:pt x="71440" y="13037"/>
                </a:lnTo>
                <a:lnTo>
                  <a:pt x="70879" y="17243"/>
                </a:lnTo>
                <a:lnTo>
                  <a:pt x="70879" y="30631"/>
                </a:lnTo>
                <a:lnTo>
                  <a:pt x="72351" y="36590"/>
                </a:lnTo>
                <a:lnTo>
                  <a:pt x="77609" y="43249"/>
                </a:lnTo>
                <a:lnTo>
                  <a:pt x="80974" y="44791"/>
                </a:lnTo>
                <a:lnTo>
                  <a:pt x="88406" y="44791"/>
                </a:lnTo>
                <a:lnTo>
                  <a:pt x="91070" y="43950"/>
                </a:lnTo>
                <a:lnTo>
                  <a:pt x="95277" y="40445"/>
                </a:lnTo>
                <a:lnTo>
                  <a:pt x="82727" y="40375"/>
                </a:lnTo>
                <a:lnTo>
                  <a:pt x="80624" y="39183"/>
                </a:lnTo>
                <a:lnTo>
                  <a:pt x="77259" y="34417"/>
                </a:lnTo>
                <a:lnTo>
                  <a:pt x="76417" y="29650"/>
                </a:lnTo>
                <a:lnTo>
                  <a:pt x="76522" y="14650"/>
                </a:lnTo>
                <a:lnTo>
                  <a:pt x="77329" y="10304"/>
                </a:lnTo>
                <a:lnTo>
                  <a:pt x="80694" y="5537"/>
                </a:lnTo>
                <a:lnTo>
                  <a:pt x="82657" y="4486"/>
                </a:lnTo>
                <a:lnTo>
                  <a:pt x="95094" y="4486"/>
                </a:lnTo>
                <a:lnTo>
                  <a:pt x="94646" y="3785"/>
                </a:lnTo>
                <a:lnTo>
                  <a:pt x="93173" y="2383"/>
                </a:lnTo>
                <a:lnTo>
                  <a:pt x="91350" y="1472"/>
                </a:lnTo>
                <a:lnTo>
                  <a:pt x="89598" y="490"/>
                </a:lnTo>
                <a:lnTo>
                  <a:pt x="87565" y="0"/>
                </a:lnTo>
                <a:close/>
              </a:path>
              <a:path w="99695" h="45085">
                <a:moveTo>
                  <a:pt x="95094" y="4486"/>
                </a:moveTo>
                <a:lnTo>
                  <a:pt x="87635" y="4486"/>
                </a:lnTo>
                <a:lnTo>
                  <a:pt x="89738" y="5677"/>
                </a:lnTo>
                <a:lnTo>
                  <a:pt x="91421" y="8061"/>
                </a:lnTo>
                <a:lnTo>
                  <a:pt x="93103" y="10374"/>
                </a:lnTo>
                <a:lnTo>
                  <a:pt x="93847" y="14650"/>
                </a:lnTo>
                <a:lnTo>
                  <a:pt x="93932" y="29650"/>
                </a:lnTo>
                <a:lnTo>
                  <a:pt x="93103" y="34417"/>
                </a:lnTo>
                <a:lnTo>
                  <a:pt x="89738" y="39183"/>
                </a:lnTo>
                <a:lnTo>
                  <a:pt x="87635" y="40375"/>
                </a:lnTo>
                <a:lnTo>
                  <a:pt x="95322" y="40375"/>
                </a:lnTo>
                <a:lnTo>
                  <a:pt x="96819" y="38062"/>
                </a:lnTo>
                <a:lnTo>
                  <a:pt x="98922" y="31683"/>
                </a:lnTo>
                <a:lnTo>
                  <a:pt x="99483" y="27547"/>
                </a:lnTo>
                <a:lnTo>
                  <a:pt x="99397" y="17243"/>
                </a:lnTo>
                <a:lnTo>
                  <a:pt x="99132" y="14650"/>
                </a:lnTo>
                <a:lnTo>
                  <a:pt x="97871" y="9462"/>
                </a:lnTo>
                <a:lnTo>
                  <a:pt x="96959" y="7289"/>
                </a:lnTo>
                <a:lnTo>
                  <a:pt x="95767" y="5537"/>
                </a:lnTo>
                <a:lnTo>
                  <a:pt x="95094" y="4486"/>
                </a:lnTo>
                <a:close/>
              </a:path>
            </a:pathLst>
          </a:custGeom>
          <a:solidFill>
            <a:srgbClr val="252525"/>
          </a:solidFill>
        </p:spPr>
        <p:txBody>
          <a:bodyPr wrap="square" lIns="0" tIns="0" rIns="0" bIns="0" rtlCol="0"/>
          <a:lstStyle/>
          <a:p>
            <a:endParaRPr/>
          </a:p>
        </p:txBody>
      </p:sp>
      <p:sp>
        <p:nvSpPr>
          <p:cNvPr id="504" name="object 504"/>
          <p:cNvSpPr/>
          <p:nvPr/>
        </p:nvSpPr>
        <p:spPr>
          <a:xfrm>
            <a:off x="3781609" y="1476078"/>
            <a:ext cx="99695" cy="45085"/>
          </a:xfrm>
          <a:custGeom>
            <a:avLst/>
            <a:gdLst/>
            <a:ahLst/>
            <a:cxnLst/>
            <a:rect l="l" t="t" r="r" b="b"/>
            <a:pathLst>
              <a:path w="99695" h="45084">
                <a:moveTo>
                  <a:pt x="26205" y="4416"/>
                </a:moveTo>
                <a:lnTo>
                  <a:pt x="17597" y="4416"/>
                </a:lnTo>
                <a:lnTo>
                  <a:pt x="19630" y="5187"/>
                </a:lnTo>
                <a:lnTo>
                  <a:pt x="21102" y="6659"/>
                </a:lnTo>
                <a:lnTo>
                  <a:pt x="22644" y="8061"/>
                </a:lnTo>
                <a:lnTo>
                  <a:pt x="23416" y="9883"/>
                </a:lnTo>
                <a:lnTo>
                  <a:pt x="23416" y="14089"/>
                </a:lnTo>
                <a:lnTo>
                  <a:pt x="22574" y="16192"/>
                </a:lnTo>
                <a:lnTo>
                  <a:pt x="19209" y="20818"/>
                </a:lnTo>
                <a:lnTo>
                  <a:pt x="15984" y="23902"/>
                </a:lnTo>
                <a:lnTo>
                  <a:pt x="11217" y="27757"/>
                </a:lnTo>
                <a:lnTo>
                  <a:pt x="8202" y="30281"/>
                </a:lnTo>
                <a:lnTo>
                  <a:pt x="0" y="42688"/>
                </a:lnTo>
                <a:lnTo>
                  <a:pt x="0" y="44020"/>
                </a:lnTo>
                <a:lnTo>
                  <a:pt x="29024" y="44020"/>
                </a:lnTo>
                <a:lnTo>
                  <a:pt x="29024" y="38833"/>
                </a:lnTo>
                <a:lnTo>
                  <a:pt x="7501" y="38833"/>
                </a:lnTo>
                <a:lnTo>
                  <a:pt x="8132" y="37851"/>
                </a:lnTo>
                <a:lnTo>
                  <a:pt x="15984" y="30421"/>
                </a:lnTo>
                <a:lnTo>
                  <a:pt x="19840" y="27127"/>
                </a:lnTo>
                <a:lnTo>
                  <a:pt x="28912" y="14089"/>
                </a:lnTo>
                <a:lnTo>
                  <a:pt x="28800" y="8341"/>
                </a:lnTo>
                <a:lnTo>
                  <a:pt x="27692" y="5817"/>
                </a:lnTo>
                <a:lnTo>
                  <a:pt x="26205" y="4416"/>
                </a:lnTo>
                <a:close/>
              </a:path>
              <a:path w="99695" h="45084">
                <a:moveTo>
                  <a:pt x="19490" y="0"/>
                </a:moveTo>
                <a:lnTo>
                  <a:pt x="11147" y="0"/>
                </a:lnTo>
                <a:lnTo>
                  <a:pt x="7782" y="1051"/>
                </a:lnTo>
                <a:lnTo>
                  <a:pt x="2874" y="5397"/>
                </a:lnTo>
                <a:lnTo>
                  <a:pt x="1402" y="8551"/>
                </a:lnTo>
                <a:lnTo>
                  <a:pt x="1051" y="12687"/>
                </a:lnTo>
                <a:lnTo>
                  <a:pt x="6590" y="13248"/>
                </a:lnTo>
                <a:lnTo>
                  <a:pt x="6590" y="10444"/>
                </a:lnTo>
                <a:lnTo>
                  <a:pt x="7361" y="8341"/>
                </a:lnTo>
                <a:lnTo>
                  <a:pt x="8973" y="6799"/>
                </a:lnTo>
                <a:lnTo>
                  <a:pt x="10516" y="5187"/>
                </a:lnTo>
                <a:lnTo>
                  <a:pt x="12549" y="4416"/>
                </a:lnTo>
                <a:lnTo>
                  <a:pt x="26205" y="4416"/>
                </a:lnTo>
                <a:lnTo>
                  <a:pt x="25238" y="3504"/>
                </a:lnTo>
                <a:lnTo>
                  <a:pt x="22785" y="1121"/>
                </a:lnTo>
                <a:lnTo>
                  <a:pt x="19490" y="0"/>
                </a:lnTo>
                <a:close/>
              </a:path>
              <a:path w="99695" h="45084">
                <a:moveTo>
                  <a:pt x="64569" y="700"/>
                </a:moveTo>
                <a:lnTo>
                  <a:pt x="36175" y="700"/>
                </a:lnTo>
                <a:lnTo>
                  <a:pt x="36175" y="5888"/>
                </a:lnTo>
                <a:lnTo>
                  <a:pt x="57628" y="5888"/>
                </a:lnTo>
                <a:lnTo>
                  <a:pt x="54894" y="8972"/>
                </a:lnTo>
                <a:lnTo>
                  <a:pt x="52300" y="12827"/>
                </a:lnTo>
                <a:lnTo>
                  <a:pt x="49917" y="17383"/>
                </a:lnTo>
                <a:lnTo>
                  <a:pt x="47463" y="21869"/>
                </a:lnTo>
                <a:lnTo>
                  <a:pt x="42275" y="44020"/>
                </a:lnTo>
                <a:lnTo>
                  <a:pt x="47813" y="44020"/>
                </a:lnTo>
                <a:lnTo>
                  <a:pt x="48094" y="39604"/>
                </a:lnTo>
                <a:lnTo>
                  <a:pt x="48795" y="35608"/>
                </a:lnTo>
                <a:lnTo>
                  <a:pt x="49917" y="31963"/>
                </a:lnTo>
                <a:lnTo>
                  <a:pt x="51389" y="26776"/>
                </a:lnTo>
                <a:lnTo>
                  <a:pt x="53492" y="21659"/>
                </a:lnTo>
                <a:lnTo>
                  <a:pt x="58960" y="11846"/>
                </a:lnTo>
                <a:lnTo>
                  <a:pt x="61765" y="7850"/>
                </a:lnTo>
                <a:lnTo>
                  <a:pt x="64569" y="4906"/>
                </a:lnTo>
                <a:lnTo>
                  <a:pt x="64569" y="700"/>
                </a:lnTo>
                <a:close/>
              </a:path>
              <a:path w="99695" h="45084">
                <a:moveTo>
                  <a:pt x="87565" y="0"/>
                </a:moveTo>
                <a:lnTo>
                  <a:pt x="82026" y="0"/>
                </a:lnTo>
                <a:lnTo>
                  <a:pt x="79362" y="841"/>
                </a:lnTo>
                <a:lnTo>
                  <a:pt x="70879" y="17173"/>
                </a:lnTo>
                <a:lnTo>
                  <a:pt x="70879" y="30631"/>
                </a:lnTo>
                <a:lnTo>
                  <a:pt x="72351" y="36519"/>
                </a:lnTo>
                <a:lnTo>
                  <a:pt x="75442" y="40445"/>
                </a:lnTo>
                <a:lnTo>
                  <a:pt x="77609" y="43249"/>
                </a:lnTo>
                <a:lnTo>
                  <a:pt x="80974" y="44721"/>
                </a:lnTo>
                <a:lnTo>
                  <a:pt x="88406" y="44721"/>
                </a:lnTo>
                <a:lnTo>
                  <a:pt x="91070" y="43880"/>
                </a:lnTo>
                <a:lnTo>
                  <a:pt x="93173" y="42127"/>
                </a:lnTo>
                <a:lnTo>
                  <a:pt x="95277" y="40445"/>
                </a:lnTo>
                <a:lnTo>
                  <a:pt x="95365" y="40305"/>
                </a:lnTo>
                <a:lnTo>
                  <a:pt x="82727" y="40305"/>
                </a:lnTo>
                <a:lnTo>
                  <a:pt x="80624" y="39113"/>
                </a:lnTo>
                <a:lnTo>
                  <a:pt x="77259" y="34346"/>
                </a:lnTo>
                <a:lnTo>
                  <a:pt x="76417" y="29580"/>
                </a:lnTo>
                <a:lnTo>
                  <a:pt x="76533" y="14579"/>
                </a:lnTo>
                <a:lnTo>
                  <a:pt x="77329" y="10233"/>
                </a:lnTo>
                <a:lnTo>
                  <a:pt x="80694" y="5467"/>
                </a:lnTo>
                <a:lnTo>
                  <a:pt x="82657" y="4416"/>
                </a:lnTo>
                <a:lnTo>
                  <a:pt x="95099" y="4416"/>
                </a:lnTo>
                <a:lnTo>
                  <a:pt x="94646" y="3715"/>
                </a:lnTo>
                <a:lnTo>
                  <a:pt x="93173" y="2313"/>
                </a:lnTo>
                <a:lnTo>
                  <a:pt x="91350" y="1401"/>
                </a:lnTo>
                <a:lnTo>
                  <a:pt x="89598" y="420"/>
                </a:lnTo>
                <a:lnTo>
                  <a:pt x="87565" y="0"/>
                </a:lnTo>
                <a:close/>
              </a:path>
              <a:path w="99695" h="45084">
                <a:moveTo>
                  <a:pt x="95099" y="4416"/>
                </a:moveTo>
                <a:lnTo>
                  <a:pt x="87635" y="4416"/>
                </a:lnTo>
                <a:lnTo>
                  <a:pt x="89738" y="5607"/>
                </a:lnTo>
                <a:lnTo>
                  <a:pt x="93103" y="10374"/>
                </a:lnTo>
                <a:lnTo>
                  <a:pt x="93846" y="14579"/>
                </a:lnTo>
                <a:lnTo>
                  <a:pt x="93944" y="29580"/>
                </a:lnTo>
                <a:lnTo>
                  <a:pt x="93103" y="34346"/>
                </a:lnTo>
                <a:lnTo>
                  <a:pt x="89738" y="39113"/>
                </a:lnTo>
                <a:lnTo>
                  <a:pt x="87635" y="40305"/>
                </a:lnTo>
                <a:lnTo>
                  <a:pt x="95365" y="40305"/>
                </a:lnTo>
                <a:lnTo>
                  <a:pt x="96819" y="37991"/>
                </a:lnTo>
                <a:lnTo>
                  <a:pt x="98922" y="31683"/>
                </a:lnTo>
                <a:lnTo>
                  <a:pt x="99483" y="27547"/>
                </a:lnTo>
                <a:lnTo>
                  <a:pt x="99397" y="17173"/>
                </a:lnTo>
                <a:lnTo>
                  <a:pt x="99132" y="14579"/>
                </a:lnTo>
                <a:lnTo>
                  <a:pt x="97871" y="9462"/>
                </a:lnTo>
                <a:lnTo>
                  <a:pt x="96959" y="7289"/>
                </a:lnTo>
                <a:lnTo>
                  <a:pt x="95099" y="4416"/>
                </a:lnTo>
                <a:close/>
              </a:path>
            </a:pathLst>
          </a:custGeom>
          <a:solidFill>
            <a:srgbClr val="252525"/>
          </a:solidFill>
        </p:spPr>
        <p:txBody>
          <a:bodyPr wrap="square" lIns="0" tIns="0" rIns="0" bIns="0" rtlCol="0"/>
          <a:lstStyle/>
          <a:p>
            <a:endParaRPr/>
          </a:p>
        </p:txBody>
      </p:sp>
      <p:sp>
        <p:nvSpPr>
          <p:cNvPr id="505" name="object 505"/>
          <p:cNvSpPr/>
          <p:nvPr/>
        </p:nvSpPr>
        <p:spPr>
          <a:xfrm>
            <a:off x="3781609" y="1250650"/>
            <a:ext cx="99695" cy="45085"/>
          </a:xfrm>
          <a:custGeom>
            <a:avLst/>
            <a:gdLst/>
            <a:ahLst/>
            <a:cxnLst/>
            <a:rect l="l" t="t" r="r" b="b"/>
            <a:pathLst>
              <a:path w="99695" h="45084">
                <a:moveTo>
                  <a:pt x="26279" y="4486"/>
                </a:moveTo>
                <a:lnTo>
                  <a:pt x="17597" y="4486"/>
                </a:lnTo>
                <a:lnTo>
                  <a:pt x="19630" y="5187"/>
                </a:lnTo>
                <a:lnTo>
                  <a:pt x="21102" y="6659"/>
                </a:lnTo>
                <a:lnTo>
                  <a:pt x="22644" y="8131"/>
                </a:lnTo>
                <a:lnTo>
                  <a:pt x="23416" y="9953"/>
                </a:lnTo>
                <a:lnTo>
                  <a:pt x="23416" y="14089"/>
                </a:lnTo>
                <a:lnTo>
                  <a:pt x="22574" y="16262"/>
                </a:lnTo>
                <a:lnTo>
                  <a:pt x="20892" y="18505"/>
                </a:lnTo>
                <a:lnTo>
                  <a:pt x="19209" y="20818"/>
                </a:lnTo>
                <a:lnTo>
                  <a:pt x="15984" y="23902"/>
                </a:lnTo>
                <a:lnTo>
                  <a:pt x="11217" y="27828"/>
                </a:lnTo>
                <a:lnTo>
                  <a:pt x="8202" y="30351"/>
                </a:lnTo>
                <a:lnTo>
                  <a:pt x="5818" y="32524"/>
                </a:lnTo>
                <a:lnTo>
                  <a:pt x="4206" y="34487"/>
                </a:lnTo>
                <a:lnTo>
                  <a:pt x="2594" y="36379"/>
                </a:lnTo>
                <a:lnTo>
                  <a:pt x="1402" y="38342"/>
                </a:lnTo>
                <a:lnTo>
                  <a:pt x="630" y="40305"/>
                </a:lnTo>
                <a:lnTo>
                  <a:pt x="210" y="41496"/>
                </a:lnTo>
                <a:lnTo>
                  <a:pt x="0" y="42758"/>
                </a:lnTo>
                <a:lnTo>
                  <a:pt x="0" y="44020"/>
                </a:lnTo>
                <a:lnTo>
                  <a:pt x="29024" y="44020"/>
                </a:lnTo>
                <a:lnTo>
                  <a:pt x="29024" y="38833"/>
                </a:lnTo>
                <a:lnTo>
                  <a:pt x="7501" y="38833"/>
                </a:lnTo>
                <a:lnTo>
                  <a:pt x="8132" y="37851"/>
                </a:lnTo>
                <a:lnTo>
                  <a:pt x="8833" y="36870"/>
                </a:lnTo>
                <a:lnTo>
                  <a:pt x="10726" y="34977"/>
                </a:lnTo>
                <a:lnTo>
                  <a:pt x="12759" y="33155"/>
                </a:lnTo>
                <a:lnTo>
                  <a:pt x="19840" y="27127"/>
                </a:lnTo>
                <a:lnTo>
                  <a:pt x="22644" y="24603"/>
                </a:lnTo>
                <a:lnTo>
                  <a:pt x="28925" y="14089"/>
                </a:lnTo>
                <a:lnTo>
                  <a:pt x="28800" y="8341"/>
                </a:lnTo>
                <a:lnTo>
                  <a:pt x="27692" y="5817"/>
                </a:lnTo>
                <a:lnTo>
                  <a:pt x="26279" y="4486"/>
                </a:lnTo>
                <a:close/>
              </a:path>
              <a:path w="99695" h="45084">
                <a:moveTo>
                  <a:pt x="19490" y="0"/>
                </a:moveTo>
                <a:lnTo>
                  <a:pt x="11147" y="0"/>
                </a:lnTo>
                <a:lnTo>
                  <a:pt x="7782" y="1051"/>
                </a:lnTo>
                <a:lnTo>
                  <a:pt x="2874" y="5397"/>
                </a:lnTo>
                <a:lnTo>
                  <a:pt x="1402" y="8551"/>
                </a:lnTo>
                <a:lnTo>
                  <a:pt x="1051" y="12687"/>
                </a:lnTo>
                <a:lnTo>
                  <a:pt x="6590" y="13248"/>
                </a:lnTo>
                <a:lnTo>
                  <a:pt x="6590" y="10514"/>
                </a:lnTo>
                <a:lnTo>
                  <a:pt x="7361" y="8341"/>
                </a:lnTo>
                <a:lnTo>
                  <a:pt x="8973" y="6799"/>
                </a:lnTo>
                <a:lnTo>
                  <a:pt x="10516" y="5257"/>
                </a:lnTo>
                <a:lnTo>
                  <a:pt x="12549" y="4486"/>
                </a:lnTo>
                <a:lnTo>
                  <a:pt x="26279" y="4486"/>
                </a:lnTo>
                <a:lnTo>
                  <a:pt x="22785" y="1191"/>
                </a:lnTo>
                <a:lnTo>
                  <a:pt x="19490" y="0"/>
                </a:lnTo>
                <a:close/>
              </a:path>
              <a:path w="99695" h="45084">
                <a:moveTo>
                  <a:pt x="53913" y="0"/>
                </a:moveTo>
                <a:lnTo>
                  <a:pt x="46271" y="0"/>
                </a:lnTo>
                <a:lnTo>
                  <a:pt x="43256" y="1121"/>
                </a:lnTo>
                <a:lnTo>
                  <a:pt x="38629" y="5467"/>
                </a:lnTo>
                <a:lnTo>
                  <a:pt x="37655" y="7780"/>
                </a:lnTo>
                <a:lnTo>
                  <a:pt x="37529" y="13458"/>
                </a:lnTo>
                <a:lnTo>
                  <a:pt x="38068" y="15210"/>
                </a:lnTo>
                <a:lnTo>
                  <a:pt x="40171" y="18295"/>
                </a:lnTo>
                <a:lnTo>
                  <a:pt x="41854" y="19416"/>
                </a:lnTo>
                <a:lnTo>
                  <a:pt x="44098" y="20257"/>
                </a:lnTo>
                <a:lnTo>
                  <a:pt x="41433" y="20958"/>
                </a:lnTo>
                <a:lnTo>
                  <a:pt x="39330" y="22290"/>
                </a:lnTo>
                <a:lnTo>
                  <a:pt x="37928" y="24183"/>
                </a:lnTo>
                <a:lnTo>
                  <a:pt x="36456" y="26075"/>
                </a:lnTo>
                <a:lnTo>
                  <a:pt x="35755" y="28458"/>
                </a:lnTo>
                <a:lnTo>
                  <a:pt x="35784" y="35258"/>
                </a:lnTo>
                <a:lnTo>
                  <a:pt x="37087" y="38342"/>
                </a:lnTo>
                <a:lnTo>
                  <a:pt x="42345" y="43459"/>
                </a:lnTo>
                <a:lnTo>
                  <a:pt x="45850" y="44791"/>
                </a:lnTo>
                <a:lnTo>
                  <a:pt x="54544" y="44791"/>
                </a:lnTo>
                <a:lnTo>
                  <a:pt x="57979" y="43529"/>
                </a:lnTo>
                <a:lnTo>
                  <a:pt x="61235" y="40375"/>
                </a:lnTo>
                <a:lnTo>
                  <a:pt x="48584" y="40375"/>
                </a:lnTo>
                <a:lnTo>
                  <a:pt x="47042" y="39954"/>
                </a:lnTo>
                <a:lnTo>
                  <a:pt x="41293" y="32874"/>
                </a:lnTo>
                <a:lnTo>
                  <a:pt x="41321" y="28809"/>
                </a:lnTo>
                <a:lnTo>
                  <a:pt x="42135" y="26776"/>
                </a:lnTo>
                <a:lnTo>
                  <a:pt x="43747" y="25094"/>
                </a:lnTo>
                <a:lnTo>
                  <a:pt x="45430" y="23412"/>
                </a:lnTo>
                <a:lnTo>
                  <a:pt x="47533" y="22570"/>
                </a:lnTo>
                <a:lnTo>
                  <a:pt x="61134" y="22570"/>
                </a:lnTo>
                <a:lnTo>
                  <a:pt x="59101" y="21098"/>
                </a:lnTo>
                <a:lnTo>
                  <a:pt x="56366" y="20257"/>
                </a:lnTo>
                <a:lnTo>
                  <a:pt x="58540" y="19416"/>
                </a:lnTo>
                <a:lnTo>
                  <a:pt x="60152" y="18295"/>
                </a:lnTo>
                <a:lnTo>
                  <a:pt x="60253" y="18154"/>
                </a:lnTo>
                <a:lnTo>
                  <a:pt x="48094" y="18154"/>
                </a:lnTo>
                <a:lnTo>
                  <a:pt x="46341" y="17523"/>
                </a:lnTo>
                <a:lnTo>
                  <a:pt x="43677" y="14860"/>
                </a:lnTo>
                <a:lnTo>
                  <a:pt x="43093" y="13458"/>
                </a:lnTo>
                <a:lnTo>
                  <a:pt x="42976" y="9322"/>
                </a:lnTo>
                <a:lnTo>
                  <a:pt x="43677" y="7710"/>
                </a:lnTo>
                <a:lnTo>
                  <a:pt x="46411" y="5116"/>
                </a:lnTo>
                <a:lnTo>
                  <a:pt x="48094" y="4416"/>
                </a:lnTo>
                <a:lnTo>
                  <a:pt x="60464" y="4416"/>
                </a:lnTo>
                <a:lnTo>
                  <a:pt x="59311" y="3364"/>
                </a:lnTo>
                <a:lnTo>
                  <a:pt x="56997" y="1121"/>
                </a:lnTo>
                <a:lnTo>
                  <a:pt x="53913" y="0"/>
                </a:lnTo>
                <a:close/>
              </a:path>
              <a:path w="99695" h="45084">
                <a:moveTo>
                  <a:pt x="61134" y="22570"/>
                </a:moveTo>
                <a:lnTo>
                  <a:pt x="52651" y="22570"/>
                </a:lnTo>
                <a:lnTo>
                  <a:pt x="54824" y="23412"/>
                </a:lnTo>
                <a:lnTo>
                  <a:pt x="56577" y="25094"/>
                </a:lnTo>
                <a:lnTo>
                  <a:pt x="58259" y="26846"/>
                </a:lnTo>
                <a:lnTo>
                  <a:pt x="58904" y="28458"/>
                </a:lnTo>
                <a:lnTo>
                  <a:pt x="58998" y="34417"/>
                </a:lnTo>
                <a:lnTo>
                  <a:pt x="58330" y="36239"/>
                </a:lnTo>
                <a:lnTo>
                  <a:pt x="56086" y="38412"/>
                </a:lnTo>
                <a:lnTo>
                  <a:pt x="54964" y="39534"/>
                </a:lnTo>
                <a:lnTo>
                  <a:pt x="52791" y="40375"/>
                </a:lnTo>
                <a:lnTo>
                  <a:pt x="61235" y="40375"/>
                </a:lnTo>
                <a:lnTo>
                  <a:pt x="63307" y="38412"/>
                </a:lnTo>
                <a:lnTo>
                  <a:pt x="64639" y="35258"/>
                </a:lnTo>
                <a:lnTo>
                  <a:pt x="64536" y="28458"/>
                </a:lnTo>
                <a:lnTo>
                  <a:pt x="63938" y="26426"/>
                </a:lnTo>
                <a:lnTo>
                  <a:pt x="62536" y="24463"/>
                </a:lnTo>
                <a:lnTo>
                  <a:pt x="61134" y="22570"/>
                </a:lnTo>
                <a:close/>
              </a:path>
              <a:path w="99695" h="45084">
                <a:moveTo>
                  <a:pt x="60464" y="4416"/>
                </a:moveTo>
                <a:lnTo>
                  <a:pt x="52160" y="4416"/>
                </a:lnTo>
                <a:lnTo>
                  <a:pt x="53913" y="5116"/>
                </a:lnTo>
                <a:lnTo>
                  <a:pt x="55245" y="6448"/>
                </a:lnTo>
                <a:lnTo>
                  <a:pt x="56647" y="7780"/>
                </a:lnTo>
                <a:lnTo>
                  <a:pt x="57225" y="9322"/>
                </a:lnTo>
                <a:lnTo>
                  <a:pt x="57223" y="13458"/>
                </a:lnTo>
                <a:lnTo>
                  <a:pt x="56647" y="14930"/>
                </a:lnTo>
                <a:lnTo>
                  <a:pt x="55315" y="16192"/>
                </a:lnTo>
                <a:lnTo>
                  <a:pt x="53983" y="17523"/>
                </a:lnTo>
                <a:lnTo>
                  <a:pt x="52300" y="18154"/>
                </a:lnTo>
                <a:lnTo>
                  <a:pt x="60253" y="18154"/>
                </a:lnTo>
                <a:lnTo>
                  <a:pt x="62326" y="15280"/>
                </a:lnTo>
                <a:lnTo>
                  <a:pt x="62816" y="13458"/>
                </a:lnTo>
                <a:lnTo>
                  <a:pt x="62759" y="8131"/>
                </a:lnTo>
                <a:lnTo>
                  <a:pt x="61695" y="5537"/>
                </a:lnTo>
                <a:lnTo>
                  <a:pt x="60464" y="4416"/>
                </a:lnTo>
                <a:close/>
              </a:path>
              <a:path w="99695" h="45084">
                <a:moveTo>
                  <a:pt x="87565" y="0"/>
                </a:moveTo>
                <a:lnTo>
                  <a:pt x="82026" y="0"/>
                </a:lnTo>
                <a:lnTo>
                  <a:pt x="79362" y="841"/>
                </a:lnTo>
                <a:lnTo>
                  <a:pt x="77259" y="2593"/>
                </a:lnTo>
                <a:lnTo>
                  <a:pt x="75155" y="4275"/>
                </a:lnTo>
                <a:lnTo>
                  <a:pt x="73543" y="6729"/>
                </a:lnTo>
                <a:lnTo>
                  <a:pt x="71440" y="13037"/>
                </a:lnTo>
                <a:lnTo>
                  <a:pt x="70879" y="17243"/>
                </a:lnTo>
                <a:lnTo>
                  <a:pt x="70879" y="30631"/>
                </a:lnTo>
                <a:lnTo>
                  <a:pt x="72351" y="36590"/>
                </a:lnTo>
                <a:lnTo>
                  <a:pt x="77609" y="43249"/>
                </a:lnTo>
                <a:lnTo>
                  <a:pt x="80974" y="44791"/>
                </a:lnTo>
                <a:lnTo>
                  <a:pt x="88406" y="44791"/>
                </a:lnTo>
                <a:lnTo>
                  <a:pt x="91070" y="43880"/>
                </a:lnTo>
                <a:lnTo>
                  <a:pt x="93173" y="42197"/>
                </a:lnTo>
                <a:lnTo>
                  <a:pt x="95277" y="40445"/>
                </a:lnTo>
                <a:lnTo>
                  <a:pt x="82727" y="40375"/>
                </a:lnTo>
                <a:lnTo>
                  <a:pt x="80624" y="39183"/>
                </a:lnTo>
                <a:lnTo>
                  <a:pt x="77259" y="34417"/>
                </a:lnTo>
                <a:lnTo>
                  <a:pt x="76417" y="29580"/>
                </a:lnTo>
                <a:lnTo>
                  <a:pt x="76535" y="14579"/>
                </a:lnTo>
                <a:lnTo>
                  <a:pt x="77329" y="10304"/>
                </a:lnTo>
                <a:lnTo>
                  <a:pt x="79222" y="7570"/>
                </a:lnTo>
                <a:lnTo>
                  <a:pt x="80694" y="5537"/>
                </a:lnTo>
                <a:lnTo>
                  <a:pt x="82657" y="4486"/>
                </a:lnTo>
                <a:lnTo>
                  <a:pt x="95120" y="4486"/>
                </a:lnTo>
                <a:lnTo>
                  <a:pt x="94646" y="3715"/>
                </a:lnTo>
                <a:lnTo>
                  <a:pt x="93173" y="2383"/>
                </a:lnTo>
                <a:lnTo>
                  <a:pt x="91350" y="1401"/>
                </a:lnTo>
                <a:lnTo>
                  <a:pt x="89598" y="490"/>
                </a:lnTo>
                <a:lnTo>
                  <a:pt x="87565" y="0"/>
                </a:lnTo>
                <a:close/>
              </a:path>
              <a:path w="99695" h="45084">
                <a:moveTo>
                  <a:pt x="95120" y="4486"/>
                </a:moveTo>
                <a:lnTo>
                  <a:pt x="87635" y="4486"/>
                </a:lnTo>
                <a:lnTo>
                  <a:pt x="89738" y="5677"/>
                </a:lnTo>
                <a:lnTo>
                  <a:pt x="91421" y="7990"/>
                </a:lnTo>
                <a:lnTo>
                  <a:pt x="93103" y="10374"/>
                </a:lnTo>
                <a:lnTo>
                  <a:pt x="93835" y="14579"/>
                </a:lnTo>
                <a:lnTo>
                  <a:pt x="93944" y="29580"/>
                </a:lnTo>
                <a:lnTo>
                  <a:pt x="93103" y="34346"/>
                </a:lnTo>
                <a:lnTo>
                  <a:pt x="91421" y="36730"/>
                </a:lnTo>
                <a:lnTo>
                  <a:pt x="89738" y="39183"/>
                </a:lnTo>
                <a:lnTo>
                  <a:pt x="87635" y="40375"/>
                </a:lnTo>
                <a:lnTo>
                  <a:pt x="95321" y="40375"/>
                </a:lnTo>
                <a:lnTo>
                  <a:pt x="96819" y="37991"/>
                </a:lnTo>
                <a:lnTo>
                  <a:pt x="98922" y="31683"/>
                </a:lnTo>
                <a:lnTo>
                  <a:pt x="99483" y="27547"/>
                </a:lnTo>
                <a:lnTo>
                  <a:pt x="99399" y="17243"/>
                </a:lnTo>
                <a:lnTo>
                  <a:pt x="99132" y="14579"/>
                </a:lnTo>
                <a:lnTo>
                  <a:pt x="97871" y="9462"/>
                </a:lnTo>
                <a:lnTo>
                  <a:pt x="96959" y="7289"/>
                </a:lnTo>
                <a:lnTo>
                  <a:pt x="95767" y="5537"/>
                </a:lnTo>
                <a:lnTo>
                  <a:pt x="95120" y="4486"/>
                </a:lnTo>
                <a:close/>
              </a:path>
            </a:pathLst>
          </a:custGeom>
          <a:solidFill>
            <a:srgbClr val="252525"/>
          </a:solidFill>
        </p:spPr>
        <p:txBody>
          <a:bodyPr wrap="square" lIns="0" tIns="0" rIns="0" bIns="0" rtlCol="0"/>
          <a:lstStyle/>
          <a:p>
            <a:endParaRPr/>
          </a:p>
        </p:txBody>
      </p:sp>
      <p:sp>
        <p:nvSpPr>
          <p:cNvPr id="506" name="object 506"/>
          <p:cNvSpPr/>
          <p:nvPr/>
        </p:nvSpPr>
        <p:spPr>
          <a:xfrm>
            <a:off x="3642724" y="1270067"/>
            <a:ext cx="112395" cy="0"/>
          </a:xfrm>
          <a:custGeom>
            <a:avLst/>
            <a:gdLst/>
            <a:ahLst/>
            <a:cxnLst/>
            <a:rect l="l" t="t" r="r" b="b"/>
            <a:pathLst>
              <a:path w="112395">
                <a:moveTo>
                  <a:pt x="0" y="0"/>
                </a:moveTo>
                <a:lnTo>
                  <a:pt x="112173" y="0"/>
                </a:lnTo>
              </a:path>
            </a:pathLst>
          </a:custGeom>
          <a:ln w="3504">
            <a:solidFill>
              <a:srgbClr val="252525"/>
            </a:solidFill>
          </a:ln>
        </p:spPr>
        <p:txBody>
          <a:bodyPr wrap="square" lIns="0" tIns="0" rIns="0" bIns="0" rtlCol="0"/>
          <a:lstStyle/>
          <a:p>
            <a:endParaRPr/>
          </a:p>
        </p:txBody>
      </p:sp>
      <p:sp>
        <p:nvSpPr>
          <p:cNvPr id="507" name="object 507"/>
          <p:cNvSpPr/>
          <p:nvPr/>
        </p:nvSpPr>
        <p:spPr>
          <a:xfrm>
            <a:off x="3642724" y="3073268"/>
            <a:ext cx="112395" cy="0"/>
          </a:xfrm>
          <a:custGeom>
            <a:avLst/>
            <a:gdLst/>
            <a:ahLst/>
            <a:cxnLst/>
            <a:rect l="l" t="t" r="r" b="b"/>
            <a:pathLst>
              <a:path w="112395">
                <a:moveTo>
                  <a:pt x="0" y="0"/>
                </a:moveTo>
                <a:lnTo>
                  <a:pt x="112173" y="0"/>
                </a:lnTo>
              </a:path>
            </a:pathLst>
          </a:custGeom>
          <a:ln w="3504">
            <a:solidFill>
              <a:srgbClr val="252525"/>
            </a:solidFill>
          </a:ln>
        </p:spPr>
        <p:txBody>
          <a:bodyPr wrap="square" lIns="0" tIns="0" rIns="0" bIns="0" rtlCol="0"/>
          <a:lstStyle/>
          <a:p>
            <a:endParaRPr/>
          </a:p>
        </p:txBody>
      </p:sp>
      <p:sp>
        <p:nvSpPr>
          <p:cNvPr id="508" name="object 508"/>
          <p:cNvSpPr/>
          <p:nvPr/>
        </p:nvSpPr>
        <p:spPr>
          <a:xfrm>
            <a:off x="3642724" y="1268299"/>
            <a:ext cx="0" cy="1805305"/>
          </a:xfrm>
          <a:custGeom>
            <a:avLst/>
            <a:gdLst/>
            <a:ahLst/>
            <a:cxnLst/>
            <a:rect l="l" t="t" r="r" b="b"/>
            <a:pathLst>
              <a:path h="1805305">
                <a:moveTo>
                  <a:pt x="0" y="0"/>
                </a:moveTo>
                <a:lnTo>
                  <a:pt x="0" y="1804968"/>
                </a:lnTo>
              </a:path>
            </a:pathLst>
          </a:custGeom>
          <a:ln w="3505">
            <a:solidFill>
              <a:srgbClr val="252525"/>
            </a:solidFill>
          </a:ln>
        </p:spPr>
        <p:txBody>
          <a:bodyPr wrap="square" lIns="0" tIns="0" rIns="0" bIns="0" rtlCol="0"/>
          <a:lstStyle/>
          <a:p>
            <a:endParaRPr/>
          </a:p>
        </p:txBody>
      </p:sp>
      <p:sp>
        <p:nvSpPr>
          <p:cNvPr id="509" name="object 509"/>
          <p:cNvSpPr/>
          <p:nvPr/>
        </p:nvSpPr>
        <p:spPr>
          <a:xfrm>
            <a:off x="3753144" y="1268299"/>
            <a:ext cx="0" cy="1805305"/>
          </a:xfrm>
          <a:custGeom>
            <a:avLst/>
            <a:gdLst/>
            <a:ahLst/>
            <a:cxnLst/>
            <a:rect l="l" t="t" r="r" b="b"/>
            <a:pathLst>
              <a:path h="1805305">
                <a:moveTo>
                  <a:pt x="0" y="0"/>
                </a:moveTo>
                <a:lnTo>
                  <a:pt x="0" y="1804968"/>
                </a:lnTo>
              </a:path>
            </a:pathLst>
          </a:custGeom>
          <a:ln w="3505">
            <a:solidFill>
              <a:srgbClr val="252525"/>
            </a:solidFill>
          </a:ln>
        </p:spPr>
        <p:txBody>
          <a:bodyPr wrap="square" lIns="0" tIns="0" rIns="0" bIns="0" rtlCol="0"/>
          <a:lstStyle/>
          <a:p>
            <a:endParaRPr/>
          </a:p>
        </p:txBody>
      </p:sp>
      <p:sp>
        <p:nvSpPr>
          <p:cNvPr id="510" name="object 510"/>
          <p:cNvSpPr/>
          <p:nvPr/>
        </p:nvSpPr>
        <p:spPr>
          <a:xfrm>
            <a:off x="1540161" y="3139870"/>
            <a:ext cx="2044894" cy="1803605"/>
          </a:xfrm>
          <a:prstGeom prst="rect">
            <a:avLst/>
          </a:prstGeom>
          <a:blipFill>
            <a:blip r:embed="rId15" cstate="print"/>
            <a:stretch>
              <a:fillRect/>
            </a:stretch>
          </a:blipFill>
        </p:spPr>
        <p:txBody>
          <a:bodyPr wrap="square" lIns="0" tIns="0" rIns="0" bIns="0" rtlCol="0"/>
          <a:lstStyle/>
          <a:p>
            <a:endParaRPr/>
          </a:p>
        </p:txBody>
      </p:sp>
      <p:sp>
        <p:nvSpPr>
          <p:cNvPr id="511" name="object 511"/>
          <p:cNvSpPr/>
          <p:nvPr/>
        </p:nvSpPr>
        <p:spPr>
          <a:xfrm>
            <a:off x="1540161" y="4943475"/>
            <a:ext cx="2047239" cy="0"/>
          </a:xfrm>
          <a:custGeom>
            <a:avLst/>
            <a:gdLst/>
            <a:ahLst/>
            <a:cxnLst/>
            <a:rect l="l" t="t" r="r" b="b"/>
            <a:pathLst>
              <a:path w="2047239">
                <a:moveTo>
                  <a:pt x="0" y="0"/>
                </a:moveTo>
                <a:lnTo>
                  <a:pt x="2046647" y="0"/>
                </a:lnTo>
              </a:path>
            </a:pathLst>
          </a:custGeom>
          <a:ln w="3505">
            <a:solidFill>
              <a:srgbClr val="252525"/>
            </a:solidFill>
          </a:ln>
        </p:spPr>
        <p:txBody>
          <a:bodyPr wrap="square" lIns="0" tIns="0" rIns="0" bIns="0" rtlCol="0"/>
          <a:lstStyle/>
          <a:p>
            <a:endParaRPr/>
          </a:p>
        </p:txBody>
      </p:sp>
      <p:sp>
        <p:nvSpPr>
          <p:cNvPr id="512" name="object 512"/>
          <p:cNvSpPr/>
          <p:nvPr/>
        </p:nvSpPr>
        <p:spPr>
          <a:xfrm>
            <a:off x="1540161" y="3139873"/>
            <a:ext cx="2047239" cy="0"/>
          </a:xfrm>
          <a:custGeom>
            <a:avLst/>
            <a:gdLst/>
            <a:ahLst/>
            <a:cxnLst/>
            <a:rect l="l" t="t" r="r" b="b"/>
            <a:pathLst>
              <a:path w="2047239">
                <a:moveTo>
                  <a:pt x="0" y="0"/>
                </a:moveTo>
                <a:lnTo>
                  <a:pt x="2046647" y="0"/>
                </a:lnTo>
              </a:path>
            </a:pathLst>
          </a:custGeom>
          <a:ln w="3505">
            <a:solidFill>
              <a:srgbClr val="252525"/>
            </a:solidFill>
          </a:ln>
        </p:spPr>
        <p:txBody>
          <a:bodyPr wrap="square" lIns="0" tIns="0" rIns="0" bIns="0" rtlCol="0"/>
          <a:lstStyle/>
          <a:p>
            <a:endParaRPr/>
          </a:p>
        </p:txBody>
      </p:sp>
      <p:sp>
        <p:nvSpPr>
          <p:cNvPr id="513" name="object 513"/>
          <p:cNvSpPr/>
          <p:nvPr/>
        </p:nvSpPr>
        <p:spPr>
          <a:xfrm>
            <a:off x="1726726"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4" name="object 514"/>
          <p:cNvSpPr/>
          <p:nvPr/>
        </p:nvSpPr>
        <p:spPr>
          <a:xfrm>
            <a:off x="1915228"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5" name="object 515"/>
          <p:cNvSpPr/>
          <p:nvPr/>
        </p:nvSpPr>
        <p:spPr>
          <a:xfrm>
            <a:off x="2103730"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6" name="object 516"/>
          <p:cNvSpPr/>
          <p:nvPr/>
        </p:nvSpPr>
        <p:spPr>
          <a:xfrm>
            <a:off x="2292267"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7" name="object 517"/>
          <p:cNvSpPr/>
          <p:nvPr/>
        </p:nvSpPr>
        <p:spPr>
          <a:xfrm>
            <a:off x="2480741"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8" name="object 518"/>
          <p:cNvSpPr/>
          <p:nvPr/>
        </p:nvSpPr>
        <p:spPr>
          <a:xfrm>
            <a:off x="2669214"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19" name="object 519"/>
          <p:cNvSpPr/>
          <p:nvPr/>
        </p:nvSpPr>
        <p:spPr>
          <a:xfrm>
            <a:off x="2857758"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0" name="object 520"/>
          <p:cNvSpPr/>
          <p:nvPr/>
        </p:nvSpPr>
        <p:spPr>
          <a:xfrm>
            <a:off x="3046232"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1" name="object 521"/>
          <p:cNvSpPr/>
          <p:nvPr/>
        </p:nvSpPr>
        <p:spPr>
          <a:xfrm>
            <a:off x="3234776"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2" name="object 522"/>
          <p:cNvSpPr/>
          <p:nvPr/>
        </p:nvSpPr>
        <p:spPr>
          <a:xfrm>
            <a:off x="3423250" y="4921267"/>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3" name="object 523"/>
          <p:cNvSpPr/>
          <p:nvPr/>
        </p:nvSpPr>
        <p:spPr>
          <a:xfrm>
            <a:off x="1726726"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4" name="object 524"/>
          <p:cNvSpPr/>
          <p:nvPr/>
        </p:nvSpPr>
        <p:spPr>
          <a:xfrm>
            <a:off x="1915228"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5" name="object 525"/>
          <p:cNvSpPr/>
          <p:nvPr/>
        </p:nvSpPr>
        <p:spPr>
          <a:xfrm>
            <a:off x="2103730"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6" name="object 526"/>
          <p:cNvSpPr/>
          <p:nvPr/>
        </p:nvSpPr>
        <p:spPr>
          <a:xfrm>
            <a:off x="2292267"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7" name="object 527"/>
          <p:cNvSpPr/>
          <p:nvPr/>
        </p:nvSpPr>
        <p:spPr>
          <a:xfrm>
            <a:off x="2480741"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8" name="object 528"/>
          <p:cNvSpPr/>
          <p:nvPr/>
        </p:nvSpPr>
        <p:spPr>
          <a:xfrm>
            <a:off x="2669214"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29" name="object 529"/>
          <p:cNvSpPr/>
          <p:nvPr/>
        </p:nvSpPr>
        <p:spPr>
          <a:xfrm>
            <a:off x="2857758"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30" name="object 530"/>
          <p:cNvSpPr/>
          <p:nvPr/>
        </p:nvSpPr>
        <p:spPr>
          <a:xfrm>
            <a:off x="3046232"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31" name="object 531"/>
          <p:cNvSpPr/>
          <p:nvPr/>
        </p:nvSpPr>
        <p:spPr>
          <a:xfrm>
            <a:off x="3234776"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32" name="object 532"/>
          <p:cNvSpPr/>
          <p:nvPr/>
        </p:nvSpPr>
        <p:spPr>
          <a:xfrm>
            <a:off x="3423250" y="3139891"/>
            <a:ext cx="3810" cy="22225"/>
          </a:xfrm>
          <a:custGeom>
            <a:avLst/>
            <a:gdLst/>
            <a:ahLst/>
            <a:cxnLst/>
            <a:rect l="l" t="t" r="r" b="b"/>
            <a:pathLst>
              <a:path w="3810" h="22225">
                <a:moveTo>
                  <a:pt x="0" y="22207"/>
                </a:moveTo>
                <a:lnTo>
                  <a:pt x="3504" y="22207"/>
                </a:lnTo>
                <a:lnTo>
                  <a:pt x="3504" y="0"/>
                </a:lnTo>
                <a:lnTo>
                  <a:pt x="0" y="0"/>
                </a:lnTo>
                <a:lnTo>
                  <a:pt x="0" y="22207"/>
                </a:lnTo>
                <a:close/>
              </a:path>
            </a:pathLst>
          </a:custGeom>
          <a:solidFill>
            <a:srgbClr val="252525"/>
          </a:solidFill>
        </p:spPr>
        <p:txBody>
          <a:bodyPr wrap="square" lIns="0" tIns="0" rIns="0" bIns="0" rtlCol="0"/>
          <a:lstStyle/>
          <a:p>
            <a:endParaRPr/>
          </a:p>
        </p:txBody>
      </p:sp>
      <p:sp>
        <p:nvSpPr>
          <p:cNvPr id="533" name="object 533"/>
          <p:cNvSpPr/>
          <p:nvPr/>
        </p:nvSpPr>
        <p:spPr>
          <a:xfrm>
            <a:off x="1540161" y="3139869"/>
            <a:ext cx="0" cy="1805939"/>
          </a:xfrm>
          <a:custGeom>
            <a:avLst/>
            <a:gdLst/>
            <a:ahLst/>
            <a:cxnLst/>
            <a:rect l="l" t="t" r="r" b="b"/>
            <a:pathLst>
              <a:path h="1805939">
                <a:moveTo>
                  <a:pt x="0" y="0"/>
                </a:moveTo>
                <a:lnTo>
                  <a:pt x="0" y="1805358"/>
                </a:lnTo>
              </a:path>
            </a:pathLst>
          </a:custGeom>
          <a:ln w="3504">
            <a:solidFill>
              <a:srgbClr val="252525"/>
            </a:solidFill>
          </a:ln>
        </p:spPr>
        <p:txBody>
          <a:bodyPr wrap="square" lIns="0" tIns="0" rIns="0" bIns="0" rtlCol="0"/>
          <a:lstStyle/>
          <a:p>
            <a:endParaRPr/>
          </a:p>
        </p:txBody>
      </p:sp>
      <p:sp>
        <p:nvSpPr>
          <p:cNvPr id="534" name="object 534"/>
          <p:cNvSpPr/>
          <p:nvPr/>
        </p:nvSpPr>
        <p:spPr>
          <a:xfrm>
            <a:off x="3585089" y="3139869"/>
            <a:ext cx="0" cy="1805939"/>
          </a:xfrm>
          <a:custGeom>
            <a:avLst/>
            <a:gdLst/>
            <a:ahLst/>
            <a:cxnLst/>
            <a:rect l="l" t="t" r="r" b="b"/>
            <a:pathLst>
              <a:path h="1805939">
                <a:moveTo>
                  <a:pt x="0" y="0"/>
                </a:moveTo>
                <a:lnTo>
                  <a:pt x="0" y="1805358"/>
                </a:lnTo>
              </a:path>
            </a:pathLst>
          </a:custGeom>
          <a:ln w="3504">
            <a:solidFill>
              <a:srgbClr val="252525"/>
            </a:solidFill>
          </a:ln>
        </p:spPr>
        <p:txBody>
          <a:bodyPr wrap="square" lIns="0" tIns="0" rIns="0" bIns="0" rtlCol="0"/>
          <a:lstStyle/>
          <a:p>
            <a:endParaRPr/>
          </a:p>
        </p:txBody>
      </p:sp>
      <p:sp>
        <p:nvSpPr>
          <p:cNvPr id="535" name="object 535"/>
          <p:cNvSpPr/>
          <p:nvPr/>
        </p:nvSpPr>
        <p:spPr>
          <a:xfrm>
            <a:off x="1540161" y="3304214"/>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36" name="object 536"/>
          <p:cNvSpPr/>
          <p:nvPr/>
        </p:nvSpPr>
        <p:spPr>
          <a:xfrm>
            <a:off x="1540161" y="3470447"/>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37" name="object 537"/>
          <p:cNvSpPr/>
          <p:nvPr/>
        </p:nvSpPr>
        <p:spPr>
          <a:xfrm>
            <a:off x="1540161" y="3636750"/>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38" name="object 538"/>
          <p:cNvSpPr/>
          <p:nvPr/>
        </p:nvSpPr>
        <p:spPr>
          <a:xfrm>
            <a:off x="1540161" y="3802983"/>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39" name="object 539"/>
          <p:cNvSpPr/>
          <p:nvPr/>
        </p:nvSpPr>
        <p:spPr>
          <a:xfrm>
            <a:off x="1540161" y="3969287"/>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0" name="object 540"/>
          <p:cNvSpPr/>
          <p:nvPr/>
        </p:nvSpPr>
        <p:spPr>
          <a:xfrm>
            <a:off x="1540161" y="4135520"/>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1" name="object 541"/>
          <p:cNvSpPr/>
          <p:nvPr/>
        </p:nvSpPr>
        <p:spPr>
          <a:xfrm>
            <a:off x="1540161" y="4301781"/>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2" name="object 542"/>
          <p:cNvSpPr/>
          <p:nvPr/>
        </p:nvSpPr>
        <p:spPr>
          <a:xfrm>
            <a:off x="1540161" y="4468043"/>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3" name="object 543"/>
          <p:cNvSpPr/>
          <p:nvPr/>
        </p:nvSpPr>
        <p:spPr>
          <a:xfrm>
            <a:off x="1540161" y="4634304"/>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4" name="object 544"/>
          <p:cNvSpPr/>
          <p:nvPr/>
        </p:nvSpPr>
        <p:spPr>
          <a:xfrm>
            <a:off x="1540161" y="4800565"/>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5" name="object 545"/>
          <p:cNvSpPr/>
          <p:nvPr/>
        </p:nvSpPr>
        <p:spPr>
          <a:xfrm>
            <a:off x="3562870" y="3304214"/>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6" name="object 546"/>
          <p:cNvSpPr/>
          <p:nvPr/>
        </p:nvSpPr>
        <p:spPr>
          <a:xfrm>
            <a:off x="3562870" y="3470447"/>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7" name="object 547"/>
          <p:cNvSpPr/>
          <p:nvPr/>
        </p:nvSpPr>
        <p:spPr>
          <a:xfrm>
            <a:off x="3562870" y="3636750"/>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8" name="object 548"/>
          <p:cNvSpPr/>
          <p:nvPr/>
        </p:nvSpPr>
        <p:spPr>
          <a:xfrm>
            <a:off x="3562870" y="3802983"/>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49" name="object 549"/>
          <p:cNvSpPr/>
          <p:nvPr/>
        </p:nvSpPr>
        <p:spPr>
          <a:xfrm>
            <a:off x="3562870" y="3969287"/>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0" name="object 550"/>
          <p:cNvSpPr/>
          <p:nvPr/>
        </p:nvSpPr>
        <p:spPr>
          <a:xfrm>
            <a:off x="3562870" y="4135520"/>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1" name="object 551"/>
          <p:cNvSpPr/>
          <p:nvPr/>
        </p:nvSpPr>
        <p:spPr>
          <a:xfrm>
            <a:off x="3562870" y="4301781"/>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2" name="object 552"/>
          <p:cNvSpPr/>
          <p:nvPr/>
        </p:nvSpPr>
        <p:spPr>
          <a:xfrm>
            <a:off x="3562870" y="4468043"/>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3" name="object 553"/>
          <p:cNvSpPr/>
          <p:nvPr/>
        </p:nvSpPr>
        <p:spPr>
          <a:xfrm>
            <a:off x="3562870" y="4634304"/>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4" name="object 554"/>
          <p:cNvSpPr/>
          <p:nvPr/>
        </p:nvSpPr>
        <p:spPr>
          <a:xfrm>
            <a:off x="3562870" y="4800565"/>
            <a:ext cx="22225" cy="3810"/>
          </a:xfrm>
          <a:custGeom>
            <a:avLst/>
            <a:gdLst/>
            <a:ahLst/>
            <a:cxnLst/>
            <a:rect l="l" t="t" r="r" b="b"/>
            <a:pathLst>
              <a:path w="22225" h="3810">
                <a:moveTo>
                  <a:pt x="0" y="3505"/>
                </a:moveTo>
                <a:lnTo>
                  <a:pt x="22201" y="3505"/>
                </a:lnTo>
                <a:lnTo>
                  <a:pt x="22201" y="0"/>
                </a:lnTo>
                <a:lnTo>
                  <a:pt x="0" y="0"/>
                </a:lnTo>
                <a:lnTo>
                  <a:pt x="0" y="3505"/>
                </a:lnTo>
                <a:close/>
              </a:path>
            </a:pathLst>
          </a:custGeom>
          <a:solidFill>
            <a:srgbClr val="252525"/>
          </a:solidFill>
        </p:spPr>
        <p:txBody>
          <a:bodyPr wrap="square" lIns="0" tIns="0" rIns="0" bIns="0" rtlCol="0"/>
          <a:lstStyle/>
          <a:p>
            <a:endParaRPr/>
          </a:p>
        </p:txBody>
      </p:sp>
      <p:sp>
        <p:nvSpPr>
          <p:cNvPr id="555" name="object 555"/>
          <p:cNvSpPr/>
          <p:nvPr/>
        </p:nvSpPr>
        <p:spPr>
          <a:xfrm>
            <a:off x="3641162" y="3138116"/>
            <a:ext cx="113897" cy="1807111"/>
          </a:xfrm>
          <a:prstGeom prst="rect">
            <a:avLst/>
          </a:prstGeom>
          <a:blipFill>
            <a:blip r:embed="rId16" cstate="print"/>
            <a:stretch>
              <a:fillRect/>
            </a:stretch>
          </a:blipFill>
        </p:spPr>
        <p:txBody>
          <a:bodyPr wrap="square" lIns="0" tIns="0" rIns="0" bIns="0" rtlCol="0"/>
          <a:lstStyle/>
          <a:p>
            <a:endParaRPr/>
          </a:p>
        </p:txBody>
      </p:sp>
      <p:sp>
        <p:nvSpPr>
          <p:cNvPr id="556" name="object 556"/>
          <p:cNvSpPr/>
          <p:nvPr/>
        </p:nvSpPr>
        <p:spPr>
          <a:xfrm>
            <a:off x="3753306" y="3138116"/>
            <a:ext cx="0" cy="1805939"/>
          </a:xfrm>
          <a:custGeom>
            <a:avLst/>
            <a:gdLst/>
            <a:ahLst/>
            <a:cxnLst/>
            <a:rect l="l" t="t" r="r" b="b"/>
            <a:pathLst>
              <a:path h="1805939">
                <a:moveTo>
                  <a:pt x="0" y="0"/>
                </a:moveTo>
                <a:lnTo>
                  <a:pt x="0" y="1805358"/>
                </a:lnTo>
              </a:path>
            </a:pathLst>
          </a:custGeom>
          <a:ln w="3504">
            <a:solidFill>
              <a:srgbClr val="252525"/>
            </a:solidFill>
          </a:ln>
        </p:spPr>
        <p:txBody>
          <a:bodyPr wrap="square" lIns="0" tIns="0" rIns="0" bIns="0" rtlCol="0"/>
          <a:lstStyle/>
          <a:p>
            <a:endParaRPr/>
          </a:p>
        </p:txBody>
      </p:sp>
      <p:sp>
        <p:nvSpPr>
          <p:cNvPr id="557" name="object 557"/>
          <p:cNvSpPr/>
          <p:nvPr/>
        </p:nvSpPr>
        <p:spPr>
          <a:xfrm>
            <a:off x="3733471" y="4941722"/>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58" name="object 558"/>
          <p:cNvSpPr/>
          <p:nvPr/>
        </p:nvSpPr>
        <p:spPr>
          <a:xfrm>
            <a:off x="3733471" y="4716271"/>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59" name="object 559"/>
          <p:cNvSpPr/>
          <p:nvPr/>
        </p:nvSpPr>
        <p:spPr>
          <a:xfrm>
            <a:off x="3733471" y="4490822"/>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0" name="object 560"/>
          <p:cNvSpPr/>
          <p:nvPr/>
        </p:nvSpPr>
        <p:spPr>
          <a:xfrm>
            <a:off x="3733471" y="4265366"/>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1" name="object 561"/>
          <p:cNvSpPr/>
          <p:nvPr/>
        </p:nvSpPr>
        <p:spPr>
          <a:xfrm>
            <a:off x="3733471" y="4039889"/>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2" name="object 562"/>
          <p:cNvSpPr/>
          <p:nvPr/>
        </p:nvSpPr>
        <p:spPr>
          <a:xfrm>
            <a:off x="3733471" y="3814481"/>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3" name="object 563"/>
          <p:cNvSpPr/>
          <p:nvPr/>
        </p:nvSpPr>
        <p:spPr>
          <a:xfrm>
            <a:off x="3733471" y="3589004"/>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4" name="object 564"/>
          <p:cNvSpPr/>
          <p:nvPr/>
        </p:nvSpPr>
        <p:spPr>
          <a:xfrm>
            <a:off x="3733471" y="3363598"/>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5" name="object 565"/>
          <p:cNvSpPr/>
          <p:nvPr/>
        </p:nvSpPr>
        <p:spPr>
          <a:xfrm>
            <a:off x="3733471" y="3138121"/>
            <a:ext cx="20320" cy="3810"/>
          </a:xfrm>
          <a:custGeom>
            <a:avLst/>
            <a:gdLst/>
            <a:ahLst/>
            <a:cxnLst/>
            <a:rect l="l" t="t" r="r" b="b"/>
            <a:pathLst>
              <a:path w="20320" h="3810">
                <a:moveTo>
                  <a:pt x="0" y="3505"/>
                </a:moveTo>
                <a:lnTo>
                  <a:pt x="19783" y="3505"/>
                </a:lnTo>
                <a:lnTo>
                  <a:pt x="19783" y="0"/>
                </a:lnTo>
                <a:lnTo>
                  <a:pt x="0" y="0"/>
                </a:lnTo>
                <a:lnTo>
                  <a:pt x="0" y="3505"/>
                </a:lnTo>
                <a:close/>
              </a:path>
            </a:pathLst>
          </a:custGeom>
          <a:solidFill>
            <a:srgbClr val="252525"/>
          </a:solidFill>
        </p:spPr>
        <p:txBody>
          <a:bodyPr wrap="square" lIns="0" tIns="0" rIns="0" bIns="0" rtlCol="0"/>
          <a:lstStyle/>
          <a:p>
            <a:endParaRPr/>
          </a:p>
        </p:txBody>
      </p:sp>
      <p:sp>
        <p:nvSpPr>
          <p:cNvPr id="566" name="object 566"/>
          <p:cNvSpPr/>
          <p:nvPr/>
        </p:nvSpPr>
        <p:spPr>
          <a:xfrm>
            <a:off x="3781693" y="4924071"/>
            <a:ext cx="99695" cy="45085"/>
          </a:xfrm>
          <a:custGeom>
            <a:avLst/>
            <a:gdLst/>
            <a:ahLst/>
            <a:cxnLst/>
            <a:rect l="l" t="t" r="r" b="b"/>
            <a:pathLst>
              <a:path w="99695" h="45085">
                <a:moveTo>
                  <a:pt x="26308" y="4456"/>
                </a:moveTo>
                <a:lnTo>
                  <a:pt x="17662" y="4456"/>
                </a:lnTo>
                <a:lnTo>
                  <a:pt x="19625" y="5189"/>
                </a:lnTo>
                <a:lnTo>
                  <a:pt x="22709" y="8121"/>
                </a:lnTo>
                <a:lnTo>
                  <a:pt x="23410" y="9921"/>
                </a:lnTo>
                <a:lnTo>
                  <a:pt x="23410" y="14088"/>
                </a:lnTo>
                <a:lnTo>
                  <a:pt x="22639" y="16247"/>
                </a:lnTo>
                <a:lnTo>
                  <a:pt x="19259" y="20829"/>
                </a:lnTo>
                <a:lnTo>
                  <a:pt x="16050" y="23910"/>
                </a:lnTo>
                <a:lnTo>
                  <a:pt x="8200" y="30332"/>
                </a:lnTo>
                <a:lnTo>
                  <a:pt x="5887" y="32545"/>
                </a:lnTo>
                <a:lnTo>
                  <a:pt x="4205" y="34459"/>
                </a:lnTo>
                <a:lnTo>
                  <a:pt x="2593" y="36374"/>
                </a:lnTo>
                <a:lnTo>
                  <a:pt x="1401" y="38318"/>
                </a:lnTo>
                <a:lnTo>
                  <a:pt x="700" y="40292"/>
                </a:lnTo>
                <a:lnTo>
                  <a:pt x="210" y="41489"/>
                </a:lnTo>
                <a:lnTo>
                  <a:pt x="0" y="42736"/>
                </a:lnTo>
                <a:lnTo>
                  <a:pt x="70" y="44031"/>
                </a:lnTo>
                <a:lnTo>
                  <a:pt x="29017" y="44031"/>
                </a:lnTo>
                <a:lnTo>
                  <a:pt x="29017" y="38856"/>
                </a:lnTo>
                <a:lnTo>
                  <a:pt x="7499" y="38856"/>
                </a:lnTo>
                <a:lnTo>
                  <a:pt x="8130" y="37880"/>
                </a:lnTo>
                <a:lnTo>
                  <a:pt x="8901" y="36907"/>
                </a:lnTo>
                <a:lnTo>
                  <a:pt x="10723" y="34973"/>
                </a:lnTo>
                <a:lnTo>
                  <a:pt x="12826" y="33133"/>
                </a:lnTo>
                <a:lnTo>
                  <a:pt x="19905" y="27151"/>
                </a:lnTo>
                <a:lnTo>
                  <a:pt x="22639" y="24578"/>
                </a:lnTo>
                <a:lnTo>
                  <a:pt x="26013" y="20814"/>
                </a:lnTo>
                <a:lnTo>
                  <a:pt x="27195" y="19044"/>
                </a:lnTo>
                <a:lnTo>
                  <a:pt x="28596" y="15654"/>
                </a:lnTo>
                <a:lnTo>
                  <a:pt x="28915" y="14088"/>
                </a:lnTo>
                <a:lnTo>
                  <a:pt x="28791" y="8346"/>
                </a:lnTo>
                <a:lnTo>
                  <a:pt x="27755" y="5833"/>
                </a:lnTo>
                <a:lnTo>
                  <a:pt x="26308" y="4456"/>
                </a:lnTo>
                <a:close/>
              </a:path>
              <a:path w="99695" h="45085">
                <a:moveTo>
                  <a:pt x="19485" y="0"/>
                </a:moveTo>
                <a:lnTo>
                  <a:pt x="11144" y="0"/>
                </a:lnTo>
                <a:lnTo>
                  <a:pt x="7850" y="1081"/>
                </a:lnTo>
                <a:lnTo>
                  <a:pt x="1051" y="12683"/>
                </a:lnTo>
                <a:lnTo>
                  <a:pt x="6588" y="13251"/>
                </a:lnTo>
                <a:lnTo>
                  <a:pt x="6658" y="10499"/>
                </a:lnTo>
                <a:lnTo>
                  <a:pt x="7429" y="8346"/>
                </a:lnTo>
                <a:lnTo>
                  <a:pt x="10513" y="5234"/>
                </a:lnTo>
                <a:lnTo>
                  <a:pt x="12616" y="4456"/>
                </a:lnTo>
                <a:lnTo>
                  <a:pt x="26308" y="4456"/>
                </a:lnTo>
                <a:lnTo>
                  <a:pt x="22849" y="1166"/>
                </a:lnTo>
                <a:lnTo>
                  <a:pt x="19485" y="0"/>
                </a:lnTo>
                <a:close/>
              </a:path>
              <a:path w="99695" h="45085">
                <a:moveTo>
                  <a:pt x="52497" y="0"/>
                </a:moveTo>
                <a:lnTo>
                  <a:pt x="46960" y="0"/>
                </a:lnTo>
                <a:lnTo>
                  <a:pt x="44297" y="857"/>
                </a:lnTo>
                <a:lnTo>
                  <a:pt x="40091" y="4287"/>
                </a:lnTo>
                <a:lnTo>
                  <a:pt x="38479" y="6725"/>
                </a:lnTo>
                <a:lnTo>
                  <a:pt x="36377" y="13046"/>
                </a:lnTo>
                <a:lnTo>
                  <a:pt x="35816" y="17219"/>
                </a:lnTo>
                <a:lnTo>
                  <a:pt x="35816" y="30641"/>
                </a:lnTo>
                <a:lnTo>
                  <a:pt x="37288" y="36583"/>
                </a:lnTo>
                <a:lnTo>
                  <a:pt x="42545" y="43264"/>
                </a:lnTo>
                <a:lnTo>
                  <a:pt x="45909" y="44779"/>
                </a:lnTo>
                <a:lnTo>
                  <a:pt x="53338" y="44779"/>
                </a:lnTo>
                <a:lnTo>
                  <a:pt x="56002" y="43917"/>
                </a:lnTo>
                <a:lnTo>
                  <a:pt x="60207" y="40467"/>
                </a:lnTo>
                <a:lnTo>
                  <a:pt x="47661" y="40353"/>
                </a:lnTo>
                <a:lnTo>
                  <a:pt x="45555" y="39156"/>
                </a:lnTo>
                <a:lnTo>
                  <a:pt x="42190" y="34369"/>
                </a:lnTo>
                <a:lnTo>
                  <a:pt x="41353" y="29603"/>
                </a:lnTo>
                <a:lnTo>
                  <a:pt x="41464" y="14602"/>
                </a:lnTo>
                <a:lnTo>
                  <a:pt x="42264" y="10269"/>
                </a:lnTo>
                <a:lnTo>
                  <a:pt x="45629" y="5503"/>
                </a:lnTo>
                <a:lnTo>
                  <a:pt x="47591" y="4456"/>
                </a:lnTo>
                <a:lnTo>
                  <a:pt x="60031" y="4456"/>
                </a:lnTo>
                <a:lnTo>
                  <a:pt x="59577" y="3734"/>
                </a:lnTo>
                <a:lnTo>
                  <a:pt x="58105" y="2368"/>
                </a:lnTo>
                <a:lnTo>
                  <a:pt x="56282" y="1421"/>
                </a:lnTo>
                <a:lnTo>
                  <a:pt x="54530" y="473"/>
                </a:lnTo>
                <a:lnTo>
                  <a:pt x="52497" y="0"/>
                </a:lnTo>
                <a:close/>
              </a:path>
              <a:path w="99695" h="45085">
                <a:moveTo>
                  <a:pt x="60031" y="4456"/>
                </a:moveTo>
                <a:lnTo>
                  <a:pt x="52567" y="4456"/>
                </a:lnTo>
                <a:lnTo>
                  <a:pt x="54670" y="5643"/>
                </a:lnTo>
                <a:lnTo>
                  <a:pt x="58035" y="10389"/>
                </a:lnTo>
                <a:lnTo>
                  <a:pt x="58773" y="14602"/>
                </a:lnTo>
                <a:lnTo>
                  <a:pt x="58872" y="29603"/>
                </a:lnTo>
                <a:lnTo>
                  <a:pt x="58035" y="34369"/>
                </a:lnTo>
                <a:lnTo>
                  <a:pt x="54662" y="39161"/>
                </a:lnTo>
                <a:lnTo>
                  <a:pt x="52567" y="40353"/>
                </a:lnTo>
                <a:lnTo>
                  <a:pt x="60280" y="40353"/>
                </a:lnTo>
                <a:lnTo>
                  <a:pt x="61749" y="38024"/>
                </a:lnTo>
                <a:lnTo>
                  <a:pt x="63852" y="31702"/>
                </a:lnTo>
                <a:lnTo>
                  <a:pt x="64413" y="27550"/>
                </a:lnTo>
                <a:lnTo>
                  <a:pt x="64328" y="17219"/>
                </a:lnTo>
                <a:lnTo>
                  <a:pt x="64062" y="14602"/>
                </a:lnTo>
                <a:lnTo>
                  <a:pt x="62801" y="9477"/>
                </a:lnTo>
                <a:lnTo>
                  <a:pt x="61890" y="7303"/>
                </a:lnTo>
                <a:lnTo>
                  <a:pt x="60688" y="5503"/>
                </a:lnTo>
                <a:lnTo>
                  <a:pt x="60031" y="4456"/>
                </a:lnTo>
                <a:close/>
              </a:path>
              <a:path w="99695" h="45085">
                <a:moveTo>
                  <a:pt x="87543" y="0"/>
                </a:moveTo>
                <a:lnTo>
                  <a:pt x="82006" y="0"/>
                </a:lnTo>
                <a:lnTo>
                  <a:pt x="79342" y="857"/>
                </a:lnTo>
                <a:lnTo>
                  <a:pt x="70931" y="17219"/>
                </a:lnTo>
                <a:lnTo>
                  <a:pt x="70931" y="30641"/>
                </a:lnTo>
                <a:lnTo>
                  <a:pt x="72333" y="36583"/>
                </a:lnTo>
                <a:lnTo>
                  <a:pt x="75396" y="40467"/>
                </a:lnTo>
                <a:lnTo>
                  <a:pt x="77660" y="43264"/>
                </a:lnTo>
                <a:lnTo>
                  <a:pt x="80954" y="44779"/>
                </a:lnTo>
                <a:lnTo>
                  <a:pt x="88384" y="44779"/>
                </a:lnTo>
                <a:lnTo>
                  <a:pt x="91047" y="43917"/>
                </a:lnTo>
                <a:lnTo>
                  <a:pt x="95253" y="40467"/>
                </a:lnTo>
                <a:lnTo>
                  <a:pt x="82706" y="40353"/>
                </a:lnTo>
                <a:lnTo>
                  <a:pt x="80670" y="39156"/>
                </a:lnTo>
                <a:lnTo>
                  <a:pt x="77305" y="34369"/>
                </a:lnTo>
                <a:lnTo>
                  <a:pt x="76468" y="29603"/>
                </a:lnTo>
                <a:lnTo>
                  <a:pt x="76580" y="14602"/>
                </a:lnTo>
                <a:lnTo>
                  <a:pt x="77380" y="10269"/>
                </a:lnTo>
                <a:lnTo>
                  <a:pt x="79202" y="7597"/>
                </a:lnTo>
                <a:lnTo>
                  <a:pt x="80674" y="5503"/>
                </a:lnTo>
                <a:lnTo>
                  <a:pt x="82636" y="4456"/>
                </a:lnTo>
                <a:lnTo>
                  <a:pt x="95104" y="4456"/>
                </a:lnTo>
                <a:lnTo>
                  <a:pt x="94622" y="3734"/>
                </a:lnTo>
                <a:lnTo>
                  <a:pt x="93150" y="2368"/>
                </a:lnTo>
                <a:lnTo>
                  <a:pt x="89645" y="473"/>
                </a:lnTo>
                <a:lnTo>
                  <a:pt x="87543" y="0"/>
                </a:lnTo>
                <a:close/>
              </a:path>
              <a:path w="99695" h="45085">
                <a:moveTo>
                  <a:pt x="95104" y="4456"/>
                </a:moveTo>
                <a:lnTo>
                  <a:pt x="87613" y="4456"/>
                </a:lnTo>
                <a:lnTo>
                  <a:pt x="89716" y="5643"/>
                </a:lnTo>
                <a:lnTo>
                  <a:pt x="91398" y="8016"/>
                </a:lnTo>
                <a:lnTo>
                  <a:pt x="93150" y="10389"/>
                </a:lnTo>
                <a:lnTo>
                  <a:pt x="93889" y="14602"/>
                </a:lnTo>
                <a:lnTo>
                  <a:pt x="93988" y="29603"/>
                </a:lnTo>
                <a:lnTo>
                  <a:pt x="93150" y="34369"/>
                </a:lnTo>
                <a:lnTo>
                  <a:pt x="91398" y="36763"/>
                </a:lnTo>
                <a:lnTo>
                  <a:pt x="89707" y="39161"/>
                </a:lnTo>
                <a:lnTo>
                  <a:pt x="87683" y="40353"/>
                </a:lnTo>
                <a:lnTo>
                  <a:pt x="95328" y="40353"/>
                </a:lnTo>
                <a:lnTo>
                  <a:pt x="96865" y="38024"/>
                </a:lnTo>
                <a:lnTo>
                  <a:pt x="98968" y="31702"/>
                </a:lnTo>
                <a:lnTo>
                  <a:pt x="99458" y="27550"/>
                </a:lnTo>
                <a:lnTo>
                  <a:pt x="99390" y="17219"/>
                </a:lnTo>
                <a:lnTo>
                  <a:pt x="99178" y="14602"/>
                </a:lnTo>
                <a:lnTo>
                  <a:pt x="98477" y="12040"/>
                </a:lnTo>
                <a:lnTo>
                  <a:pt x="97846" y="9477"/>
                </a:lnTo>
                <a:lnTo>
                  <a:pt x="96935" y="7303"/>
                </a:lnTo>
                <a:lnTo>
                  <a:pt x="95803" y="5503"/>
                </a:lnTo>
                <a:lnTo>
                  <a:pt x="95104" y="4456"/>
                </a:lnTo>
                <a:close/>
              </a:path>
            </a:pathLst>
          </a:custGeom>
          <a:solidFill>
            <a:srgbClr val="252525"/>
          </a:solidFill>
        </p:spPr>
        <p:txBody>
          <a:bodyPr wrap="square" lIns="0" tIns="0" rIns="0" bIns="0" rtlCol="0"/>
          <a:lstStyle/>
          <a:p>
            <a:endParaRPr/>
          </a:p>
        </p:txBody>
      </p:sp>
      <p:sp>
        <p:nvSpPr>
          <p:cNvPr id="567" name="object 567"/>
          <p:cNvSpPr/>
          <p:nvPr/>
        </p:nvSpPr>
        <p:spPr>
          <a:xfrm>
            <a:off x="3781693" y="4698624"/>
            <a:ext cx="99695" cy="45085"/>
          </a:xfrm>
          <a:custGeom>
            <a:avLst/>
            <a:gdLst/>
            <a:ahLst/>
            <a:cxnLst/>
            <a:rect l="l" t="t" r="r" b="b"/>
            <a:pathLst>
              <a:path w="99695" h="45085">
                <a:moveTo>
                  <a:pt x="26304" y="4452"/>
                </a:moveTo>
                <a:lnTo>
                  <a:pt x="17662" y="4452"/>
                </a:lnTo>
                <a:lnTo>
                  <a:pt x="19625" y="5188"/>
                </a:lnTo>
                <a:lnTo>
                  <a:pt x="22709" y="8118"/>
                </a:lnTo>
                <a:lnTo>
                  <a:pt x="23410" y="9920"/>
                </a:lnTo>
                <a:lnTo>
                  <a:pt x="23410" y="14085"/>
                </a:lnTo>
                <a:lnTo>
                  <a:pt x="22639" y="16244"/>
                </a:lnTo>
                <a:lnTo>
                  <a:pt x="19260" y="20822"/>
                </a:lnTo>
                <a:lnTo>
                  <a:pt x="16050" y="23907"/>
                </a:lnTo>
                <a:lnTo>
                  <a:pt x="8105" y="30421"/>
                </a:lnTo>
                <a:lnTo>
                  <a:pt x="5887" y="32545"/>
                </a:lnTo>
                <a:lnTo>
                  <a:pt x="4205" y="34459"/>
                </a:lnTo>
                <a:lnTo>
                  <a:pt x="2593" y="36373"/>
                </a:lnTo>
                <a:lnTo>
                  <a:pt x="1401" y="38315"/>
                </a:lnTo>
                <a:lnTo>
                  <a:pt x="700" y="40292"/>
                </a:lnTo>
                <a:lnTo>
                  <a:pt x="210" y="41484"/>
                </a:lnTo>
                <a:lnTo>
                  <a:pt x="0" y="42732"/>
                </a:lnTo>
                <a:lnTo>
                  <a:pt x="70" y="44029"/>
                </a:lnTo>
                <a:lnTo>
                  <a:pt x="29017" y="44029"/>
                </a:lnTo>
                <a:lnTo>
                  <a:pt x="29017" y="38855"/>
                </a:lnTo>
                <a:lnTo>
                  <a:pt x="7499" y="38855"/>
                </a:lnTo>
                <a:lnTo>
                  <a:pt x="8130" y="37873"/>
                </a:lnTo>
                <a:lnTo>
                  <a:pt x="8901" y="36906"/>
                </a:lnTo>
                <a:lnTo>
                  <a:pt x="10723" y="34971"/>
                </a:lnTo>
                <a:lnTo>
                  <a:pt x="12826" y="33127"/>
                </a:lnTo>
                <a:lnTo>
                  <a:pt x="16158" y="30330"/>
                </a:lnTo>
                <a:lnTo>
                  <a:pt x="19905" y="27146"/>
                </a:lnTo>
                <a:lnTo>
                  <a:pt x="28914" y="14085"/>
                </a:lnTo>
                <a:lnTo>
                  <a:pt x="28791" y="8343"/>
                </a:lnTo>
                <a:lnTo>
                  <a:pt x="27755" y="5833"/>
                </a:lnTo>
                <a:lnTo>
                  <a:pt x="26304" y="4452"/>
                </a:lnTo>
                <a:close/>
              </a:path>
              <a:path w="99695" h="45085">
                <a:moveTo>
                  <a:pt x="19485" y="0"/>
                </a:moveTo>
                <a:lnTo>
                  <a:pt x="11144" y="0"/>
                </a:lnTo>
                <a:lnTo>
                  <a:pt x="7850" y="1079"/>
                </a:lnTo>
                <a:lnTo>
                  <a:pt x="1051" y="12683"/>
                </a:lnTo>
                <a:lnTo>
                  <a:pt x="6588" y="13250"/>
                </a:lnTo>
                <a:lnTo>
                  <a:pt x="6658" y="10495"/>
                </a:lnTo>
                <a:lnTo>
                  <a:pt x="7429" y="8343"/>
                </a:lnTo>
                <a:lnTo>
                  <a:pt x="10513" y="5230"/>
                </a:lnTo>
                <a:lnTo>
                  <a:pt x="12616" y="4452"/>
                </a:lnTo>
                <a:lnTo>
                  <a:pt x="26304" y="4452"/>
                </a:lnTo>
                <a:lnTo>
                  <a:pt x="22849" y="1163"/>
                </a:lnTo>
                <a:lnTo>
                  <a:pt x="19485" y="0"/>
                </a:lnTo>
                <a:close/>
              </a:path>
              <a:path w="99695" h="45085">
                <a:moveTo>
                  <a:pt x="56072" y="9717"/>
                </a:moveTo>
                <a:lnTo>
                  <a:pt x="50745" y="9717"/>
                </a:lnTo>
                <a:lnTo>
                  <a:pt x="50745" y="44029"/>
                </a:lnTo>
                <a:lnTo>
                  <a:pt x="56072" y="44029"/>
                </a:lnTo>
                <a:lnTo>
                  <a:pt x="56072" y="9717"/>
                </a:lnTo>
                <a:close/>
              </a:path>
              <a:path w="99695" h="45085">
                <a:moveTo>
                  <a:pt x="56072" y="0"/>
                </a:moveTo>
                <a:lnTo>
                  <a:pt x="52638" y="0"/>
                </a:lnTo>
                <a:lnTo>
                  <a:pt x="51726" y="1892"/>
                </a:lnTo>
                <a:lnTo>
                  <a:pt x="50114" y="3849"/>
                </a:lnTo>
                <a:lnTo>
                  <a:pt x="47871" y="5861"/>
                </a:lnTo>
                <a:lnTo>
                  <a:pt x="45558" y="7873"/>
                </a:lnTo>
                <a:lnTo>
                  <a:pt x="42965" y="9591"/>
                </a:lnTo>
                <a:lnTo>
                  <a:pt x="40056" y="10958"/>
                </a:lnTo>
                <a:lnTo>
                  <a:pt x="39951" y="16209"/>
                </a:lnTo>
                <a:lnTo>
                  <a:pt x="50745" y="9717"/>
                </a:lnTo>
                <a:lnTo>
                  <a:pt x="56072" y="9717"/>
                </a:lnTo>
                <a:lnTo>
                  <a:pt x="56072" y="0"/>
                </a:lnTo>
                <a:close/>
              </a:path>
              <a:path w="99695" h="45085">
                <a:moveTo>
                  <a:pt x="87543" y="0"/>
                </a:moveTo>
                <a:lnTo>
                  <a:pt x="82006" y="0"/>
                </a:lnTo>
                <a:lnTo>
                  <a:pt x="79342" y="855"/>
                </a:lnTo>
                <a:lnTo>
                  <a:pt x="70931" y="17219"/>
                </a:lnTo>
                <a:lnTo>
                  <a:pt x="70931" y="30638"/>
                </a:lnTo>
                <a:lnTo>
                  <a:pt x="72333" y="36583"/>
                </a:lnTo>
                <a:lnTo>
                  <a:pt x="75394" y="40461"/>
                </a:lnTo>
                <a:lnTo>
                  <a:pt x="77660" y="43258"/>
                </a:lnTo>
                <a:lnTo>
                  <a:pt x="80954" y="44779"/>
                </a:lnTo>
                <a:lnTo>
                  <a:pt x="88384" y="44779"/>
                </a:lnTo>
                <a:lnTo>
                  <a:pt x="91047" y="43917"/>
                </a:lnTo>
                <a:lnTo>
                  <a:pt x="95253" y="40461"/>
                </a:lnTo>
                <a:lnTo>
                  <a:pt x="82706" y="40348"/>
                </a:lnTo>
                <a:lnTo>
                  <a:pt x="80669" y="39149"/>
                </a:lnTo>
                <a:lnTo>
                  <a:pt x="77306" y="34368"/>
                </a:lnTo>
                <a:lnTo>
                  <a:pt x="76468" y="29600"/>
                </a:lnTo>
                <a:lnTo>
                  <a:pt x="76580" y="14597"/>
                </a:lnTo>
                <a:lnTo>
                  <a:pt x="77380" y="10264"/>
                </a:lnTo>
                <a:lnTo>
                  <a:pt x="79202" y="7593"/>
                </a:lnTo>
                <a:lnTo>
                  <a:pt x="80674" y="5503"/>
                </a:lnTo>
                <a:lnTo>
                  <a:pt x="82636" y="4452"/>
                </a:lnTo>
                <a:lnTo>
                  <a:pt x="95103" y="4452"/>
                </a:lnTo>
                <a:lnTo>
                  <a:pt x="94622" y="3729"/>
                </a:lnTo>
                <a:lnTo>
                  <a:pt x="93150" y="2362"/>
                </a:lnTo>
                <a:lnTo>
                  <a:pt x="89645" y="469"/>
                </a:lnTo>
                <a:lnTo>
                  <a:pt x="87543" y="0"/>
                </a:lnTo>
                <a:close/>
              </a:path>
              <a:path w="99695" h="45085">
                <a:moveTo>
                  <a:pt x="95103" y="4452"/>
                </a:moveTo>
                <a:lnTo>
                  <a:pt x="87613" y="4452"/>
                </a:lnTo>
                <a:lnTo>
                  <a:pt x="89716" y="5643"/>
                </a:lnTo>
                <a:lnTo>
                  <a:pt x="91398" y="8013"/>
                </a:lnTo>
                <a:lnTo>
                  <a:pt x="93150" y="10383"/>
                </a:lnTo>
                <a:lnTo>
                  <a:pt x="93888" y="14597"/>
                </a:lnTo>
                <a:lnTo>
                  <a:pt x="93987" y="29600"/>
                </a:lnTo>
                <a:lnTo>
                  <a:pt x="93135" y="34389"/>
                </a:lnTo>
                <a:lnTo>
                  <a:pt x="91398" y="36759"/>
                </a:lnTo>
                <a:lnTo>
                  <a:pt x="89704" y="39157"/>
                </a:lnTo>
                <a:lnTo>
                  <a:pt x="87683" y="40348"/>
                </a:lnTo>
                <a:lnTo>
                  <a:pt x="95327" y="40348"/>
                </a:lnTo>
                <a:lnTo>
                  <a:pt x="96865" y="38021"/>
                </a:lnTo>
                <a:lnTo>
                  <a:pt x="98968" y="31697"/>
                </a:lnTo>
                <a:lnTo>
                  <a:pt x="99458" y="27546"/>
                </a:lnTo>
                <a:lnTo>
                  <a:pt x="99390" y="17219"/>
                </a:lnTo>
                <a:lnTo>
                  <a:pt x="99178" y="14597"/>
                </a:lnTo>
                <a:lnTo>
                  <a:pt x="98477" y="12038"/>
                </a:lnTo>
                <a:lnTo>
                  <a:pt x="97846" y="9471"/>
                </a:lnTo>
                <a:lnTo>
                  <a:pt x="96935" y="7298"/>
                </a:lnTo>
                <a:lnTo>
                  <a:pt x="95804" y="5503"/>
                </a:lnTo>
                <a:lnTo>
                  <a:pt x="95103" y="4452"/>
                </a:lnTo>
                <a:close/>
              </a:path>
            </a:pathLst>
          </a:custGeom>
          <a:solidFill>
            <a:srgbClr val="252525"/>
          </a:solidFill>
        </p:spPr>
        <p:txBody>
          <a:bodyPr wrap="square" lIns="0" tIns="0" rIns="0" bIns="0" rtlCol="0"/>
          <a:lstStyle/>
          <a:p>
            <a:endParaRPr/>
          </a:p>
        </p:txBody>
      </p:sp>
      <p:sp>
        <p:nvSpPr>
          <p:cNvPr id="568" name="object 568"/>
          <p:cNvSpPr/>
          <p:nvPr/>
        </p:nvSpPr>
        <p:spPr>
          <a:xfrm>
            <a:off x="3781693" y="4473168"/>
            <a:ext cx="99695" cy="45085"/>
          </a:xfrm>
          <a:custGeom>
            <a:avLst/>
            <a:gdLst/>
            <a:ahLst/>
            <a:cxnLst/>
            <a:rect l="l" t="t" r="r" b="b"/>
            <a:pathLst>
              <a:path w="99695" h="45085">
                <a:moveTo>
                  <a:pt x="26309" y="4459"/>
                </a:moveTo>
                <a:lnTo>
                  <a:pt x="17662" y="4459"/>
                </a:lnTo>
                <a:lnTo>
                  <a:pt x="19625" y="5195"/>
                </a:lnTo>
                <a:lnTo>
                  <a:pt x="22709" y="8125"/>
                </a:lnTo>
                <a:lnTo>
                  <a:pt x="23410" y="9920"/>
                </a:lnTo>
                <a:lnTo>
                  <a:pt x="23410" y="14092"/>
                </a:lnTo>
                <a:lnTo>
                  <a:pt x="22639" y="16251"/>
                </a:lnTo>
                <a:lnTo>
                  <a:pt x="19260" y="20829"/>
                </a:lnTo>
                <a:lnTo>
                  <a:pt x="16050" y="23914"/>
                </a:lnTo>
                <a:lnTo>
                  <a:pt x="8200" y="30337"/>
                </a:lnTo>
                <a:lnTo>
                  <a:pt x="5887" y="32545"/>
                </a:lnTo>
                <a:lnTo>
                  <a:pt x="4205" y="34459"/>
                </a:lnTo>
                <a:lnTo>
                  <a:pt x="2593" y="36373"/>
                </a:lnTo>
                <a:lnTo>
                  <a:pt x="1401" y="38322"/>
                </a:lnTo>
                <a:lnTo>
                  <a:pt x="700" y="40292"/>
                </a:lnTo>
                <a:lnTo>
                  <a:pt x="210" y="41491"/>
                </a:lnTo>
                <a:lnTo>
                  <a:pt x="0" y="42739"/>
                </a:lnTo>
                <a:lnTo>
                  <a:pt x="70" y="44036"/>
                </a:lnTo>
                <a:lnTo>
                  <a:pt x="29017" y="44036"/>
                </a:lnTo>
                <a:lnTo>
                  <a:pt x="29017" y="38862"/>
                </a:lnTo>
                <a:lnTo>
                  <a:pt x="7499" y="38862"/>
                </a:lnTo>
                <a:lnTo>
                  <a:pt x="8130" y="37880"/>
                </a:lnTo>
                <a:lnTo>
                  <a:pt x="8901" y="36906"/>
                </a:lnTo>
                <a:lnTo>
                  <a:pt x="10723" y="34978"/>
                </a:lnTo>
                <a:lnTo>
                  <a:pt x="12826" y="33134"/>
                </a:lnTo>
                <a:lnTo>
                  <a:pt x="19905" y="27153"/>
                </a:lnTo>
                <a:lnTo>
                  <a:pt x="22639" y="24580"/>
                </a:lnTo>
                <a:lnTo>
                  <a:pt x="26013" y="20815"/>
                </a:lnTo>
                <a:lnTo>
                  <a:pt x="27195" y="19049"/>
                </a:lnTo>
                <a:lnTo>
                  <a:pt x="28596" y="15655"/>
                </a:lnTo>
                <a:lnTo>
                  <a:pt x="28914" y="14092"/>
                </a:lnTo>
                <a:lnTo>
                  <a:pt x="28791" y="8350"/>
                </a:lnTo>
                <a:lnTo>
                  <a:pt x="27755" y="5833"/>
                </a:lnTo>
                <a:lnTo>
                  <a:pt x="26309" y="4459"/>
                </a:lnTo>
                <a:close/>
              </a:path>
              <a:path w="99695" h="45085">
                <a:moveTo>
                  <a:pt x="19485" y="0"/>
                </a:moveTo>
                <a:lnTo>
                  <a:pt x="11144" y="0"/>
                </a:lnTo>
                <a:lnTo>
                  <a:pt x="7850" y="1086"/>
                </a:lnTo>
                <a:lnTo>
                  <a:pt x="1051" y="12683"/>
                </a:lnTo>
                <a:lnTo>
                  <a:pt x="6588" y="13250"/>
                </a:lnTo>
                <a:lnTo>
                  <a:pt x="6658" y="10502"/>
                </a:lnTo>
                <a:lnTo>
                  <a:pt x="7429" y="8350"/>
                </a:lnTo>
                <a:lnTo>
                  <a:pt x="10513" y="5237"/>
                </a:lnTo>
                <a:lnTo>
                  <a:pt x="12616" y="4459"/>
                </a:lnTo>
                <a:lnTo>
                  <a:pt x="26309" y="4459"/>
                </a:lnTo>
                <a:lnTo>
                  <a:pt x="22849" y="1170"/>
                </a:lnTo>
                <a:lnTo>
                  <a:pt x="19485" y="0"/>
                </a:lnTo>
                <a:close/>
              </a:path>
              <a:path w="99695" h="45085">
                <a:moveTo>
                  <a:pt x="61355" y="4459"/>
                </a:moveTo>
                <a:lnTo>
                  <a:pt x="52708" y="4459"/>
                </a:lnTo>
                <a:lnTo>
                  <a:pt x="54740" y="5195"/>
                </a:lnTo>
                <a:lnTo>
                  <a:pt x="56212" y="6660"/>
                </a:lnTo>
                <a:lnTo>
                  <a:pt x="57754" y="8125"/>
                </a:lnTo>
                <a:lnTo>
                  <a:pt x="58525" y="9920"/>
                </a:lnTo>
                <a:lnTo>
                  <a:pt x="58525" y="14092"/>
                </a:lnTo>
                <a:lnTo>
                  <a:pt x="57684" y="16251"/>
                </a:lnTo>
                <a:lnTo>
                  <a:pt x="54305" y="20829"/>
                </a:lnTo>
                <a:lnTo>
                  <a:pt x="51096" y="23914"/>
                </a:lnTo>
                <a:lnTo>
                  <a:pt x="43245" y="30337"/>
                </a:lnTo>
                <a:lnTo>
                  <a:pt x="40932" y="32545"/>
                </a:lnTo>
                <a:lnTo>
                  <a:pt x="35115" y="42739"/>
                </a:lnTo>
                <a:lnTo>
                  <a:pt x="35115" y="44036"/>
                </a:lnTo>
                <a:lnTo>
                  <a:pt x="64132" y="44036"/>
                </a:lnTo>
                <a:lnTo>
                  <a:pt x="64132" y="38862"/>
                </a:lnTo>
                <a:lnTo>
                  <a:pt x="42615" y="38862"/>
                </a:lnTo>
                <a:lnTo>
                  <a:pt x="43175" y="37880"/>
                </a:lnTo>
                <a:lnTo>
                  <a:pt x="43946" y="36906"/>
                </a:lnTo>
                <a:lnTo>
                  <a:pt x="45769" y="34978"/>
                </a:lnTo>
                <a:lnTo>
                  <a:pt x="47871" y="33134"/>
                </a:lnTo>
                <a:lnTo>
                  <a:pt x="54951" y="27153"/>
                </a:lnTo>
                <a:lnTo>
                  <a:pt x="57754" y="24580"/>
                </a:lnTo>
                <a:lnTo>
                  <a:pt x="64030" y="14092"/>
                </a:lnTo>
                <a:lnTo>
                  <a:pt x="63989" y="8560"/>
                </a:lnTo>
                <a:lnTo>
                  <a:pt x="62801" y="5833"/>
                </a:lnTo>
                <a:lnTo>
                  <a:pt x="61355" y="4459"/>
                </a:lnTo>
                <a:close/>
              </a:path>
              <a:path w="99695" h="45085">
                <a:moveTo>
                  <a:pt x="54600" y="0"/>
                </a:moveTo>
                <a:lnTo>
                  <a:pt x="46189" y="0"/>
                </a:lnTo>
                <a:lnTo>
                  <a:pt x="42895" y="1086"/>
                </a:lnTo>
                <a:lnTo>
                  <a:pt x="37989" y="5412"/>
                </a:lnTo>
                <a:lnTo>
                  <a:pt x="36517" y="8560"/>
                </a:lnTo>
                <a:lnTo>
                  <a:pt x="36166" y="12683"/>
                </a:lnTo>
                <a:lnTo>
                  <a:pt x="41703" y="13250"/>
                </a:lnTo>
                <a:lnTo>
                  <a:pt x="41703" y="10502"/>
                </a:lnTo>
                <a:lnTo>
                  <a:pt x="42474" y="8350"/>
                </a:lnTo>
                <a:lnTo>
                  <a:pt x="44016" y="6793"/>
                </a:lnTo>
                <a:lnTo>
                  <a:pt x="45629" y="5237"/>
                </a:lnTo>
                <a:lnTo>
                  <a:pt x="47661" y="4459"/>
                </a:lnTo>
                <a:lnTo>
                  <a:pt x="61355" y="4459"/>
                </a:lnTo>
                <a:lnTo>
                  <a:pt x="57894" y="1170"/>
                </a:lnTo>
                <a:lnTo>
                  <a:pt x="54600" y="0"/>
                </a:lnTo>
                <a:close/>
              </a:path>
              <a:path w="99695" h="45085">
                <a:moveTo>
                  <a:pt x="87543" y="0"/>
                </a:moveTo>
                <a:lnTo>
                  <a:pt x="82006" y="0"/>
                </a:lnTo>
                <a:lnTo>
                  <a:pt x="79342" y="862"/>
                </a:lnTo>
                <a:lnTo>
                  <a:pt x="70931" y="17219"/>
                </a:lnTo>
                <a:lnTo>
                  <a:pt x="70931" y="30645"/>
                </a:lnTo>
                <a:lnTo>
                  <a:pt x="72333" y="36583"/>
                </a:lnTo>
                <a:lnTo>
                  <a:pt x="75394" y="40468"/>
                </a:lnTo>
                <a:lnTo>
                  <a:pt x="77660" y="43265"/>
                </a:lnTo>
                <a:lnTo>
                  <a:pt x="80954" y="44779"/>
                </a:lnTo>
                <a:lnTo>
                  <a:pt x="88384" y="44779"/>
                </a:lnTo>
                <a:lnTo>
                  <a:pt x="91047" y="43917"/>
                </a:lnTo>
                <a:lnTo>
                  <a:pt x="95253" y="40468"/>
                </a:lnTo>
                <a:lnTo>
                  <a:pt x="82706" y="40355"/>
                </a:lnTo>
                <a:lnTo>
                  <a:pt x="80669" y="39157"/>
                </a:lnTo>
                <a:lnTo>
                  <a:pt x="77306" y="34375"/>
                </a:lnTo>
                <a:lnTo>
                  <a:pt x="76468" y="29607"/>
                </a:lnTo>
                <a:lnTo>
                  <a:pt x="76580" y="14604"/>
                </a:lnTo>
                <a:lnTo>
                  <a:pt x="77380" y="10271"/>
                </a:lnTo>
                <a:lnTo>
                  <a:pt x="79202" y="7600"/>
                </a:lnTo>
                <a:lnTo>
                  <a:pt x="80674" y="5503"/>
                </a:lnTo>
                <a:lnTo>
                  <a:pt x="82636" y="4459"/>
                </a:lnTo>
                <a:lnTo>
                  <a:pt x="95105" y="4459"/>
                </a:lnTo>
                <a:lnTo>
                  <a:pt x="94622" y="3736"/>
                </a:lnTo>
                <a:lnTo>
                  <a:pt x="93150" y="2369"/>
                </a:lnTo>
                <a:lnTo>
                  <a:pt x="89645" y="476"/>
                </a:lnTo>
                <a:lnTo>
                  <a:pt x="87543" y="0"/>
                </a:lnTo>
                <a:close/>
              </a:path>
              <a:path w="99695" h="45085">
                <a:moveTo>
                  <a:pt x="95105" y="4459"/>
                </a:moveTo>
                <a:lnTo>
                  <a:pt x="87613" y="4459"/>
                </a:lnTo>
                <a:lnTo>
                  <a:pt x="89716" y="5643"/>
                </a:lnTo>
                <a:lnTo>
                  <a:pt x="91398" y="8020"/>
                </a:lnTo>
                <a:lnTo>
                  <a:pt x="93150" y="10390"/>
                </a:lnTo>
                <a:lnTo>
                  <a:pt x="93889" y="14604"/>
                </a:lnTo>
                <a:lnTo>
                  <a:pt x="93987" y="29607"/>
                </a:lnTo>
                <a:lnTo>
                  <a:pt x="93135" y="34396"/>
                </a:lnTo>
                <a:lnTo>
                  <a:pt x="91398" y="36766"/>
                </a:lnTo>
                <a:lnTo>
                  <a:pt x="89704" y="39164"/>
                </a:lnTo>
                <a:lnTo>
                  <a:pt x="87683" y="40355"/>
                </a:lnTo>
                <a:lnTo>
                  <a:pt x="95327" y="40355"/>
                </a:lnTo>
                <a:lnTo>
                  <a:pt x="96865" y="38028"/>
                </a:lnTo>
                <a:lnTo>
                  <a:pt x="98968" y="31704"/>
                </a:lnTo>
                <a:lnTo>
                  <a:pt x="99458" y="27553"/>
                </a:lnTo>
                <a:lnTo>
                  <a:pt x="99390" y="17219"/>
                </a:lnTo>
                <a:lnTo>
                  <a:pt x="99178" y="14604"/>
                </a:lnTo>
                <a:lnTo>
                  <a:pt x="98477" y="12045"/>
                </a:lnTo>
                <a:lnTo>
                  <a:pt x="97846" y="9479"/>
                </a:lnTo>
                <a:lnTo>
                  <a:pt x="96935" y="7305"/>
                </a:lnTo>
                <a:lnTo>
                  <a:pt x="95804" y="5503"/>
                </a:lnTo>
                <a:lnTo>
                  <a:pt x="95105" y="4459"/>
                </a:lnTo>
                <a:close/>
              </a:path>
            </a:pathLst>
          </a:custGeom>
          <a:solidFill>
            <a:srgbClr val="252525"/>
          </a:solidFill>
        </p:spPr>
        <p:txBody>
          <a:bodyPr wrap="square" lIns="0" tIns="0" rIns="0" bIns="0" rtlCol="0"/>
          <a:lstStyle/>
          <a:p>
            <a:endParaRPr/>
          </a:p>
        </p:txBody>
      </p:sp>
      <p:sp>
        <p:nvSpPr>
          <p:cNvPr id="569" name="object 569"/>
          <p:cNvSpPr/>
          <p:nvPr/>
        </p:nvSpPr>
        <p:spPr>
          <a:xfrm>
            <a:off x="3781693" y="4247698"/>
            <a:ext cx="99695" cy="45085"/>
          </a:xfrm>
          <a:custGeom>
            <a:avLst/>
            <a:gdLst/>
            <a:ahLst/>
            <a:cxnLst/>
            <a:rect l="l" t="t" r="r" b="b"/>
            <a:pathLst>
              <a:path w="99695" h="45085">
                <a:moveTo>
                  <a:pt x="26312" y="4487"/>
                </a:moveTo>
                <a:lnTo>
                  <a:pt x="17662" y="4487"/>
                </a:lnTo>
                <a:lnTo>
                  <a:pt x="19625" y="5188"/>
                </a:lnTo>
                <a:lnTo>
                  <a:pt x="22709" y="8132"/>
                </a:lnTo>
                <a:lnTo>
                  <a:pt x="23410" y="9955"/>
                </a:lnTo>
                <a:lnTo>
                  <a:pt x="23410" y="14092"/>
                </a:lnTo>
                <a:lnTo>
                  <a:pt x="8128" y="30428"/>
                </a:lnTo>
                <a:lnTo>
                  <a:pt x="5887" y="32601"/>
                </a:lnTo>
                <a:lnTo>
                  <a:pt x="4205" y="34494"/>
                </a:lnTo>
                <a:lnTo>
                  <a:pt x="2593" y="36387"/>
                </a:lnTo>
                <a:lnTo>
                  <a:pt x="1401" y="38336"/>
                </a:lnTo>
                <a:lnTo>
                  <a:pt x="700" y="40313"/>
                </a:lnTo>
                <a:lnTo>
                  <a:pt x="210" y="41512"/>
                </a:lnTo>
                <a:lnTo>
                  <a:pt x="0" y="42760"/>
                </a:lnTo>
                <a:lnTo>
                  <a:pt x="70" y="44050"/>
                </a:lnTo>
                <a:lnTo>
                  <a:pt x="29017" y="44050"/>
                </a:lnTo>
                <a:lnTo>
                  <a:pt x="29017" y="38876"/>
                </a:lnTo>
                <a:lnTo>
                  <a:pt x="7499" y="38876"/>
                </a:lnTo>
                <a:lnTo>
                  <a:pt x="8130" y="37902"/>
                </a:lnTo>
                <a:lnTo>
                  <a:pt x="19905" y="27203"/>
                </a:lnTo>
                <a:lnTo>
                  <a:pt x="22639" y="24608"/>
                </a:lnTo>
                <a:lnTo>
                  <a:pt x="26003" y="20822"/>
                </a:lnTo>
                <a:lnTo>
                  <a:pt x="27195" y="19070"/>
                </a:lnTo>
                <a:lnTo>
                  <a:pt x="28596" y="15704"/>
                </a:lnTo>
                <a:lnTo>
                  <a:pt x="28919" y="14092"/>
                </a:lnTo>
                <a:lnTo>
                  <a:pt x="28860" y="8553"/>
                </a:lnTo>
                <a:lnTo>
                  <a:pt x="27755" y="5889"/>
                </a:lnTo>
                <a:lnTo>
                  <a:pt x="26312" y="4487"/>
                </a:lnTo>
                <a:close/>
              </a:path>
              <a:path w="99695" h="45085">
                <a:moveTo>
                  <a:pt x="19485" y="0"/>
                </a:moveTo>
                <a:lnTo>
                  <a:pt x="11144" y="0"/>
                </a:lnTo>
                <a:lnTo>
                  <a:pt x="7850" y="1121"/>
                </a:lnTo>
                <a:lnTo>
                  <a:pt x="2873" y="5398"/>
                </a:lnTo>
                <a:lnTo>
                  <a:pt x="1565" y="8343"/>
                </a:lnTo>
                <a:lnTo>
                  <a:pt x="1450" y="8763"/>
                </a:lnTo>
                <a:lnTo>
                  <a:pt x="1051" y="12690"/>
                </a:lnTo>
                <a:lnTo>
                  <a:pt x="6588" y="13250"/>
                </a:lnTo>
                <a:lnTo>
                  <a:pt x="6658" y="10516"/>
                </a:lnTo>
                <a:lnTo>
                  <a:pt x="7429" y="8343"/>
                </a:lnTo>
                <a:lnTo>
                  <a:pt x="10513" y="5258"/>
                </a:lnTo>
                <a:lnTo>
                  <a:pt x="12616" y="4487"/>
                </a:lnTo>
                <a:lnTo>
                  <a:pt x="26312" y="4487"/>
                </a:lnTo>
                <a:lnTo>
                  <a:pt x="25302" y="3505"/>
                </a:lnTo>
                <a:lnTo>
                  <a:pt x="22849" y="1191"/>
                </a:lnTo>
                <a:lnTo>
                  <a:pt x="19485" y="0"/>
                </a:lnTo>
                <a:close/>
              </a:path>
              <a:path w="99695" h="45085">
                <a:moveTo>
                  <a:pt x="41213" y="31760"/>
                </a:moveTo>
                <a:lnTo>
                  <a:pt x="35886" y="32461"/>
                </a:lnTo>
                <a:lnTo>
                  <a:pt x="36236" y="36107"/>
                </a:lnTo>
                <a:lnTo>
                  <a:pt x="37638" y="39100"/>
                </a:lnTo>
                <a:lnTo>
                  <a:pt x="40232" y="41393"/>
                </a:lnTo>
                <a:lnTo>
                  <a:pt x="42755" y="43686"/>
                </a:lnTo>
                <a:lnTo>
                  <a:pt x="45909" y="44828"/>
                </a:lnTo>
                <a:lnTo>
                  <a:pt x="54039" y="44828"/>
                </a:lnTo>
                <a:lnTo>
                  <a:pt x="57614" y="43496"/>
                </a:lnTo>
                <a:lnTo>
                  <a:pt x="60834" y="40376"/>
                </a:lnTo>
                <a:lnTo>
                  <a:pt x="47661" y="40376"/>
                </a:lnTo>
                <a:lnTo>
                  <a:pt x="45909" y="39703"/>
                </a:lnTo>
                <a:lnTo>
                  <a:pt x="44367" y="38357"/>
                </a:lnTo>
                <a:lnTo>
                  <a:pt x="42895" y="37018"/>
                </a:lnTo>
                <a:lnTo>
                  <a:pt x="41844" y="34845"/>
                </a:lnTo>
                <a:lnTo>
                  <a:pt x="41213" y="31760"/>
                </a:lnTo>
                <a:close/>
              </a:path>
              <a:path w="99695" h="45085">
                <a:moveTo>
                  <a:pt x="61394" y="22715"/>
                </a:moveTo>
                <a:lnTo>
                  <a:pt x="52778" y="22715"/>
                </a:lnTo>
                <a:lnTo>
                  <a:pt x="54810" y="23487"/>
                </a:lnTo>
                <a:lnTo>
                  <a:pt x="58035" y="26712"/>
                </a:lnTo>
                <a:lnTo>
                  <a:pt x="58876" y="28745"/>
                </a:lnTo>
                <a:lnTo>
                  <a:pt x="58876" y="33793"/>
                </a:lnTo>
                <a:lnTo>
                  <a:pt x="57964" y="35966"/>
                </a:lnTo>
                <a:lnTo>
                  <a:pt x="54460" y="39493"/>
                </a:lnTo>
                <a:lnTo>
                  <a:pt x="52357" y="40376"/>
                </a:lnTo>
                <a:lnTo>
                  <a:pt x="60834" y="40376"/>
                </a:lnTo>
                <a:lnTo>
                  <a:pt x="63151" y="38175"/>
                </a:lnTo>
                <a:lnTo>
                  <a:pt x="64553" y="34915"/>
                </a:lnTo>
                <a:lnTo>
                  <a:pt x="64553" y="28254"/>
                </a:lnTo>
                <a:lnTo>
                  <a:pt x="63852" y="25941"/>
                </a:lnTo>
                <a:lnTo>
                  <a:pt x="62380" y="24048"/>
                </a:lnTo>
                <a:lnTo>
                  <a:pt x="61394" y="22715"/>
                </a:lnTo>
                <a:close/>
              </a:path>
              <a:path w="99695" h="45085">
                <a:moveTo>
                  <a:pt x="47451" y="18579"/>
                </a:moveTo>
                <a:lnTo>
                  <a:pt x="47100" y="18579"/>
                </a:lnTo>
                <a:lnTo>
                  <a:pt x="46470" y="23276"/>
                </a:lnTo>
                <a:lnTo>
                  <a:pt x="48012" y="22926"/>
                </a:lnTo>
                <a:lnTo>
                  <a:pt x="49273" y="22715"/>
                </a:lnTo>
                <a:lnTo>
                  <a:pt x="61394" y="22715"/>
                </a:lnTo>
                <a:lnTo>
                  <a:pt x="60978" y="22155"/>
                </a:lnTo>
                <a:lnTo>
                  <a:pt x="58946" y="20893"/>
                </a:lnTo>
                <a:lnTo>
                  <a:pt x="56352" y="20332"/>
                </a:lnTo>
                <a:lnTo>
                  <a:pt x="58385" y="19350"/>
                </a:lnTo>
                <a:lnTo>
                  <a:pt x="59251" y="18649"/>
                </a:lnTo>
                <a:lnTo>
                  <a:pt x="47731" y="18649"/>
                </a:lnTo>
                <a:lnTo>
                  <a:pt x="47451" y="18579"/>
                </a:lnTo>
                <a:close/>
              </a:path>
              <a:path w="99695" h="45085">
                <a:moveTo>
                  <a:pt x="59986" y="4416"/>
                </a:moveTo>
                <a:lnTo>
                  <a:pt x="51796" y="4416"/>
                </a:lnTo>
                <a:lnTo>
                  <a:pt x="53549" y="5118"/>
                </a:lnTo>
                <a:lnTo>
                  <a:pt x="54880" y="6380"/>
                </a:lnTo>
                <a:lnTo>
                  <a:pt x="56212" y="7712"/>
                </a:lnTo>
                <a:lnTo>
                  <a:pt x="56843" y="9324"/>
                </a:lnTo>
                <a:lnTo>
                  <a:pt x="56843" y="13811"/>
                </a:lnTo>
                <a:lnTo>
                  <a:pt x="55932" y="15634"/>
                </a:lnTo>
                <a:lnTo>
                  <a:pt x="52287" y="18018"/>
                </a:lnTo>
                <a:lnTo>
                  <a:pt x="50254" y="18649"/>
                </a:lnTo>
                <a:lnTo>
                  <a:pt x="59251" y="18649"/>
                </a:lnTo>
                <a:lnTo>
                  <a:pt x="59857" y="18158"/>
                </a:lnTo>
                <a:lnTo>
                  <a:pt x="60908" y="16616"/>
                </a:lnTo>
                <a:lnTo>
                  <a:pt x="61890" y="15003"/>
                </a:lnTo>
                <a:lnTo>
                  <a:pt x="62380" y="13321"/>
                </a:lnTo>
                <a:lnTo>
                  <a:pt x="62361" y="9324"/>
                </a:lnTo>
                <a:lnTo>
                  <a:pt x="61890" y="7571"/>
                </a:lnTo>
                <a:lnTo>
                  <a:pt x="60838" y="5749"/>
                </a:lnTo>
                <a:lnTo>
                  <a:pt x="59986" y="4416"/>
                </a:lnTo>
                <a:close/>
              </a:path>
              <a:path w="99695" h="45085">
                <a:moveTo>
                  <a:pt x="51937" y="0"/>
                </a:moveTo>
                <a:lnTo>
                  <a:pt x="46119" y="0"/>
                </a:lnTo>
                <a:lnTo>
                  <a:pt x="43175" y="981"/>
                </a:lnTo>
                <a:lnTo>
                  <a:pt x="40862" y="3014"/>
                </a:lnTo>
                <a:lnTo>
                  <a:pt x="38549" y="4977"/>
                </a:lnTo>
                <a:lnTo>
                  <a:pt x="37077" y="7782"/>
                </a:lnTo>
                <a:lnTo>
                  <a:pt x="36377" y="11357"/>
                </a:lnTo>
                <a:lnTo>
                  <a:pt x="41774" y="12339"/>
                </a:lnTo>
                <a:lnTo>
                  <a:pt x="42194" y="9745"/>
                </a:lnTo>
                <a:lnTo>
                  <a:pt x="43105" y="7712"/>
                </a:lnTo>
                <a:lnTo>
                  <a:pt x="45839" y="5118"/>
                </a:lnTo>
                <a:lnTo>
                  <a:pt x="47591" y="4416"/>
                </a:lnTo>
                <a:lnTo>
                  <a:pt x="59986" y="4416"/>
                </a:lnTo>
                <a:lnTo>
                  <a:pt x="59717" y="3996"/>
                </a:lnTo>
                <a:lnTo>
                  <a:pt x="58175" y="2594"/>
                </a:lnTo>
                <a:lnTo>
                  <a:pt x="56212" y="1542"/>
                </a:lnTo>
                <a:lnTo>
                  <a:pt x="54180" y="560"/>
                </a:lnTo>
                <a:lnTo>
                  <a:pt x="51937" y="0"/>
                </a:lnTo>
                <a:close/>
              </a:path>
              <a:path w="99695" h="45085">
                <a:moveTo>
                  <a:pt x="87543" y="0"/>
                </a:moveTo>
                <a:lnTo>
                  <a:pt x="82006" y="0"/>
                </a:lnTo>
                <a:lnTo>
                  <a:pt x="79342" y="911"/>
                </a:lnTo>
                <a:lnTo>
                  <a:pt x="70931" y="17247"/>
                </a:lnTo>
                <a:lnTo>
                  <a:pt x="70931" y="30638"/>
                </a:lnTo>
                <a:lnTo>
                  <a:pt x="72333" y="36597"/>
                </a:lnTo>
                <a:lnTo>
                  <a:pt x="75394" y="40489"/>
                </a:lnTo>
                <a:lnTo>
                  <a:pt x="77660" y="43286"/>
                </a:lnTo>
                <a:lnTo>
                  <a:pt x="80954" y="44800"/>
                </a:lnTo>
                <a:lnTo>
                  <a:pt x="88384" y="44800"/>
                </a:lnTo>
                <a:lnTo>
                  <a:pt x="91047" y="43938"/>
                </a:lnTo>
                <a:lnTo>
                  <a:pt x="95253" y="40489"/>
                </a:lnTo>
                <a:lnTo>
                  <a:pt x="82706" y="40376"/>
                </a:lnTo>
                <a:lnTo>
                  <a:pt x="80669" y="39178"/>
                </a:lnTo>
                <a:lnTo>
                  <a:pt x="77309" y="34424"/>
                </a:lnTo>
                <a:lnTo>
                  <a:pt x="76468" y="29656"/>
                </a:lnTo>
                <a:lnTo>
                  <a:pt x="76573" y="14653"/>
                </a:lnTo>
                <a:lnTo>
                  <a:pt x="77380" y="10306"/>
                </a:lnTo>
                <a:lnTo>
                  <a:pt x="79202" y="7642"/>
                </a:lnTo>
                <a:lnTo>
                  <a:pt x="80674" y="5538"/>
                </a:lnTo>
                <a:lnTo>
                  <a:pt x="82636" y="4487"/>
                </a:lnTo>
                <a:lnTo>
                  <a:pt x="95099" y="4487"/>
                </a:lnTo>
                <a:lnTo>
                  <a:pt x="94622" y="3785"/>
                </a:lnTo>
                <a:lnTo>
                  <a:pt x="93150" y="2383"/>
                </a:lnTo>
                <a:lnTo>
                  <a:pt x="91398" y="1472"/>
                </a:lnTo>
                <a:lnTo>
                  <a:pt x="89645" y="490"/>
                </a:lnTo>
                <a:lnTo>
                  <a:pt x="87543" y="0"/>
                </a:lnTo>
                <a:close/>
              </a:path>
              <a:path w="99695" h="45085">
                <a:moveTo>
                  <a:pt x="95099" y="4487"/>
                </a:moveTo>
                <a:lnTo>
                  <a:pt x="87613" y="4487"/>
                </a:lnTo>
                <a:lnTo>
                  <a:pt x="89716" y="5678"/>
                </a:lnTo>
                <a:lnTo>
                  <a:pt x="91398" y="8062"/>
                </a:lnTo>
                <a:lnTo>
                  <a:pt x="93150" y="10376"/>
                </a:lnTo>
                <a:lnTo>
                  <a:pt x="93894" y="14653"/>
                </a:lnTo>
                <a:lnTo>
                  <a:pt x="93979" y="29656"/>
                </a:lnTo>
                <a:lnTo>
                  <a:pt x="93150" y="34424"/>
                </a:lnTo>
                <a:lnTo>
                  <a:pt x="91398" y="36808"/>
                </a:lnTo>
                <a:lnTo>
                  <a:pt x="89704" y="39185"/>
                </a:lnTo>
                <a:lnTo>
                  <a:pt x="87683" y="40376"/>
                </a:lnTo>
                <a:lnTo>
                  <a:pt x="95327" y="40376"/>
                </a:lnTo>
                <a:lnTo>
                  <a:pt x="96865" y="38049"/>
                </a:lnTo>
                <a:lnTo>
                  <a:pt x="97916" y="34915"/>
                </a:lnTo>
                <a:lnTo>
                  <a:pt x="98968" y="31690"/>
                </a:lnTo>
                <a:lnTo>
                  <a:pt x="99458" y="27553"/>
                </a:lnTo>
                <a:lnTo>
                  <a:pt x="99389" y="17247"/>
                </a:lnTo>
                <a:lnTo>
                  <a:pt x="99178" y="14653"/>
                </a:lnTo>
                <a:lnTo>
                  <a:pt x="98477" y="12059"/>
                </a:lnTo>
                <a:lnTo>
                  <a:pt x="97846" y="9464"/>
                </a:lnTo>
                <a:lnTo>
                  <a:pt x="96935" y="7291"/>
                </a:lnTo>
                <a:lnTo>
                  <a:pt x="95813" y="5538"/>
                </a:lnTo>
                <a:lnTo>
                  <a:pt x="95099" y="4487"/>
                </a:lnTo>
                <a:close/>
              </a:path>
            </a:pathLst>
          </a:custGeom>
          <a:solidFill>
            <a:srgbClr val="252525"/>
          </a:solidFill>
        </p:spPr>
        <p:txBody>
          <a:bodyPr wrap="square" lIns="0" tIns="0" rIns="0" bIns="0" rtlCol="0"/>
          <a:lstStyle/>
          <a:p>
            <a:endParaRPr/>
          </a:p>
        </p:txBody>
      </p:sp>
      <p:sp>
        <p:nvSpPr>
          <p:cNvPr id="570" name="object 570"/>
          <p:cNvSpPr/>
          <p:nvPr/>
        </p:nvSpPr>
        <p:spPr>
          <a:xfrm>
            <a:off x="3781693" y="4022291"/>
            <a:ext cx="99695" cy="45085"/>
          </a:xfrm>
          <a:custGeom>
            <a:avLst/>
            <a:gdLst/>
            <a:ahLst/>
            <a:cxnLst/>
            <a:rect l="l" t="t" r="r" b="b"/>
            <a:pathLst>
              <a:path w="99695" h="45085">
                <a:moveTo>
                  <a:pt x="26269" y="4416"/>
                </a:moveTo>
                <a:lnTo>
                  <a:pt x="17662" y="4416"/>
                </a:lnTo>
                <a:lnTo>
                  <a:pt x="19625" y="5188"/>
                </a:lnTo>
                <a:lnTo>
                  <a:pt x="22709" y="8132"/>
                </a:lnTo>
                <a:lnTo>
                  <a:pt x="23410" y="9885"/>
                </a:lnTo>
                <a:lnTo>
                  <a:pt x="23410" y="14092"/>
                </a:lnTo>
                <a:lnTo>
                  <a:pt x="22639" y="16195"/>
                </a:lnTo>
                <a:lnTo>
                  <a:pt x="19274" y="20822"/>
                </a:lnTo>
                <a:lnTo>
                  <a:pt x="16050" y="23907"/>
                </a:lnTo>
                <a:lnTo>
                  <a:pt x="8200" y="30287"/>
                </a:lnTo>
                <a:lnTo>
                  <a:pt x="5887" y="32531"/>
                </a:lnTo>
                <a:lnTo>
                  <a:pt x="4205" y="34424"/>
                </a:lnTo>
                <a:lnTo>
                  <a:pt x="2593" y="36317"/>
                </a:lnTo>
                <a:lnTo>
                  <a:pt x="1401" y="38280"/>
                </a:lnTo>
                <a:lnTo>
                  <a:pt x="700" y="40243"/>
                </a:lnTo>
                <a:lnTo>
                  <a:pt x="210" y="41435"/>
                </a:lnTo>
                <a:lnTo>
                  <a:pt x="0" y="42697"/>
                </a:lnTo>
                <a:lnTo>
                  <a:pt x="70" y="44029"/>
                </a:lnTo>
                <a:lnTo>
                  <a:pt x="29017" y="44029"/>
                </a:lnTo>
                <a:lnTo>
                  <a:pt x="29017" y="38841"/>
                </a:lnTo>
                <a:lnTo>
                  <a:pt x="7499" y="38841"/>
                </a:lnTo>
                <a:lnTo>
                  <a:pt x="8130" y="37859"/>
                </a:lnTo>
                <a:lnTo>
                  <a:pt x="16050" y="30428"/>
                </a:lnTo>
                <a:lnTo>
                  <a:pt x="19905" y="27132"/>
                </a:lnTo>
                <a:lnTo>
                  <a:pt x="28905" y="14092"/>
                </a:lnTo>
                <a:lnTo>
                  <a:pt x="28802" y="8343"/>
                </a:lnTo>
                <a:lnTo>
                  <a:pt x="27755" y="5819"/>
                </a:lnTo>
                <a:lnTo>
                  <a:pt x="26269" y="4416"/>
                </a:lnTo>
                <a:close/>
              </a:path>
              <a:path w="99695" h="45085">
                <a:moveTo>
                  <a:pt x="19485" y="0"/>
                </a:moveTo>
                <a:lnTo>
                  <a:pt x="11144" y="0"/>
                </a:lnTo>
                <a:lnTo>
                  <a:pt x="7850" y="1051"/>
                </a:lnTo>
                <a:lnTo>
                  <a:pt x="1051" y="12690"/>
                </a:lnTo>
                <a:lnTo>
                  <a:pt x="6588" y="13250"/>
                </a:lnTo>
                <a:lnTo>
                  <a:pt x="6658" y="10446"/>
                </a:lnTo>
                <a:lnTo>
                  <a:pt x="7429" y="8343"/>
                </a:lnTo>
                <a:lnTo>
                  <a:pt x="8971" y="6800"/>
                </a:lnTo>
                <a:lnTo>
                  <a:pt x="10513" y="5188"/>
                </a:lnTo>
                <a:lnTo>
                  <a:pt x="12616" y="4416"/>
                </a:lnTo>
                <a:lnTo>
                  <a:pt x="26269" y="4416"/>
                </a:lnTo>
                <a:lnTo>
                  <a:pt x="25302" y="3505"/>
                </a:lnTo>
                <a:lnTo>
                  <a:pt x="22849" y="1121"/>
                </a:lnTo>
                <a:lnTo>
                  <a:pt x="19485" y="0"/>
                </a:lnTo>
                <a:close/>
              </a:path>
              <a:path w="99695" h="45085">
                <a:moveTo>
                  <a:pt x="58455" y="33513"/>
                </a:moveTo>
                <a:lnTo>
                  <a:pt x="53058" y="33513"/>
                </a:lnTo>
                <a:lnTo>
                  <a:pt x="53058" y="44029"/>
                </a:lnTo>
                <a:lnTo>
                  <a:pt x="58455" y="44029"/>
                </a:lnTo>
                <a:lnTo>
                  <a:pt x="58455" y="33513"/>
                </a:lnTo>
                <a:close/>
              </a:path>
              <a:path w="99695" h="45085">
                <a:moveTo>
                  <a:pt x="58455" y="140"/>
                </a:moveTo>
                <a:lnTo>
                  <a:pt x="54039" y="140"/>
                </a:lnTo>
                <a:lnTo>
                  <a:pt x="34064" y="28605"/>
                </a:lnTo>
                <a:lnTo>
                  <a:pt x="34064" y="33513"/>
                </a:lnTo>
                <a:lnTo>
                  <a:pt x="64413" y="33513"/>
                </a:lnTo>
                <a:lnTo>
                  <a:pt x="64413" y="28605"/>
                </a:lnTo>
                <a:lnTo>
                  <a:pt x="39320" y="28605"/>
                </a:lnTo>
                <a:lnTo>
                  <a:pt x="53058" y="8833"/>
                </a:lnTo>
                <a:lnTo>
                  <a:pt x="58455" y="8833"/>
                </a:lnTo>
                <a:lnTo>
                  <a:pt x="58455" y="140"/>
                </a:lnTo>
                <a:close/>
              </a:path>
              <a:path w="99695" h="45085">
                <a:moveTo>
                  <a:pt x="58455" y="8833"/>
                </a:moveTo>
                <a:lnTo>
                  <a:pt x="53058" y="8833"/>
                </a:lnTo>
                <a:lnTo>
                  <a:pt x="53058" y="28605"/>
                </a:lnTo>
                <a:lnTo>
                  <a:pt x="58455" y="28605"/>
                </a:lnTo>
                <a:lnTo>
                  <a:pt x="58455" y="8833"/>
                </a:lnTo>
                <a:close/>
              </a:path>
              <a:path w="99695" h="45085">
                <a:moveTo>
                  <a:pt x="87543" y="0"/>
                </a:moveTo>
                <a:lnTo>
                  <a:pt x="82006" y="0"/>
                </a:lnTo>
                <a:lnTo>
                  <a:pt x="79342" y="841"/>
                </a:lnTo>
                <a:lnTo>
                  <a:pt x="70931" y="17177"/>
                </a:lnTo>
                <a:lnTo>
                  <a:pt x="70931" y="30638"/>
                </a:lnTo>
                <a:lnTo>
                  <a:pt x="72333" y="36527"/>
                </a:lnTo>
                <a:lnTo>
                  <a:pt x="75378" y="40454"/>
                </a:lnTo>
                <a:lnTo>
                  <a:pt x="77660" y="43258"/>
                </a:lnTo>
                <a:lnTo>
                  <a:pt x="80954" y="44730"/>
                </a:lnTo>
                <a:lnTo>
                  <a:pt x="88384" y="44730"/>
                </a:lnTo>
                <a:lnTo>
                  <a:pt x="91047" y="43889"/>
                </a:lnTo>
                <a:lnTo>
                  <a:pt x="93150" y="42136"/>
                </a:lnTo>
                <a:lnTo>
                  <a:pt x="95253" y="40454"/>
                </a:lnTo>
                <a:lnTo>
                  <a:pt x="95345" y="40313"/>
                </a:lnTo>
                <a:lnTo>
                  <a:pt x="82706" y="40313"/>
                </a:lnTo>
                <a:lnTo>
                  <a:pt x="80674" y="39121"/>
                </a:lnTo>
                <a:lnTo>
                  <a:pt x="77309" y="34354"/>
                </a:lnTo>
                <a:lnTo>
                  <a:pt x="76468" y="29586"/>
                </a:lnTo>
                <a:lnTo>
                  <a:pt x="76584" y="14583"/>
                </a:lnTo>
                <a:lnTo>
                  <a:pt x="77380" y="10236"/>
                </a:lnTo>
                <a:lnTo>
                  <a:pt x="79202" y="7571"/>
                </a:lnTo>
                <a:lnTo>
                  <a:pt x="80674" y="5468"/>
                </a:lnTo>
                <a:lnTo>
                  <a:pt x="82636" y="4416"/>
                </a:lnTo>
                <a:lnTo>
                  <a:pt x="95099" y="4416"/>
                </a:lnTo>
                <a:lnTo>
                  <a:pt x="94622" y="3715"/>
                </a:lnTo>
                <a:lnTo>
                  <a:pt x="93150" y="2313"/>
                </a:lnTo>
                <a:lnTo>
                  <a:pt x="91398" y="1402"/>
                </a:lnTo>
                <a:lnTo>
                  <a:pt x="89645" y="420"/>
                </a:lnTo>
                <a:lnTo>
                  <a:pt x="87543" y="0"/>
                </a:lnTo>
                <a:close/>
              </a:path>
              <a:path w="99695" h="45085">
                <a:moveTo>
                  <a:pt x="95099" y="4416"/>
                </a:moveTo>
                <a:lnTo>
                  <a:pt x="87613" y="4416"/>
                </a:lnTo>
                <a:lnTo>
                  <a:pt x="89716" y="5608"/>
                </a:lnTo>
                <a:lnTo>
                  <a:pt x="91398" y="7992"/>
                </a:lnTo>
                <a:lnTo>
                  <a:pt x="93150" y="10376"/>
                </a:lnTo>
                <a:lnTo>
                  <a:pt x="93892" y="14583"/>
                </a:lnTo>
                <a:lnTo>
                  <a:pt x="93991" y="29586"/>
                </a:lnTo>
                <a:lnTo>
                  <a:pt x="93150" y="34354"/>
                </a:lnTo>
                <a:lnTo>
                  <a:pt x="91398" y="36738"/>
                </a:lnTo>
                <a:lnTo>
                  <a:pt x="89716" y="39121"/>
                </a:lnTo>
                <a:lnTo>
                  <a:pt x="87683" y="40313"/>
                </a:lnTo>
                <a:lnTo>
                  <a:pt x="95345" y="40313"/>
                </a:lnTo>
                <a:lnTo>
                  <a:pt x="96865" y="38000"/>
                </a:lnTo>
                <a:lnTo>
                  <a:pt x="98968" y="31690"/>
                </a:lnTo>
                <a:lnTo>
                  <a:pt x="99458" y="27553"/>
                </a:lnTo>
                <a:lnTo>
                  <a:pt x="99389" y="17177"/>
                </a:lnTo>
                <a:lnTo>
                  <a:pt x="99178" y="14583"/>
                </a:lnTo>
                <a:lnTo>
                  <a:pt x="98477" y="11988"/>
                </a:lnTo>
                <a:lnTo>
                  <a:pt x="97846" y="9464"/>
                </a:lnTo>
                <a:lnTo>
                  <a:pt x="96935" y="7291"/>
                </a:lnTo>
                <a:lnTo>
                  <a:pt x="95813" y="5468"/>
                </a:lnTo>
                <a:lnTo>
                  <a:pt x="95099" y="4416"/>
                </a:lnTo>
                <a:close/>
              </a:path>
            </a:pathLst>
          </a:custGeom>
          <a:solidFill>
            <a:srgbClr val="252525"/>
          </a:solidFill>
        </p:spPr>
        <p:txBody>
          <a:bodyPr wrap="square" lIns="0" tIns="0" rIns="0" bIns="0" rtlCol="0"/>
          <a:lstStyle/>
          <a:p>
            <a:endParaRPr/>
          </a:p>
        </p:txBody>
      </p:sp>
      <p:sp>
        <p:nvSpPr>
          <p:cNvPr id="571" name="object 571"/>
          <p:cNvSpPr/>
          <p:nvPr/>
        </p:nvSpPr>
        <p:spPr>
          <a:xfrm>
            <a:off x="3781693" y="3796813"/>
            <a:ext cx="99695" cy="45085"/>
          </a:xfrm>
          <a:custGeom>
            <a:avLst/>
            <a:gdLst/>
            <a:ahLst/>
            <a:cxnLst/>
            <a:rect l="l" t="t" r="r" b="b"/>
            <a:pathLst>
              <a:path w="99695" h="45085">
                <a:moveTo>
                  <a:pt x="26343" y="4487"/>
                </a:moveTo>
                <a:lnTo>
                  <a:pt x="17662" y="4487"/>
                </a:lnTo>
                <a:lnTo>
                  <a:pt x="19625" y="5188"/>
                </a:lnTo>
                <a:lnTo>
                  <a:pt x="22709" y="8132"/>
                </a:lnTo>
                <a:lnTo>
                  <a:pt x="23410" y="9955"/>
                </a:lnTo>
                <a:lnTo>
                  <a:pt x="23410" y="14092"/>
                </a:lnTo>
                <a:lnTo>
                  <a:pt x="22639" y="16265"/>
                </a:lnTo>
                <a:lnTo>
                  <a:pt x="20957" y="18509"/>
                </a:lnTo>
                <a:lnTo>
                  <a:pt x="19274" y="20822"/>
                </a:lnTo>
                <a:lnTo>
                  <a:pt x="16050" y="23907"/>
                </a:lnTo>
                <a:lnTo>
                  <a:pt x="8200" y="30358"/>
                </a:lnTo>
                <a:lnTo>
                  <a:pt x="5887" y="32531"/>
                </a:lnTo>
                <a:lnTo>
                  <a:pt x="2593" y="36387"/>
                </a:lnTo>
                <a:lnTo>
                  <a:pt x="1401" y="38350"/>
                </a:lnTo>
                <a:lnTo>
                  <a:pt x="700" y="40313"/>
                </a:lnTo>
                <a:lnTo>
                  <a:pt x="210" y="41505"/>
                </a:lnTo>
                <a:lnTo>
                  <a:pt x="0" y="42767"/>
                </a:lnTo>
                <a:lnTo>
                  <a:pt x="70" y="44029"/>
                </a:lnTo>
                <a:lnTo>
                  <a:pt x="29017" y="44029"/>
                </a:lnTo>
                <a:lnTo>
                  <a:pt x="29017" y="38841"/>
                </a:lnTo>
                <a:lnTo>
                  <a:pt x="7499" y="38841"/>
                </a:lnTo>
                <a:lnTo>
                  <a:pt x="8130" y="37859"/>
                </a:lnTo>
                <a:lnTo>
                  <a:pt x="8901" y="36878"/>
                </a:lnTo>
                <a:lnTo>
                  <a:pt x="9812" y="35966"/>
                </a:lnTo>
                <a:lnTo>
                  <a:pt x="10723" y="34985"/>
                </a:lnTo>
                <a:lnTo>
                  <a:pt x="12826" y="33162"/>
                </a:lnTo>
                <a:lnTo>
                  <a:pt x="19905" y="27132"/>
                </a:lnTo>
                <a:lnTo>
                  <a:pt x="22639" y="24608"/>
                </a:lnTo>
                <a:lnTo>
                  <a:pt x="28918" y="14092"/>
                </a:lnTo>
                <a:lnTo>
                  <a:pt x="28802" y="8343"/>
                </a:lnTo>
                <a:lnTo>
                  <a:pt x="27755" y="5819"/>
                </a:lnTo>
                <a:lnTo>
                  <a:pt x="26343" y="4487"/>
                </a:lnTo>
                <a:close/>
              </a:path>
              <a:path w="99695" h="45085">
                <a:moveTo>
                  <a:pt x="19485" y="0"/>
                </a:moveTo>
                <a:lnTo>
                  <a:pt x="11144" y="0"/>
                </a:lnTo>
                <a:lnTo>
                  <a:pt x="7850" y="1051"/>
                </a:lnTo>
                <a:lnTo>
                  <a:pt x="1051" y="12690"/>
                </a:lnTo>
                <a:lnTo>
                  <a:pt x="6588" y="13250"/>
                </a:lnTo>
                <a:lnTo>
                  <a:pt x="6658" y="10516"/>
                </a:lnTo>
                <a:lnTo>
                  <a:pt x="7429" y="8343"/>
                </a:lnTo>
                <a:lnTo>
                  <a:pt x="10513" y="5258"/>
                </a:lnTo>
                <a:lnTo>
                  <a:pt x="12616" y="4487"/>
                </a:lnTo>
                <a:lnTo>
                  <a:pt x="26343" y="4487"/>
                </a:lnTo>
                <a:lnTo>
                  <a:pt x="22849" y="1191"/>
                </a:lnTo>
                <a:lnTo>
                  <a:pt x="19485" y="0"/>
                </a:lnTo>
                <a:close/>
              </a:path>
              <a:path w="99695" h="45085">
                <a:moveTo>
                  <a:pt x="41493" y="32040"/>
                </a:moveTo>
                <a:lnTo>
                  <a:pt x="35816" y="32531"/>
                </a:lnTo>
                <a:lnTo>
                  <a:pt x="36166" y="36247"/>
                </a:lnTo>
                <a:lnTo>
                  <a:pt x="37638" y="39192"/>
                </a:lnTo>
                <a:lnTo>
                  <a:pt x="42685" y="43679"/>
                </a:lnTo>
                <a:lnTo>
                  <a:pt x="45909" y="44800"/>
                </a:lnTo>
                <a:lnTo>
                  <a:pt x="54740" y="44800"/>
                </a:lnTo>
                <a:lnTo>
                  <a:pt x="58595" y="42978"/>
                </a:lnTo>
                <a:lnTo>
                  <a:pt x="60676" y="40383"/>
                </a:lnTo>
                <a:lnTo>
                  <a:pt x="47731" y="40383"/>
                </a:lnTo>
                <a:lnTo>
                  <a:pt x="45909" y="39682"/>
                </a:lnTo>
                <a:lnTo>
                  <a:pt x="44367" y="38280"/>
                </a:lnTo>
                <a:lnTo>
                  <a:pt x="42895" y="36878"/>
                </a:lnTo>
                <a:lnTo>
                  <a:pt x="41914" y="34845"/>
                </a:lnTo>
                <a:lnTo>
                  <a:pt x="41493" y="32040"/>
                </a:lnTo>
                <a:close/>
              </a:path>
              <a:path w="99695" h="45085">
                <a:moveTo>
                  <a:pt x="61679" y="19701"/>
                </a:moveTo>
                <a:lnTo>
                  <a:pt x="52638" y="19701"/>
                </a:lnTo>
                <a:lnTo>
                  <a:pt x="54880" y="20612"/>
                </a:lnTo>
                <a:lnTo>
                  <a:pt x="58315" y="24188"/>
                </a:lnTo>
                <a:lnTo>
                  <a:pt x="59156" y="26572"/>
                </a:lnTo>
                <a:lnTo>
                  <a:pt x="59065" y="33162"/>
                </a:lnTo>
                <a:lnTo>
                  <a:pt x="58315" y="35476"/>
                </a:lnTo>
                <a:lnTo>
                  <a:pt x="54670" y="39402"/>
                </a:lnTo>
                <a:lnTo>
                  <a:pt x="52497" y="40383"/>
                </a:lnTo>
                <a:lnTo>
                  <a:pt x="60676" y="40383"/>
                </a:lnTo>
                <a:lnTo>
                  <a:pt x="63712" y="36597"/>
                </a:lnTo>
                <a:lnTo>
                  <a:pt x="64903" y="33162"/>
                </a:lnTo>
                <a:lnTo>
                  <a:pt x="64903" y="25029"/>
                </a:lnTo>
                <a:lnTo>
                  <a:pt x="63572" y="21594"/>
                </a:lnTo>
                <a:lnTo>
                  <a:pt x="61679" y="19701"/>
                </a:lnTo>
                <a:close/>
              </a:path>
              <a:path w="99695" h="45085">
                <a:moveTo>
                  <a:pt x="62801" y="771"/>
                </a:moveTo>
                <a:lnTo>
                  <a:pt x="41003" y="771"/>
                </a:lnTo>
                <a:lnTo>
                  <a:pt x="36797" y="23276"/>
                </a:lnTo>
                <a:lnTo>
                  <a:pt x="41844" y="23977"/>
                </a:lnTo>
                <a:lnTo>
                  <a:pt x="42615" y="22715"/>
                </a:lnTo>
                <a:lnTo>
                  <a:pt x="43736" y="21664"/>
                </a:lnTo>
                <a:lnTo>
                  <a:pt x="46540" y="20121"/>
                </a:lnTo>
                <a:lnTo>
                  <a:pt x="48082" y="19701"/>
                </a:lnTo>
                <a:lnTo>
                  <a:pt x="61679" y="19701"/>
                </a:lnTo>
                <a:lnTo>
                  <a:pt x="59748" y="17738"/>
                </a:lnTo>
                <a:lnTo>
                  <a:pt x="42965" y="17738"/>
                </a:lnTo>
                <a:lnTo>
                  <a:pt x="45348" y="5959"/>
                </a:lnTo>
                <a:lnTo>
                  <a:pt x="62801" y="5959"/>
                </a:lnTo>
                <a:lnTo>
                  <a:pt x="62801" y="771"/>
                </a:lnTo>
                <a:close/>
              </a:path>
              <a:path w="99695" h="45085">
                <a:moveTo>
                  <a:pt x="55091" y="14933"/>
                </a:moveTo>
                <a:lnTo>
                  <a:pt x="48362" y="14933"/>
                </a:lnTo>
                <a:lnTo>
                  <a:pt x="45629" y="15845"/>
                </a:lnTo>
                <a:lnTo>
                  <a:pt x="42965" y="17738"/>
                </a:lnTo>
                <a:lnTo>
                  <a:pt x="59748" y="17738"/>
                </a:lnTo>
                <a:lnTo>
                  <a:pt x="58315" y="16265"/>
                </a:lnTo>
                <a:lnTo>
                  <a:pt x="55091" y="14933"/>
                </a:lnTo>
                <a:close/>
              </a:path>
              <a:path w="99695" h="45085">
                <a:moveTo>
                  <a:pt x="87543" y="0"/>
                </a:moveTo>
                <a:lnTo>
                  <a:pt x="82006" y="0"/>
                </a:lnTo>
                <a:lnTo>
                  <a:pt x="79342" y="841"/>
                </a:lnTo>
                <a:lnTo>
                  <a:pt x="77239" y="2594"/>
                </a:lnTo>
                <a:lnTo>
                  <a:pt x="75137" y="4276"/>
                </a:lnTo>
                <a:lnTo>
                  <a:pt x="73595" y="6730"/>
                </a:lnTo>
                <a:lnTo>
                  <a:pt x="72310" y="10376"/>
                </a:lnTo>
                <a:lnTo>
                  <a:pt x="71422" y="13040"/>
                </a:lnTo>
                <a:lnTo>
                  <a:pt x="70931" y="17247"/>
                </a:lnTo>
                <a:lnTo>
                  <a:pt x="70931" y="30638"/>
                </a:lnTo>
                <a:lnTo>
                  <a:pt x="72333" y="36597"/>
                </a:lnTo>
                <a:lnTo>
                  <a:pt x="75378" y="40454"/>
                </a:lnTo>
                <a:lnTo>
                  <a:pt x="77660" y="43258"/>
                </a:lnTo>
                <a:lnTo>
                  <a:pt x="80954" y="44800"/>
                </a:lnTo>
                <a:lnTo>
                  <a:pt x="88384" y="44800"/>
                </a:lnTo>
                <a:lnTo>
                  <a:pt x="91047" y="43889"/>
                </a:lnTo>
                <a:lnTo>
                  <a:pt x="93150" y="42206"/>
                </a:lnTo>
                <a:lnTo>
                  <a:pt x="95253" y="40454"/>
                </a:lnTo>
                <a:lnTo>
                  <a:pt x="82706" y="40383"/>
                </a:lnTo>
                <a:lnTo>
                  <a:pt x="80674" y="39192"/>
                </a:lnTo>
                <a:lnTo>
                  <a:pt x="77309" y="34424"/>
                </a:lnTo>
                <a:lnTo>
                  <a:pt x="76468" y="29586"/>
                </a:lnTo>
                <a:lnTo>
                  <a:pt x="76586" y="14583"/>
                </a:lnTo>
                <a:lnTo>
                  <a:pt x="77380" y="10306"/>
                </a:lnTo>
                <a:lnTo>
                  <a:pt x="79202" y="7571"/>
                </a:lnTo>
                <a:lnTo>
                  <a:pt x="80674" y="5538"/>
                </a:lnTo>
                <a:lnTo>
                  <a:pt x="82636" y="4487"/>
                </a:lnTo>
                <a:lnTo>
                  <a:pt x="95121" y="4487"/>
                </a:lnTo>
                <a:lnTo>
                  <a:pt x="94622" y="3715"/>
                </a:lnTo>
                <a:lnTo>
                  <a:pt x="93150" y="2383"/>
                </a:lnTo>
                <a:lnTo>
                  <a:pt x="91398" y="1402"/>
                </a:lnTo>
                <a:lnTo>
                  <a:pt x="89645" y="490"/>
                </a:lnTo>
                <a:lnTo>
                  <a:pt x="87543" y="0"/>
                </a:lnTo>
                <a:close/>
              </a:path>
              <a:path w="99695" h="45085">
                <a:moveTo>
                  <a:pt x="95121" y="4487"/>
                </a:moveTo>
                <a:lnTo>
                  <a:pt x="87613" y="4487"/>
                </a:lnTo>
                <a:lnTo>
                  <a:pt x="89716" y="5678"/>
                </a:lnTo>
                <a:lnTo>
                  <a:pt x="93150" y="10376"/>
                </a:lnTo>
                <a:lnTo>
                  <a:pt x="93881" y="14583"/>
                </a:lnTo>
                <a:lnTo>
                  <a:pt x="93991" y="29586"/>
                </a:lnTo>
                <a:lnTo>
                  <a:pt x="93150" y="34354"/>
                </a:lnTo>
                <a:lnTo>
                  <a:pt x="91398" y="36738"/>
                </a:lnTo>
                <a:lnTo>
                  <a:pt x="89716" y="39192"/>
                </a:lnTo>
                <a:lnTo>
                  <a:pt x="87683" y="40383"/>
                </a:lnTo>
                <a:lnTo>
                  <a:pt x="95299" y="40383"/>
                </a:lnTo>
                <a:lnTo>
                  <a:pt x="96865" y="38000"/>
                </a:lnTo>
                <a:lnTo>
                  <a:pt x="98968" y="31690"/>
                </a:lnTo>
                <a:lnTo>
                  <a:pt x="99458" y="27553"/>
                </a:lnTo>
                <a:lnTo>
                  <a:pt x="99391" y="17247"/>
                </a:lnTo>
                <a:lnTo>
                  <a:pt x="99178" y="14583"/>
                </a:lnTo>
                <a:lnTo>
                  <a:pt x="98477" y="12059"/>
                </a:lnTo>
                <a:lnTo>
                  <a:pt x="97846" y="9464"/>
                </a:lnTo>
                <a:lnTo>
                  <a:pt x="96935" y="7291"/>
                </a:lnTo>
                <a:lnTo>
                  <a:pt x="95121" y="4487"/>
                </a:lnTo>
                <a:close/>
              </a:path>
            </a:pathLst>
          </a:custGeom>
          <a:solidFill>
            <a:srgbClr val="252525"/>
          </a:solidFill>
        </p:spPr>
        <p:txBody>
          <a:bodyPr wrap="square" lIns="0" tIns="0" rIns="0" bIns="0" rtlCol="0"/>
          <a:lstStyle/>
          <a:p>
            <a:endParaRPr/>
          </a:p>
        </p:txBody>
      </p:sp>
      <p:sp>
        <p:nvSpPr>
          <p:cNvPr id="572" name="object 572"/>
          <p:cNvSpPr/>
          <p:nvPr/>
        </p:nvSpPr>
        <p:spPr>
          <a:xfrm>
            <a:off x="3781693" y="3571337"/>
            <a:ext cx="99695" cy="45085"/>
          </a:xfrm>
          <a:custGeom>
            <a:avLst/>
            <a:gdLst/>
            <a:ahLst/>
            <a:cxnLst/>
            <a:rect l="l" t="t" r="r" b="b"/>
            <a:pathLst>
              <a:path w="99695" h="45085">
                <a:moveTo>
                  <a:pt x="26312" y="4487"/>
                </a:moveTo>
                <a:lnTo>
                  <a:pt x="17662" y="4487"/>
                </a:lnTo>
                <a:lnTo>
                  <a:pt x="19625" y="5188"/>
                </a:lnTo>
                <a:lnTo>
                  <a:pt x="22709" y="8132"/>
                </a:lnTo>
                <a:lnTo>
                  <a:pt x="23410" y="9955"/>
                </a:lnTo>
                <a:lnTo>
                  <a:pt x="23410" y="14092"/>
                </a:lnTo>
                <a:lnTo>
                  <a:pt x="8128" y="30428"/>
                </a:lnTo>
                <a:lnTo>
                  <a:pt x="5887" y="32601"/>
                </a:lnTo>
                <a:lnTo>
                  <a:pt x="4205" y="34494"/>
                </a:lnTo>
                <a:lnTo>
                  <a:pt x="2593" y="36387"/>
                </a:lnTo>
                <a:lnTo>
                  <a:pt x="1401" y="38350"/>
                </a:lnTo>
                <a:lnTo>
                  <a:pt x="700" y="40313"/>
                </a:lnTo>
                <a:lnTo>
                  <a:pt x="210" y="41505"/>
                </a:lnTo>
                <a:lnTo>
                  <a:pt x="0" y="42767"/>
                </a:lnTo>
                <a:lnTo>
                  <a:pt x="70" y="44029"/>
                </a:lnTo>
                <a:lnTo>
                  <a:pt x="29017" y="44029"/>
                </a:lnTo>
                <a:lnTo>
                  <a:pt x="29017" y="38911"/>
                </a:lnTo>
                <a:lnTo>
                  <a:pt x="7499" y="38911"/>
                </a:lnTo>
                <a:lnTo>
                  <a:pt x="8130" y="37930"/>
                </a:lnTo>
                <a:lnTo>
                  <a:pt x="19905" y="27203"/>
                </a:lnTo>
                <a:lnTo>
                  <a:pt x="22639" y="24608"/>
                </a:lnTo>
                <a:lnTo>
                  <a:pt x="24321" y="22715"/>
                </a:lnTo>
                <a:lnTo>
                  <a:pt x="26003" y="20893"/>
                </a:lnTo>
                <a:lnTo>
                  <a:pt x="27195" y="19070"/>
                </a:lnTo>
                <a:lnTo>
                  <a:pt x="28596" y="15704"/>
                </a:lnTo>
                <a:lnTo>
                  <a:pt x="28919" y="14092"/>
                </a:lnTo>
                <a:lnTo>
                  <a:pt x="28860" y="8553"/>
                </a:lnTo>
                <a:lnTo>
                  <a:pt x="27755" y="5889"/>
                </a:lnTo>
                <a:lnTo>
                  <a:pt x="26312" y="4487"/>
                </a:lnTo>
                <a:close/>
              </a:path>
              <a:path w="99695" h="45085">
                <a:moveTo>
                  <a:pt x="19485" y="0"/>
                </a:moveTo>
                <a:lnTo>
                  <a:pt x="11144" y="0"/>
                </a:lnTo>
                <a:lnTo>
                  <a:pt x="7850" y="1121"/>
                </a:lnTo>
                <a:lnTo>
                  <a:pt x="1051" y="12690"/>
                </a:lnTo>
                <a:lnTo>
                  <a:pt x="6588" y="13250"/>
                </a:lnTo>
                <a:lnTo>
                  <a:pt x="6658" y="10516"/>
                </a:lnTo>
                <a:lnTo>
                  <a:pt x="7429" y="8343"/>
                </a:lnTo>
                <a:lnTo>
                  <a:pt x="10513" y="5258"/>
                </a:lnTo>
                <a:lnTo>
                  <a:pt x="12616" y="4487"/>
                </a:lnTo>
                <a:lnTo>
                  <a:pt x="26312" y="4487"/>
                </a:lnTo>
                <a:lnTo>
                  <a:pt x="25302" y="3505"/>
                </a:lnTo>
                <a:lnTo>
                  <a:pt x="22849" y="1191"/>
                </a:lnTo>
                <a:lnTo>
                  <a:pt x="19485" y="0"/>
                </a:lnTo>
                <a:close/>
              </a:path>
              <a:path w="99695" h="45085">
                <a:moveTo>
                  <a:pt x="54740" y="0"/>
                </a:moveTo>
                <a:lnTo>
                  <a:pt x="46680" y="0"/>
                </a:lnTo>
                <a:lnTo>
                  <a:pt x="43035" y="1682"/>
                </a:lnTo>
                <a:lnTo>
                  <a:pt x="37148" y="8904"/>
                </a:lnTo>
                <a:lnTo>
                  <a:pt x="35606" y="15073"/>
                </a:lnTo>
                <a:lnTo>
                  <a:pt x="35606" y="31129"/>
                </a:lnTo>
                <a:lnTo>
                  <a:pt x="37007" y="36527"/>
                </a:lnTo>
                <a:lnTo>
                  <a:pt x="39872" y="39963"/>
                </a:lnTo>
                <a:lnTo>
                  <a:pt x="42685" y="43188"/>
                </a:lnTo>
                <a:lnTo>
                  <a:pt x="46329" y="44800"/>
                </a:lnTo>
                <a:lnTo>
                  <a:pt x="53409" y="44800"/>
                </a:lnTo>
                <a:lnTo>
                  <a:pt x="55792" y="44169"/>
                </a:lnTo>
                <a:lnTo>
                  <a:pt x="57894" y="42907"/>
                </a:lnTo>
                <a:lnTo>
                  <a:pt x="59927" y="41645"/>
                </a:lnTo>
                <a:lnTo>
                  <a:pt x="61088" y="40383"/>
                </a:lnTo>
                <a:lnTo>
                  <a:pt x="49133" y="40383"/>
                </a:lnTo>
                <a:lnTo>
                  <a:pt x="47661" y="39963"/>
                </a:lnTo>
                <a:lnTo>
                  <a:pt x="44858" y="38140"/>
                </a:lnTo>
                <a:lnTo>
                  <a:pt x="43736" y="36878"/>
                </a:lnTo>
                <a:lnTo>
                  <a:pt x="42194" y="33513"/>
                </a:lnTo>
                <a:lnTo>
                  <a:pt x="41774" y="31690"/>
                </a:lnTo>
                <a:lnTo>
                  <a:pt x="41774" y="26992"/>
                </a:lnTo>
                <a:lnTo>
                  <a:pt x="42615" y="24749"/>
                </a:lnTo>
                <a:lnTo>
                  <a:pt x="45777" y="21453"/>
                </a:lnTo>
                <a:lnTo>
                  <a:pt x="40932" y="21453"/>
                </a:lnTo>
                <a:lnTo>
                  <a:pt x="46470" y="5889"/>
                </a:lnTo>
                <a:lnTo>
                  <a:pt x="47731" y="4907"/>
                </a:lnTo>
                <a:lnTo>
                  <a:pt x="49273" y="4487"/>
                </a:lnTo>
                <a:lnTo>
                  <a:pt x="61614" y="4487"/>
                </a:lnTo>
                <a:lnTo>
                  <a:pt x="59787" y="2944"/>
                </a:lnTo>
                <a:lnTo>
                  <a:pt x="57614" y="981"/>
                </a:lnTo>
                <a:lnTo>
                  <a:pt x="54740" y="0"/>
                </a:lnTo>
                <a:close/>
              </a:path>
              <a:path w="99695" h="45085">
                <a:moveTo>
                  <a:pt x="61565" y="20402"/>
                </a:moveTo>
                <a:lnTo>
                  <a:pt x="52988" y="20402"/>
                </a:lnTo>
                <a:lnTo>
                  <a:pt x="55021" y="21243"/>
                </a:lnTo>
                <a:lnTo>
                  <a:pt x="58245" y="24749"/>
                </a:lnTo>
                <a:lnTo>
                  <a:pt x="58970" y="26992"/>
                </a:lnTo>
                <a:lnTo>
                  <a:pt x="58952" y="33513"/>
                </a:lnTo>
                <a:lnTo>
                  <a:pt x="58245" y="35826"/>
                </a:lnTo>
                <a:lnTo>
                  <a:pt x="56563" y="37649"/>
                </a:lnTo>
                <a:lnTo>
                  <a:pt x="54951" y="39472"/>
                </a:lnTo>
                <a:lnTo>
                  <a:pt x="52988" y="40383"/>
                </a:lnTo>
                <a:lnTo>
                  <a:pt x="61088" y="40383"/>
                </a:lnTo>
                <a:lnTo>
                  <a:pt x="61539" y="39893"/>
                </a:lnTo>
                <a:lnTo>
                  <a:pt x="63922" y="35125"/>
                </a:lnTo>
                <a:lnTo>
                  <a:pt x="64553" y="32601"/>
                </a:lnTo>
                <a:lnTo>
                  <a:pt x="64553" y="25660"/>
                </a:lnTo>
                <a:lnTo>
                  <a:pt x="63291" y="22225"/>
                </a:lnTo>
                <a:lnTo>
                  <a:pt x="61565" y="20402"/>
                </a:lnTo>
                <a:close/>
              </a:path>
              <a:path w="99695" h="45085">
                <a:moveTo>
                  <a:pt x="55161" y="15634"/>
                </a:moveTo>
                <a:lnTo>
                  <a:pt x="49554" y="15634"/>
                </a:lnTo>
                <a:lnTo>
                  <a:pt x="47591" y="16125"/>
                </a:lnTo>
                <a:lnTo>
                  <a:pt x="45699" y="17036"/>
                </a:lnTo>
                <a:lnTo>
                  <a:pt x="43806" y="18018"/>
                </a:lnTo>
                <a:lnTo>
                  <a:pt x="42264" y="19490"/>
                </a:lnTo>
                <a:lnTo>
                  <a:pt x="40932" y="21453"/>
                </a:lnTo>
                <a:lnTo>
                  <a:pt x="45777" y="21453"/>
                </a:lnTo>
                <a:lnTo>
                  <a:pt x="45979" y="21243"/>
                </a:lnTo>
                <a:lnTo>
                  <a:pt x="48082" y="20402"/>
                </a:lnTo>
                <a:lnTo>
                  <a:pt x="61565" y="20402"/>
                </a:lnTo>
                <a:lnTo>
                  <a:pt x="58245" y="16966"/>
                </a:lnTo>
                <a:lnTo>
                  <a:pt x="55161" y="15634"/>
                </a:lnTo>
                <a:close/>
              </a:path>
              <a:path w="99695" h="45085">
                <a:moveTo>
                  <a:pt x="61614" y="4487"/>
                </a:moveTo>
                <a:lnTo>
                  <a:pt x="53128" y="4487"/>
                </a:lnTo>
                <a:lnTo>
                  <a:pt x="54880" y="5258"/>
                </a:lnTo>
                <a:lnTo>
                  <a:pt x="56352" y="6730"/>
                </a:lnTo>
                <a:lnTo>
                  <a:pt x="57264" y="7712"/>
                </a:lnTo>
                <a:lnTo>
                  <a:pt x="57894" y="9254"/>
                </a:lnTo>
                <a:lnTo>
                  <a:pt x="58385" y="11357"/>
                </a:lnTo>
                <a:lnTo>
                  <a:pt x="63782" y="10937"/>
                </a:lnTo>
                <a:lnTo>
                  <a:pt x="63291" y="7571"/>
                </a:lnTo>
                <a:lnTo>
                  <a:pt x="62030" y="4837"/>
                </a:lnTo>
                <a:lnTo>
                  <a:pt x="61614" y="4487"/>
                </a:lnTo>
                <a:close/>
              </a:path>
              <a:path w="99695" h="45085">
                <a:moveTo>
                  <a:pt x="87543" y="0"/>
                </a:moveTo>
                <a:lnTo>
                  <a:pt x="82006" y="0"/>
                </a:lnTo>
                <a:lnTo>
                  <a:pt x="79342" y="911"/>
                </a:lnTo>
                <a:lnTo>
                  <a:pt x="70931" y="17247"/>
                </a:lnTo>
                <a:lnTo>
                  <a:pt x="70931" y="30638"/>
                </a:lnTo>
                <a:lnTo>
                  <a:pt x="72333" y="36597"/>
                </a:lnTo>
                <a:lnTo>
                  <a:pt x="77660" y="43328"/>
                </a:lnTo>
                <a:lnTo>
                  <a:pt x="80954" y="44800"/>
                </a:lnTo>
                <a:lnTo>
                  <a:pt x="88384" y="44800"/>
                </a:lnTo>
                <a:lnTo>
                  <a:pt x="91047" y="43959"/>
                </a:lnTo>
                <a:lnTo>
                  <a:pt x="93150" y="42206"/>
                </a:lnTo>
                <a:lnTo>
                  <a:pt x="95253" y="40524"/>
                </a:lnTo>
                <a:lnTo>
                  <a:pt x="95345" y="40383"/>
                </a:lnTo>
                <a:lnTo>
                  <a:pt x="82706" y="40383"/>
                </a:lnTo>
                <a:lnTo>
                  <a:pt x="80674" y="39192"/>
                </a:lnTo>
                <a:lnTo>
                  <a:pt x="77309" y="34424"/>
                </a:lnTo>
                <a:lnTo>
                  <a:pt x="76468" y="29656"/>
                </a:lnTo>
                <a:lnTo>
                  <a:pt x="76573" y="14653"/>
                </a:lnTo>
                <a:lnTo>
                  <a:pt x="77380" y="10306"/>
                </a:lnTo>
                <a:lnTo>
                  <a:pt x="79202" y="7642"/>
                </a:lnTo>
                <a:lnTo>
                  <a:pt x="80674" y="5538"/>
                </a:lnTo>
                <a:lnTo>
                  <a:pt x="82636" y="4487"/>
                </a:lnTo>
                <a:lnTo>
                  <a:pt x="95099" y="4487"/>
                </a:lnTo>
                <a:lnTo>
                  <a:pt x="94622" y="3785"/>
                </a:lnTo>
                <a:lnTo>
                  <a:pt x="93150" y="2383"/>
                </a:lnTo>
                <a:lnTo>
                  <a:pt x="91398" y="1472"/>
                </a:lnTo>
                <a:lnTo>
                  <a:pt x="89645" y="490"/>
                </a:lnTo>
                <a:lnTo>
                  <a:pt x="87543" y="0"/>
                </a:lnTo>
                <a:close/>
              </a:path>
              <a:path w="99695" h="45085">
                <a:moveTo>
                  <a:pt x="95099" y="4487"/>
                </a:moveTo>
                <a:lnTo>
                  <a:pt x="87613" y="4487"/>
                </a:lnTo>
                <a:lnTo>
                  <a:pt x="89716" y="5678"/>
                </a:lnTo>
                <a:lnTo>
                  <a:pt x="91398" y="8062"/>
                </a:lnTo>
                <a:lnTo>
                  <a:pt x="93150" y="10446"/>
                </a:lnTo>
                <a:lnTo>
                  <a:pt x="93892" y="14653"/>
                </a:lnTo>
                <a:lnTo>
                  <a:pt x="93979" y="29656"/>
                </a:lnTo>
                <a:lnTo>
                  <a:pt x="93150" y="34424"/>
                </a:lnTo>
                <a:lnTo>
                  <a:pt x="91398" y="36808"/>
                </a:lnTo>
                <a:lnTo>
                  <a:pt x="89716" y="39192"/>
                </a:lnTo>
                <a:lnTo>
                  <a:pt x="87683" y="40383"/>
                </a:lnTo>
                <a:lnTo>
                  <a:pt x="95345" y="40383"/>
                </a:lnTo>
                <a:lnTo>
                  <a:pt x="96865" y="38070"/>
                </a:lnTo>
                <a:lnTo>
                  <a:pt x="98968" y="31760"/>
                </a:lnTo>
                <a:lnTo>
                  <a:pt x="99458" y="27553"/>
                </a:lnTo>
                <a:lnTo>
                  <a:pt x="99389" y="17247"/>
                </a:lnTo>
                <a:lnTo>
                  <a:pt x="99178" y="14653"/>
                </a:lnTo>
                <a:lnTo>
                  <a:pt x="98477" y="12059"/>
                </a:lnTo>
                <a:lnTo>
                  <a:pt x="97846" y="9535"/>
                </a:lnTo>
                <a:lnTo>
                  <a:pt x="96935" y="7361"/>
                </a:lnTo>
                <a:lnTo>
                  <a:pt x="95813" y="5538"/>
                </a:lnTo>
                <a:lnTo>
                  <a:pt x="95099" y="4487"/>
                </a:lnTo>
                <a:close/>
              </a:path>
            </a:pathLst>
          </a:custGeom>
          <a:solidFill>
            <a:srgbClr val="252525"/>
          </a:solidFill>
        </p:spPr>
        <p:txBody>
          <a:bodyPr wrap="square" lIns="0" tIns="0" rIns="0" bIns="0" rtlCol="0"/>
          <a:lstStyle/>
          <a:p>
            <a:endParaRPr/>
          </a:p>
        </p:txBody>
      </p:sp>
      <p:sp>
        <p:nvSpPr>
          <p:cNvPr id="573" name="object 573"/>
          <p:cNvSpPr/>
          <p:nvPr/>
        </p:nvSpPr>
        <p:spPr>
          <a:xfrm>
            <a:off x="3781693" y="3345930"/>
            <a:ext cx="99695" cy="45085"/>
          </a:xfrm>
          <a:custGeom>
            <a:avLst/>
            <a:gdLst/>
            <a:ahLst/>
            <a:cxnLst/>
            <a:rect l="l" t="t" r="r" b="b"/>
            <a:pathLst>
              <a:path w="99695" h="45085">
                <a:moveTo>
                  <a:pt x="26269" y="4416"/>
                </a:moveTo>
                <a:lnTo>
                  <a:pt x="17662" y="4416"/>
                </a:lnTo>
                <a:lnTo>
                  <a:pt x="19625" y="5188"/>
                </a:lnTo>
                <a:lnTo>
                  <a:pt x="22709" y="8132"/>
                </a:lnTo>
                <a:lnTo>
                  <a:pt x="23410" y="9885"/>
                </a:lnTo>
                <a:lnTo>
                  <a:pt x="23410" y="14092"/>
                </a:lnTo>
                <a:lnTo>
                  <a:pt x="22639" y="16265"/>
                </a:lnTo>
                <a:lnTo>
                  <a:pt x="20957" y="18509"/>
                </a:lnTo>
                <a:lnTo>
                  <a:pt x="19274" y="20822"/>
                </a:lnTo>
                <a:lnTo>
                  <a:pt x="16050" y="23907"/>
                </a:lnTo>
                <a:lnTo>
                  <a:pt x="11284" y="27834"/>
                </a:lnTo>
                <a:lnTo>
                  <a:pt x="8200" y="30287"/>
                </a:lnTo>
                <a:lnTo>
                  <a:pt x="5887" y="32531"/>
                </a:lnTo>
                <a:lnTo>
                  <a:pt x="4205" y="34424"/>
                </a:lnTo>
                <a:lnTo>
                  <a:pt x="2593" y="36387"/>
                </a:lnTo>
                <a:lnTo>
                  <a:pt x="1401" y="38280"/>
                </a:lnTo>
                <a:lnTo>
                  <a:pt x="700" y="40313"/>
                </a:lnTo>
                <a:lnTo>
                  <a:pt x="210" y="41505"/>
                </a:lnTo>
                <a:lnTo>
                  <a:pt x="0" y="42697"/>
                </a:lnTo>
                <a:lnTo>
                  <a:pt x="70" y="44029"/>
                </a:lnTo>
                <a:lnTo>
                  <a:pt x="29017" y="44029"/>
                </a:lnTo>
                <a:lnTo>
                  <a:pt x="29017" y="38841"/>
                </a:lnTo>
                <a:lnTo>
                  <a:pt x="7499" y="38841"/>
                </a:lnTo>
                <a:lnTo>
                  <a:pt x="8130" y="37859"/>
                </a:lnTo>
                <a:lnTo>
                  <a:pt x="16050" y="30428"/>
                </a:lnTo>
                <a:lnTo>
                  <a:pt x="19905" y="27132"/>
                </a:lnTo>
                <a:lnTo>
                  <a:pt x="28905" y="14092"/>
                </a:lnTo>
                <a:lnTo>
                  <a:pt x="28802" y="8343"/>
                </a:lnTo>
                <a:lnTo>
                  <a:pt x="27755" y="5819"/>
                </a:lnTo>
                <a:lnTo>
                  <a:pt x="26269" y="4416"/>
                </a:lnTo>
                <a:close/>
              </a:path>
              <a:path w="99695" h="45085">
                <a:moveTo>
                  <a:pt x="19485" y="0"/>
                </a:moveTo>
                <a:lnTo>
                  <a:pt x="11144" y="0"/>
                </a:lnTo>
                <a:lnTo>
                  <a:pt x="7850" y="1051"/>
                </a:lnTo>
                <a:lnTo>
                  <a:pt x="1051" y="12690"/>
                </a:lnTo>
                <a:lnTo>
                  <a:pt x="6588" y="13250"/>
                </a:lnTo>
                <a:lnTo>
                  <a:pt x="6658" y="10516"/>
                </a:lnTo>
                <a:lnTo>
                  <a:pt x="7429" y="8343"/>
                </a:lnTo>
                <a:lnTo>
                  <a:pt x="8971" y="6800"/>
                </a:lnTo>
                <a:lnTo>
                  <a:pt x="10513" y="5188"/>
                </a:lnTo>
                <a:lnTo>
                  <a:pt x="12616" y="4416"/>
                </a:lnTo>
                <a:lnTo>
                  <a:pt x="26269" y="4416"/>
                </a:lnTo>
                <a:lnTo>
                  <a:pt x="25302" y="3505"/>
                </a:lnTo>
                <a:lnTo>
                  <a:pt x="22849" y="1121"/>
                </a:lnTo>
                <a:lnTo>
                  <a:pt x="19485" y="0"/>
                </a:lnTo>
                <a:close/>
              </a:path>
              <a:path w="99695" h="45085">
                <a:moveTo>
                  <a:pt x="64553" y="701"/>
                </a:moveTo>
                <a:lnTo>
                  <a:pt x="36166" y="701"/>
                </a:lnTo>
                <a:lnTo>
                  <a:pt x="36166" y="5889"/>
                </a:lnTo>
                <a:lnTo>
                  <a:pt x="57684" y="5889"/>
                </a:lnTo>
                <a:lnTo>
                  <a:pt x="54951" y="9044"/>
                </a:lnTo>
                <a:lnTo>
                  <a:pt x="44367" y="31479"/>
                </a:lnTo>
                <a:lnTo>
                  <a:pt x="43035" y="36387"/>
                </a:lnTo>
                <a:lnTo>
                  <a:pt x="42404" y="40594"/>
                </a:lnTo>
                <a:lnTo>
                  <a:pt x="42334" y="44029"/>
                </a:lnTo>
                <a:lnTo>
                  <a:pt x="47871" y="44029"/>
                </a:lnTo>
                <a:lnTo>
                  <a:pt x="48152" y="39682"/>
                </a:lnTo>
                <a:lnTo>
                  <a:pt x="48853" y="35616"/>
                </a:lnTo>
                <a:lnTo>
                  <a:pt x="64553" y="4907"/>
                </a:lnTo>
                <a:lnTo>
                  <a:pt x="64553" y="701"/>
                </a:lnTo>
                <a:close/>
              </a:path>
              <a:path w="99695" h="45085">
                <a:moveTo>
                  <a:pt x="87543" y="0"/>
                </a:moveTo>
                <a:lnTo>
                  <a:pt x="82006" y="0"/>
                </a:lnTo>
                <a:lnTo>
                  <a:pt x="79342" y="841"/>
                </a:lnTo>
                <a:lnTo>
                  <a:pt x="70931" y="17177"/>
                </a:lnTo>
                <a:lnTo>
                  <a:pt x="70931" y="30638"/>
                </a:lnTo>
                <a:lnTo>
                  <a:pt x="72333" y="36597"/>
                </a:lnTo>
                <a:lnTo>
                  <a:pt x="75378" y="40454"/>
                </a:lnTo>
                <a:lnTo>
                  <a:pt x="77660" y="43258"/>
                </a:lnTo>
                <a:lnTo>
                  <a:pt x="80954" y="44800"/>
                </a:lnTo>
                <a:lnTo>
                  <a:pt x="88384" y="44800"/>
                </a:lnTo>
                <a:lnTo>
                  <a:pt x="91047" y="43889"/>
                </a:lnTo>
                <a:lnTo>
                  <a:pt x="93150" y="42206"/>
                </a:lnTo>
                <a:lnTo>
                  <a:pt x="95253" y="40454"/>
                </a:lnTo>
                <a:lnTo>
                  <a:pt x="95345" y="40313"/>
                </a:lnTo>
                <a:lnTo>
                  <a:pt x="82706" y="40313"/>
                </a:lnTo>
                <a:lnTo>
                  <a:pt x="80674" y="39121"/>
                </a:lnTo>
                <a:lnTo>
                  <a:pt x="77309" y="34354"/>
                </a:lnTo>
                <a:lnTo>
                  <a:pt x="76468" y="29586"/>
                </a:lnTo>
                <a:lnTo>
                  <a:pt x="76584" y="14583"/>
                </a:lnTo>
                <a:lnTo>
                  <a:pt x="77380" y="10236"/>
                </a:lnTo>
                <a:lnTo>
                  <a:pt x="79202" y="7571"/>
                </a:lnTo>
                <a:lnTo>
                  <a:pt x="80674" y="5468"/>
                </a:lnTo>
                <a:lnTo>
                  <a:pt x="82636" y="4416"/>
                </a:lnTo>
                <a:lnTo>
                  <a:pt x="95075" y="4416"/>
                </a:lnTo>
                <a:lnTo>
                  <a:pt x="94622" y="3715"/>
                </a:lnTo>
                <a:lnTo>
                  <a:pt x="93150" y="2383"/>
                </a:lnTo>
                <a:lnTo>
                  <a:pt x="91398" y="1402"/>
                </a:lnTo>
                <a:lnTo>
                  <a:pt x="89645" y="490"/>
                </a:lnTo>
                <a:lnTo>
                  <a:pt x="87543" y="0"/>
                </a:lnTo>
                <a:close/>
              </a:path>
              <a:path w="99695" h="45085">
                <a:moveTo>
                  <a:pt x="95075" y="4416"/>
                </a:moveTo>
                <a:lnTo>
                  <a:pt x="87613" y="4416"/>
                </a:lnTo>
                <a:lnTo>
                  <a:pt x="89716" y="5608"/>
                </a:lnTo>
                <a:lnTo>
                  <a:pt x="91398" y="7992"/>
                </a:lnTo>
                <a:lnTo>
                  <a:pt x="93150" y="10376"/>
                </a:lnTo>
                <a:lnTo>
                  <a:pt x="93892" y="14583"/>
                </a:lnTo>
                <a:lnTo>
                  <a:pt x="93991" y="29586"/>
                </a:lnTo>
                <a:lnTo>
                  <a:pt x="93150" y="34354"/>
                </a:lnTo>
                <a:lnTo>
                  <a:pt x="91398" y="36738"/>
                </a:lnTo>
                <a:lnTo>
                  <a:pt x="89716" y="39121"/>
                </a:lnTo>
                <a:lnTo>
                  <a:pt x="87683" y="40313"/>
                </a:lnTo>
                <a:lnTo>
                  <a:pt x="95345" y="40313"/>
                </a:lnTo>
                <a:lnTo>
                  <a:pt x="96865" y="38000"/>
                </a:lnTo>
                <a:lnTo>
                  <a:pt x="98968" y="31690"/>
                </a:lnTo>
                <a:lnTo>
                  <a:pt x="99458" y="27553"/>
                </a:lnTo>
                <a:lnTo>
                  <a:pt x="99389" y="17177"/>
                </a:lnTo>
                <a:lnTo>
                  <a:pt x="99178" y="14583"/>
                </a:lnTo>
                <a:lnTo>
                  <a:pt x="98477" y="12059"/>
                </a:lnTo>
                <a:lnTo>
                  <a:pt x="97846" y="9464"/>
                </a:lnTo>
                <a:lnTo>
                  <a:pt x="96935" y="7291"/>
                </a:lnTo>
                <a:lnTo>
                  <a:pt x="95075" y="4416"/>
                </a:lnTo>
                <a:close/>
              </a:path>
            </a:pathLst>
          </a:custGeom>
          <a:solidFill>
            <a:srgbClr val="252525"/>
          </a:solidFill>
        </p:spPr>
        <p:txBody>
          <a:bodyPr wrap="square" lIns="0" tIns="0" rIns="0" bIns="0" rtlCol="0"/>
          <a:lstStyle/>
          <a:p>
            <a:endParaRPr/>
          </a:p>
        </p:txBody>
      </p:sp>
      <p:sp>
        <p:nvSpPr>
          <p:cNvPr id="574" name="object 574"/>
          <p:cNvSpPr/>
          <p:nvPr/>
        </p:nvSpPr>
        <p:spPr>
          <a:xfrm>
            <a:off x="3781693" y="3120453"/>
            <a:ext cx="99695" cy="45085"/>
          </a:xfrm>
          <a:custGeom>
            <a:avLst/>
            <a:gdLst/>
            <a:ahLst/>
            <a:cxnLst/>
            <a:rect l="l" t="t" r="r" b="b"/>
            <a:pathLst>
              <a:path w="99695" h="45085">
                <a:moveTo>
                  <a:pt x="26343" y="4487"/>
                </a:moveTo>
                <a:lnTo>
                  <a:pt x="17662" y="4487"/>
                </a:lnTo>
                <a:lnTo>
                  <a:pt x="19625" y="5188"/>
                </a:lnTo>
                <a:lnTo>
                  <a:pt x="22709" y="8132"/>
                </a:lnTo>
                <a:lnTo>
                  <a:pt x="23410" y="9955"/>
                </a:lnTo>
                <a:lnTo>
                  <a:pt x="23410" y="14092"/>
                </a:lnTo>
                <a:lnTo>
                  <a:pt x="22639" y="16265"/>
                </a:lnTo>
                <a:lnTo>
                  <a:pt x="20957" y="18509"/>
                </a:lnTo>
                <a:lnTo>
                  <a:pt x="19274" y="20822"/>
                </a:lnTo>
                <a:lnTo>
                  <a:pt x="16050" y="23907"/>
                </a:lnTo>
                <a:lnTo>
                  <a:pt x="8200" y="30358"/>
                </a:lnTo>
                <a:lnTo>
                  <a:pt x="5887" y="32531"/>
                </a:lnTo>
                <a:lnTo>
                  <a:pt x="2593" y="36387"/>
                </a:lnTo>
                <a:lnTo>
                  <a:pt x="1401" y="38350"/>
                </a:lnTo>
                <a:lnTo>
                  <a:pt x="700" y="40313"/>
                </a:lnTo>
                <a:lnTo>
                  <a:pt x="210" y="41505"/>
                </a:lnTo>
                <a:lnTo>
                  <a:pt x="0" y="42767"/>
                </a:lnTo>
                <a:lnTo>
                  <a:pt x="70" y="44029"/>
                </a:lnTo>
                <a:lnTo>
                  <a:pt x="29017" y="44029"/>
                </a:lnTo>
                <a:lnTo>
                  <a:pt x="29017" y="38841"/>
                </a:lnTo>
                <a:lnTo>
                  <a:pt x="7499" y="38841"/>
                </a:lnTo>
                <a:lnTo>
                  <a:pt x="8130" y="37859"/>
                </a:lnTo>
                <a:lnTo>
                  <a:pt x="8901" y="36948"/>
                </a:lnTo>
                <a:lnTo>
                  <a:pt x="10723" y="34985"/>
                </a:lnTo>
                <a:lnTo>
                  <a:pt x="12826" y="33162"/>
                </a:lnTo>
                <a:lnTo>
                  <a:pt x="19905" y="27132"/>
                </a:lnTo>
                <a:lnTo>
                  <a:pt x="22639" y="24608"/>
                </a:lnTo>
                <a:lnTo>
                  <a:pt x="28918" y="14092"/>
                </a:lnTo>
                <a:lnTo>
                  <a:pt x="28862" y="8553"/>
                </a:lnTo>
                <a:lnTo>
                  <a:pt x="27755" y="5819"/>
                </a:lnTo>
                <a:lnTo>
                  <a:pt x="26343" y="4487"/>
                </a:lnTo>
                <a:close/>
              </a:path>
              <a:path w="99695" h="45085">
                <a:moveTo>
                  <a:pt x="19485" y="0"/>
                </a:moveTo>
                <a:lnTo>
                  <a:pt x="11144" y="0"/>
                </a:lnTo>
                <a:lnTo>
                  <a:pt x="7850" y="1121"/>
                </a:lnTo>
                <a:lnTo>
                  <a:pt x="1051" y="12690"/>
                </a:lnTo>
                <a:lnTo>
                  <a:pt x="6588" y="13250"/>
                </a:lnTo>
                <a:lnTo>
                  <a:pt x="6658" y="10516"/>
                </a:lnTo>
                <a:lnTo>
                  <a:pt x="7429" y="8343"/>
                </a:lnTo>
                <a:lnTo>
                  <a:pt x="10513" y="5258"/>
                </a:lnTo>
                <a:lnTo>
                  <a:pt x="12616" y="4487"/>
                </a:lnTo>
                <a:lnTo>
                  <a:pt x="26343" y="4487"/>
                </a:lnTo>
                <a:lnTo>
                  <a:pt x="22849" y="1191"/>
                </a:lnTo>
                <a:lnTo>
                  <a:pt x="19485" y="0"/>
                </a:lnTo>
                <a:close/>
              </a:path>
              <a:path w="99695" h="45085">
                <a:moveTo>
                  <a:pt x="53969" y="0"/>
                </a:moveTo>
                <a:lnTo>
                  <a:pt x="46329" y="0"/>
                </a:lnTo>
                <a:lnTo>
                  <a:pt x="43245" y="1121"/>
                </a:lnTo>
                <a:lnTo>
                  <a:pt x="40860" y="3365"/>
                </a:lnTo>
                <a:lnTo>
                  <a:pt x="38690" y="5468"/>
                </a:lnTo>
                <a:lnTo>
                  <a:pt x="37498" y="8132"/>
                </a:lnTo>
                <a:lnTo>
                  <a:pt x="37520" y="13531"/>
                </a:lnTo>
                <a:lnTo>
                  <a:pt x="44087" y="20262"/>
                </a:lnTo>
                <a:lnTo>
                  <a:pt x="41423" y="20963"/>
                </a:lnTo>
                <a:lnTo>
                  <a:pt x="39390" y="22295"/>
                </a:lnTo>
                <a:lnTo>
                  <a:pt x="37919" y="24188"/>
                </a:lnTo>
                <a:lnTo>
                  <a:pt x="36517" y="26151"/>
                </a:lnTo>
                <a:lnTo>
                  <a:pt x="35746" y="28535"/>
                </a:lnTo>
                <a:lnTo>
                  <a:pt x="35775" y="35265"/>
                </a:lnTo>
                <a:lnTo>
                  <a:pt x="37077" y="38420"/>
                </a:lnTo>
                <a:lnTo>
                  <a:pt x="39741" y="40944"/>
                </a:lnTo>
                <a:lnTo>
                  <a:pt x="42404" y="43538"/>
                </a:lnTo>
                <a:lnTo>
                  <a:pt x="45909" y="44800"/>
                </a:lnTo>
                <a:lnTo>
                  <a:pt x="54530" y="44800"/>
                </a:lnTo>
                <a:lnTo>
                  <a:pt x="58035" y="43538"/>
                </a:lnTo>
                <a:lnTo>
                  <a:pt x="61275" y="40383"/>
                </a:lnTo>
                <a:lnTo>
                  <a:pt x="48642" y="40383"/>
                </a:lnTo>
                <a:lnTo>
                  <a:pt x="47100" y="39963"/>
                </a:lnTo>
                <a:lnTo>
                  <a:pt x="45629" y="39192"/>
                </a:lnTo>
                <a:lnTo>
                  <a:pt x="44227" y="38420"/>
                </a:lnTo>
                <a:lnTo>
                  <a:pt x="43105" y="37299"/>
                </a:lnTo>
                <a:lnTo>
                  <a:pt x="42404" y="35826"/>
                </a:lnTo>
                <a:lnTo>
                  <a:pt x="41633" y="34424"/>
                </a:lnTo>
                <a:lnTo>
                  <a:pt x="41283" y="32952"/>
                </a:lnTo>
                <a:lnTo>
                  <a:pt x="41311" y="28815"/>
                </a:lnTo>
                <a:lnTo>
                  <a:pt x="42124" y="26782"/>
                </a:lnTo>
                <a:lnTo>
                  <a:pt x="45488" y="23417"/>
                </a:lnTo>
                <a:lnTo>
                  <a:pt x="47521" y="22575"/>
                </a:lnTo>
                <a:lnTo>
                  <a:pt x="61119" y="22575"/>
                </a:lnTo>
                <a:lnTo>
                  <a:pt x="59086" y="21173"/>
                </a:lnTo>
                <a:lnTo>
                  <a:pt x="56422" y="20262"/>
                </a:lnTo>
                <a:lnTo>
                  <a:pt x="58595" y="19420"/>
                </a:lnTo>
                <a:lnTo>
                  <a:pt x="60207" y="18298"/>
                </a:lnTo>
                <a:lnTo>
                  <a:pt x="48082" y="18228"/>
                </a:lnTo>
                <a:lnTo>
                  <a:pt x="46400" y="17527"/>
                </a:lnTo>
                <a:lnTo>
                  <a:pt x="45068" y="16195"/>
                </a:lnTo>
                <a:lnTo>
                  <a:pt x="43666" y="14933"/>
                </a:lnTo>
                <a:lnTo>
                  <a:pt x="43161" y="13531"/>
                </a:lnTo>
                <a:lnTo>
                  <a:pt x="48152" y="4416"/>
                </a:lnTo>
                <a:lnTo>
                  <a:pt x="60485" y="4416"/>
                </a:lnTo>
                <a:lnTo>
                  <a:pt x="59294" y="3295"/>
                </a:lnTo>
                <a:lnTo>
                  <a:pt x="57053" y="1121"/>
                </a:lnTo>
                <a:lnTo>
                  <a:pt x="53969" y="0"/>
                </a:lnTo>
                <a:close/>
              </a:path>
              <a:path w="99695" h="45085">
                <a:moveTo>
                  <a:pt x="61119" y="22575"/>
                </a:moveTo>
                <a:lnTo>
                  <a:pt x="52708" y="22575"/>
                </a:lnTo>
                <a:lnTo>
                  <a:pt x="54810" y="23417"/>
                </a:lnTo>
                <a:lnTo>
                  <a:pt x="56563" y="25169"/>
                </a:lnTo>
                <a:lnTo>
                  <a:pt x="58315" y="26852"/>
                </a:lnTo>
                <a:lnTo>
                  <a:pt x="58988" y="28535"/>
                </a:lnTo>
                <a:lnTo>
                  <a:pt x="59044" y="34424"/>
                </a:lnTo>
                <a:lnTo>
                  <a:pt x="58315" y="36247"/>
                </a:lnTo>
                <a:lnTo>
                  <a:pt x="56633" y="37859"/>
                </a:lnTo>
                <a:lnTo>
                  <a:pt x="54951" y="39542"/>
                </a:lnTo>
                <a:lnTo>
                  <a:pt x="52848" y="40383"/>
                </a:lnTo>
                <a:lnTo>
                  <a:pt x="61275" y="40383"/>
                </a:lnTo>
                <a:lnTo>
                  <a:pt x="63291" y="38420"/>
                </a:lnTo>
                <a:lnTo>
                  <a:pt x="64623" y="35265"/>
                </a:lnTo>
                <a:lnTo>
                  <a:pt x="64541" y="28535"/>
                </a:lnTo>
                <a:lnTo>
                  <a:pt x="63922" y="26431"/>
                </a:lnTo>
                <a:lnTo>
                  <a:pt x="62520" y="24538"/>
                </a:lnTo>
                <a:lnTo>
                  <a:pt x="61119" y="22575"/>
                </a:lnTo>
                <a:close/>
              </a:path>
              <a:path w="99695" h="45085">
                <a:moveTo>
                  <a:pt x="60485" y="4416"/>
                </a:moveTo>
                <a:lnTo>
                  <a:pt x="52217" y="4416"/>
                </a:lnTo>
                <a:lnTo>
                  <a:pt x="53899" y="5118"/>
                </a:lnTo>
                <a:lnTo>
                  <a:pt x="55301" y="6450"/>
                </a:lnTo>
                <a:lnTo>
                  <a:pt x="56633" y="7782"/>
                </a:lnTo>
                <a:lnTo>
                  <a:pt x="57275" y="9324"/>
                </a:lnTo>
                <a:lnTo>
                  <a:pt x="57242" y="13531"/>
                </a:lnTo>
                <a:lnTo>
                  <a:pt x="56633" y="14933"/>
                </a:lnTo>
                <a:lnTo>
                  <a:pt x="54039" y="17527"/>
                </a:lnTo>
                <a:lnTo>
                  <a:pt x="52287" y="18228"/>
                </a:lnTo>
                <a:lnTo>
                  <a:pt x="60255" y="18228"/>
                </a:lnTo>
                <a:lnTo>
                  <a:pt x="61259" y="16756"/>
                </a:lnTo>
                <a:lnTo>
                  <a:pt x="62310" y="15284"/>
                </a:lnTo>
                <a:lnTo>
                  <a:pt x="62871" y="13531"/>
                </a:lnTo>
                <a:lnTo>
                  <a:pt x="62810" y="8132"/>
                </a:lnTo>
                <a:lnTo>
                  <a:pt x="61679" y="5538"/>
                </a:lnTo>
                <a:lnTo>
                  <a:pt x="60485" y="4416"/>
                </a:lnTo>
                <a:close/>
              </a:path>
              <a:path w="99695" h="45085">
                <a:moveTo>
                  <a:pt x="87543" y="0"/>
                </a:moveTo>
                <a:lnTo>
                  <a:pt x="82006" y="0"/>
                </a:lnTo>
                <a:lnTo>
                  <a:pt x="79342" y="841"/>
                </a:lnTo>
                <a:lnTo>
                  <a:pt x="77239" y="2594"/>
                </a:lnTo>
                <a:lnTo>
                  <a:pt x="75137" y="4276"/>
                </a:lnTo>
                <a:lnTo>
                  <a:pt x="73595" y="6730"/>
                </a:lnTo>
                <a:lnTo>
                  <a:pt x="72310" y="10376"/>
                </a:lnTo>
                <a:lnTo>
                  <a:pt x="71422" y="13040"/>
                </a:lnTo>
                <a:lnTo>
                  <a:pt x="70931" y="17247"/>
                </a:lnTo>
                <a:lnTo>
                  <a:pt x="70931" y="30638"/>
                </a:lnTo>
                <a:lnTo>
                  <a:pt x="72333" y="36597"/>
                </a:lnTo>
                <a:lnTo>
                  <a:pt x="75378" y="40454"/>
                </a:lnTo>
                <a:lnTo>
                  <a:pt x="77660" y="43258"/>
                </a:lnTo>
                <a:lnTo>
                  <a:pt x="80954" y="44800"/>
                </a:lnTo>
                <a:lnTo>
                  <a:pt x="88384" y="44800"/>
                </a:lnTo>
                <a:lnTo>
                  <a:pt x="91047" y="43959"/>
                </a:lnTo>
                <a:lnTo>
                  <a:pt x="95253" y="40454"/>
                </a:lnTo>
                <a:lnTo>
                  <a:pt x="82706" y="40383"/>
                </a:lnTo>
                <a:lnTo>
                  <a:pt x="80674" y="39192"/>
                </a:lnTo>
                <a:lnTo>
                  <a:pt x="77309" y="34424"/>
                </a:lnTo>
                <a:lnTo>
                  <a:pt x="76468" y="29586"/>
                </a:lnTo>
                <a:lnTo>
                  <a:pt x="76586" y="14583"/>
                </a:lnTo>
                <a:lnTo>
                  <a:pt x="77380" y="10306"/>
                </a:lnTo>
                <a:lnTo>
                  <a:pt x="79202" y="7642"/>
                </a:lnTo>
                <a:lnTo>
                  <a:pt x="80674" y="5538"/>
                </a:lnTo>
                <a:lnTo>
                  <a:pt x="82636" y="4487"/>
                </a:lnTo>
                <a:lnTo>
                  <a:pt x="95121" y="4487"/>
                </a:lnTo>
                <a:lnTo>
                  <a:pt x="94622" y="3715"/>
                </a:lnTo>
                <a:lnTo>
                  <a:pt x="93150" y="2383"/>
                </a:lnTo>
                <a:lnTo>
                  <a:pt x="91398" y="1402"/>
                </a:lnTo>
                <a:lnTo>
                  <a:pt x="89645" y="490"/>
                </a:lnTo>
                <a:lnTo>
                  <a:pt x="87543" y="0"/>
                </a:lnTo>
                <a:close/>
              </a:path>
              <a:path w="99695" h="45085">
                <a:moveTo>
                  <a:pt x="95121" y="4487"/>
                </a:moveTo>
                <a:lnTo>
                  <a:pt x="87613" y="4487"/>
                </a:lnTo>
                <a:lnTo>
                  <a:pt x="89716" y="5678"/>
                </a:lnTo>
                <a:lnTo>
                  <a:pt x="91398" y="8062"/>
                </a:lnTo>
                <a:lnTo>
                  <a:pt x="93150" y="10376"/>
                </a:lnTo>
                <a:lnTo>
                  <a:pt x="93881" y="14583"/>
                </a:lnTo>
                <a:lnTo>
                  <a:pt x="93991" y="29586"/>
                </a:lnTo>
                <a:lnTo>
                  <a:pt x="93150" y="34354"/>
                </a:lnTo>
                <a:lnTo>
                  <a:pt x="89716" y="39192"/>
                </a:lnTo>
                <a:lnTo>
                  <a:pt x="87683" y="40383"/>
                </a:lnTo>
                <a:lnTo>
                  <a:pt x="95300" y="40383"/>
                </a:lnTo>
                <a:lnTo>
                  <a:pt x="96865" y="38070"/>
                </a:lnTo>
                <a:lnTo>
                  <a:pt x="98968" y="31690"/>
                </a:lnTo>
                <a:lnTo>
                  <a:pt x="99458" y="27553"/>
                </a:lnTo>
                <a:lnTo>
                  <a:pt x="99391" y="17247"/>
                </a:lnTo>
                <a:lnTo>
                  <a:pt x="99178" y="14583"/>
                </a:lnTo>
                <a:lnTo>
                  <a:pt x="98477" y="12059"/>
                </a:lnTo>
                <a:lnTo>
                  <a:pt x="97846" y="9464"/>
                </a:lnTo>
                <a:lnTo>
                  <a:pt x="96935" y="7291"/>
                </a:lnTo>
                <a:lnTo>
                  <a:pt x="95121" y="4487"/>
                </a:lnTo>
                <a:close/>
              </a:path>
            </a:pathLst>
          </a:custGeom>
          <a:solidFill>
            <a:srgbClr val="252525"/>
          </a:solidFill>
        </p:spPr>
        <p:txBody>
          <a:bodyPr wrap="square" lIns="0" tIns="0" rIns="0" bIns="0" rtlCol="0"/>
          <a:lstStyle/>
          <a:p>
            <a:endParaRPr/>
          </a:p>
        </p:txBody>
      </p:sp>
      <p:sp>
        <p:nvSpPr>
          <p:cNvPr id="575" name="object 575"/>
          <p:cNvSpPr/>
          <p:nvPr/>
        </p:nvSpPr>
        <p:spPr>
          <a:xfrm>
            <a:off x="3642914" y="3139873"/>
            <a:ext cx="112395" cy="0"/>
          </a:xfrm>
          <a:custGeom>
            <a:avLst/>
            <a:gdLst/>
            <a:ahLst/>
            <a:cxnLst/>
            <a:rect l="l" t="t" r="r" b="b"/>
            <a:pathLst>
              <a:path w="112395">
                <a:moveTo>
                  <a:pt x="0" y="0"/>
                </a:moveTo>
                <a:lnTo>
                  <a:pt x="112145" y="0"/>
                </a:lnTo>
              </a:path>
            </a:pathLst>
          </a:custGeom>
          <a:ln w="3505">
            <a:solidFill>
              <a:srgbClr val="252525"/>
            </a:solidFill>
          </a:ln>
        </p:spPr>
        <p:txBody>
          <a:bodyPr wrap="square" lIns="0" tIns="0" rIns="0" bIns="0" rtlCol="0"/>
          <a:lstStyle/>
          <a:p>
            <a:endParaRPr/>
          </a:p>
        </p:txBody>
      </p:sp>
      <p:sp>
        <p:nvSpPr>
          <p:cNvPr id="576" name="object 576"/>
          <p:cNvSpPr/>
          <p:nvPr/>
        </p:nvSpPr>
        <p:spPr>
          <a:xfrm>
            <a:off x="3642914" y="4943475"/>
            <a:ext cx="112395" cy="0"/>
          </a:xfrm>
          <a:custGeom>
            <a:avLst/>
            <a:gdLst/>
            <a:ahLst/>
            <a:cxnLst/>
            <a:rect l="l" t="t" r="r" b="b"/>
            <a:pathLst>
              <a:path w="112395">
                <a:moveTo>
                  <a:pt x="0" y="0"/>
                </a:moveTo>
                <a:lnTo>
                  <a:pt x="112145" y="0"/>
                </a:lnTo>
              </a:path>
            </a:pathLst>
          </a:custGeom>
          <a:ln w="3505">
            <a:solidFill>
              <a:srgbClr val="252525"/>
            </a:solidFill>
          </a:ln>
        </p:spPr>
        <p:txBody>
          <a:bodyPr wrap="square" lIns="0" tIns="0" rIns="0" bIns="0" rtlCol="0"/>
          <a:lstStyle/>
          <a:p>
            <a:endParaRPr/>
          </a:p>
        </p:txBody>
      </p:sp>
      <p:sp>
        <p:nvSpPr>
          <p:cNvPr id="577" name="object 577"/>
          <p:cNvSpPr/>
          <p:nvPr/>
        </p:nvSpPr>
        <p:spPr>
          <a:xfrm>
            <a:off x="3642914" y="3138116"/>
            <a:ext cx="0" cy="1805939"/>
          </a:xfrm>
          <a:custGeom>
            <a:avLst/>
            <a:gdLst/>
            <a:ahLst/>
            <a:cxnLst/>
            <a:rect l="l" t="t" r="r" b="b"/>
            <a:pathLst>
              <a:path h="1805939">
                <a:moveTo>
                  <a:pt x="0" y="0"/>
                </a:moveTo>
                <a:lnTo>
                  <a:pt x="0" y="1805358"/>
                </a:lnTo>
              </a:path>
            </a:pathLst>
          </a:custGeom>
          <a:ln w="3504">
            <a:solidFill>
              <a:srgbClr val="252525"/>
            </a:solidFill>
          </a:ln>
        </p:spPr>
        <p:txBody>
          <a:bodyPr wrap="square" lIns="0" tIns="0" rIns="0" bIns="0" rtlCol="0"/>
          <a:lstStyle/>
          <a:p>
            <a:endParaRPr/>
          </a:p>
        </p:txBody>
      </p:sp>
      <p:sp>
        <p:nvSpPr>
          <p:cNvPr id="578" name="object 578"/>
          <p:cNvSpPr/>
          <p:nvPr/>
        </p:nvSpPr>
        <p:spPr>
          <a:xfrm>
            <a:off x="3753306" y="3138116"/>
            <a:ext cx="0" cy="1805939"/>
          </a:xfrm>
          <a:custGeom>
            <a:avLst/>
            <a:gdLst/>
            <a:ahLst/>
            <a:cxnLst/>
            <a:rect l="l" t="t" r="r" b="b"/>
            <a:pathLst>
              <a:path h="1805939">
                <a:moveTo>
                  <a:pt x="0" y="0"/>
                </a:moveTo>
                <a:lnTo>
                  <a:pt x="0" y="1805358"/>
                </a:lnTo>
              </a:path>
            </a:pathLst>
          </a:custGeom>
          <a:ln w="3504">
            <a:solidFill>
              <a:srgbClr val="252525"/>
            </a:solidFill>
          </a:ln>
        </p:spPr>
        <p:txBody>
          <a:bodyPr wrap="square" lIns="0" tIns="0" rIns="0" bIns="0" rtlCol="0"/>
          <a:lstStyle/>
          <a:p>
            <a:endParaRPr/>
          </a:p>
        </p:txBody>
      </p:sp>
      <p:sp>
        <p:nvSpPr>
          <p:cNvPr id="579" name="object 579"/>
          <p:cNvSpPr txBox="1"/>
          <p:nvPr/>
        </p:nvSpPr>
        <p:spPr>
          <a:xfrm>
            <a:off x="2447670" y="925195"/>
            <a:ext cx="2818765" cy="299720"/>
          </a:xfrm>
          <a:prstGeom prst="rect">
            <a:avLst/>
          </a:prstGeom>
        </p:spPr>
        <p:txBody>
          <a:bodyPr vert="horz" wrap="square" lIns="0" tIns="12700" rIns="0" bIns="0" rtlCol="0">
            <a:spAutoFit/>
          </a:bodyPr>
          <a:lstStyle/>
          <a:p>
            <a:pPr marL="12700">
              <a:lnSpc>
                <a:spcPct val="100000"/>
              </a:lnSpc>
              <a:spcBef>
                <a:spcPts val="100"/>
              </a:spcBef>
              <a:tabLst>
                <a:tab pos="2178685" algn="l"/>
              </a:tabLst>
            </a:pPr>
            <a:r>
              <a:rPr sz="1800" dirty="0">
                <a:latin typeface="Calibri"/>
                <a:cs typeface="Calibri"/>
              </a:rPr>
              <a:t>GS	</a:t>
            </a:r>
            <a:r>
              <a:rPr sz="1800" spc="-10" dirty="0">
                <a:latin typeface="Calibri"/>
                <a:cs typeface="Calibri"/>
              </a:rPr>
              <a:t>Offline</a:t>
            </a:r>
            <a:endParaRPr sz="1800">
              <a:latin typeface="Calibri"/>
              <a:cs typeface="Calibri"/>
            </a:endParaRPr>
          </a:p>
        </p:txBody>
      </p:sp>
      <p:sp>
        <p:nvSpPr>
          <p:cNvPr id="580" name="object 580"/>
          <p:cNvSpPr txBox="1"/>
          <p:nvPr/>
        </p:nvSpPr>
        <p:spPr>
          <a:xfrm>
            <a:off x="805992" y="1890521"/>
            <a:ext cx="42989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pC</a:t>
            </a:r>
            <a:r>
              <a:rPr sz="1800" dirty="0">
                <a:latin typeface="Calibri"/>
                <a:cs typeface="Calibri"/>
              </a:rPr>
              <a:t>al</a:t>
            </a:r>
            <a:endParaRPr sz="1800">
              <a:latin typeface="Calibri"/>
              <a:cs typeface="Calibri"/>
            </a:endParaRPr>
          </a:p>
        </p:txBody>
      </p:sp>
      <p:sp>
        <p:nvSpPr>
          <p:cNvPr id="581" name="object 581"/>
          <p:cNvSpPr txBox="1"/>
          <p:nvPr/>
        </p:nvSpPr>
        <p:spPr>
          <a:xfrm>
            <a:off x="618540" y="3815588"/>
            <a:ext cx="801370"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Baseline</a:t>
            </a:r>
            <a:endParaRPr sz="1800">
              <a:latin typeface="Calibri"/>
              <a:cs typeface="Calibri"/>
            </a:endParaRPr>
          </a:p>
        </p:txBody>
      </p:sp>
      <p:sp>
        <p:nvSpPr>
          <p:cNvPr id="582" name="object 582"/>
          <p:cNvSpPr txBox="1"/>
          <p:nvPr/>
        </p:nvSpPr>
        <p:spPr>
          <a:xfrm>
            <a:off x="6912356" y="5639511"/>
            <a:ext cx="42227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di</a:t>
            </a:r>
            <a:r>
              <a:rPr sz="1800" spc="-15" dirty="0">
                <a:latin typeface="Calibri"/>
                <a:cs typeface="Calibri"/>
              </a:rPr>
              <a:t>f</a:t>
            </a:r>
            <a:r>
              <a:rPr sz="1800" spc="-25" dirty="0">
                <a:latin typeface="Calibri"/>
                <a:cs typeface="Calibri"/>
              </a:rPr>
              <a:t>f</a:t>
            </a:r>
            <a:r>
              <a:rPr sz="1800" dirty="0">
                <a:latin typeface="Calibri"/>
                <a:cs typeface="Calibri"/>
              </a:rPr>
              <a:t>s</a:t>
            </a:r>
            <a:endParaRPr sz="1800">
              <a:latin typeface="Calibri"/>
              <a:cs typeface="Calibri"/>
            </a:endParaRPr>
          </a:p>
        </p:txBody>
      </p:sp>
      <p:sp>
        <p:nvSpPr>
          <p:cNvPr id="583" name="object 583"/>
          <p:cNvSpPr/>
          <p:nvPr/>
        </p:nvSpPr>
        <p:spPr>
          <a:xfrm>
            <a:off x="6408420" y="5766815"/>
            <a:ext cx="424180" cy="76200"/>
          </a:xfrm>
          <a:custGeom>
            <a:avLst/>
            <a:gdLst/>
            <a:ahLst/>
            <a:cxnLst/>
            <a:rect l="l" t="t" r="r" b="b"/>
            <a:pathLst>
              <a:path w="424179" h="76200">
                <a:moveTo>
                  <a:pt x="76200" y="0"/>
                </a:moveTo>
                <a:lnTo>
                  <a:pt x="0" y="38100"/>
                </a:lnTo>
                <a:lnTo>
                  <a:pt x="76200" y="76200"/>
                </a:lnTo>
                <a:lnTo>
                  <a:pt x="76200" y="44450"/>
                </a:lnTo>
                <a:lnTo>
                  <a:pt x="63500" y="44450"/>
                </a:lnTo>
                <a:lnTo>
                  <a:pt x="63500" y="31750"/>
                </a:lnTo>
                <a:lnTo>
                  <a:pt x="76200" y="31750"/>
                </a:lnTo>
                <a:lnTo>
                  <a:pt x="76200" y="0"/>
                </a:lnTo>
                <a:close/>
              </a:path>
              <a:path w="424179" h="76200">
                <a:moveTo>
                  <a:pt x="76200" y="31750"/>
                </a:moveTo>
                <a:lnTo>
                  <a:pt x="63500" y="31750"/>
                </a:lnTo>
                <a:lnTo>
                  <a:pt x="63500" y="44450"/>
                </a:lnTo>
                <a:lnTo>
                  <a:pt x="76200" y="44450"/>
                </a:lnTo>
                <a:lnTo>
                  <a:pt x="76200" y="31750"/>
                </a:lnTo>
                <a:close/>
              </a:path>
              <a:path w="424179" h="76200">
                <a:moveTo>
                  <a:pt x="423925" y="31750"/>
                </a:moveTo>
                <a:lnTo>
                  <a:pt x="76200" y="31750"/>
                </a:lnTo>
                <a:lnTo>
                  <a:pt x="76200" y="44450"/>
                </a:lnTo>
                <a:lnTo>
                  <a:pt x="423925" y="44450"/>
                </a:lnTo>
                <a:lnTo>
                  <a:pt x="423925" y="31750"/>
                </a:lnTo>
                <a:close/>
              </a:path>
            </a:pathLst>
          </a:custGeom>
          <a:solidFill>
            <a:srgbClr val="000000"/>
          </a:solidFill>
        </p:spPr>
        <p:txBody>
          <a:bodyPr wrap="square" lIns="0" tIns="0" rIns="0" bIns="0" rtlCol="0"/>
          <a:lstStyle/>
          <a:p>
            <a:endParaRPr/>
          </a:p>
        </p:txBody>
      </p:sp>
      <p:sp>
        <p:nvSpPr>
          <p:cNvPr id="584" name="object 584"/>
          <p:cNvSpPr/>
          <p:nvPr/>
        </p:nvSpPr>
        <p:spPr>
          <a:xfrm>
            <a:off x="7115175" y="5170932"/>
            <a:ext cx="76200" cy="449580"/>
          </a:xfrm>
          <a:custGeom>
            <a:avLst/>
            <a:gdLst/>
            <a:ahLst/>
            <a:cxnLst/>
            <a:rect l="l" t="t" r="r" b="b"/>
            <a:pathLst>
              <a:path w="76200" h="449579">
                <a:moveTo>
                  <a:pt x="31785" y="76157"/>
                </a:moveTo>
                <a:lnTo>
                  <a:pt x="29082" y="449224"/>
                </a:lnTo>
                <a:lnTo>
                  <a:pt x="41782" y="449313"/>
                </a:lnTo>
                <a:lnTo>
                  <a:pt x="44484" y="76242"/>
                </a:lnTo>
                <a:lnTo>
                  <a:pt x="31785" y="76157"/>
                </a:lnTo>
                <a:close/>
              </a:path>
              <a:path w="76200" h="449579">
                <a:moveTo>
                  <a:pt x="69830" y="63500"/>
                </a:moveTo>
                <a:lnTo>
                  <a:pt x="44576" y="63500"/>
                </a:lnTo>
                <a:lnTo>
                  <a:pt x="44484" y="76242"/>
                </a:lnTo>
                <a:lnTo>
                  <a:pt x="76200" y="76454"/>
                </a:lnTo>
                <a:lnTo>
                  <a:pt x="69830" y="63500"/>
                </a:lnTo>
                <a:close/>
              </a:path>
              <a:path w="76200" h="449579">
                <a:moveTo>
                  <a:pt x="44576" y="63500"/>
                </a:moveTo>
                <a:lnTo>
                  <a:pt x="31876" y="63500"/>
                </a:lnTo>
                <a:lnTo>
                  <a:pt x="31785" y="76157"/>
                </a:lnTo>
                <a:lnTo>
                  <a:pt x="44484" y="76242"/>
                </a:lnTo>
                <a:lnTo>
                  <a:pt x="44576" y="63500"/>
                </a:lnTo>
                <a:close/>
              </a:path>
              <a:path w="76200" h="449579">
                <a:moveTo>
                  <a:pt x="38607" y="0"/>
                </a:moveTo>
                <a:lnTo>
                  <a:pt x="0" y="75946"/>
                </a:lnTo>
                <a:lnTo>
                  <a:pt x="31785" y="76157"/>
                </a:lnTo>
                <a:lnTo>
                  <a:pt x="31876" y="63500"/>
                </a:lnTo>
                <a:lnTo>
                  <a:pt x="69830" y="63500"/>
                </a:lnTo>
                <a:lnTo>
                  <a:pt x="38607" y="0"/>
                </a:lnTo>
                <a:close/>
              </a:path>
            </a:pathLst>
          </a:custGeom>
          <a:solidFill>
            <a:srgbClr val="000000"/>
          </a:solidFill>
        </p:spPr>
        <p:txBody>
          <a:bodyPr wrap="square" lIns="0" tIns="0" rIns="0" bIns="0" rtlCol="0"/>
          <a:lstStyle/>
          <a:p>
            <a:endParaRPr/>
          </a:p>
        </p:txBody>
      </p:sp>
      <p:sp>
        <p:nvSpPr>
          <p:cNvPr id="585" name="object 585"/>
          <p:cNvSpPr txBox="1">
            <a:spLocks noGrp="1"/>
          </p:cNvSpPr>
          <p:nvPr>
            <p:ph type="title"/>
          </p:nvPr>
        </p:nvSpPr>
        <p:spPr>
          <a:xfrm>
            <a:off x="1143000" y="181964"/>
            <a:ext cx="6743700" cy="566181"/>
          </a:xfrm>
          <a:prstGeom prst="rect">
            <a:avLst/>
          </a:prstGeom>
        </p:spPr>
        <p:txBody>
          <a:bodyPr vert="horz" wrap="square" lIns="0" tIns="12065" rIns="0" bIns="0" rtlCol="0">
            <a:spAutoFit/>
          </a:bodyPr>
          <a:lstStyle/>
          <a:p>
            <a:pPr marL="32384">
              <a:lnSpc>
                <a:spcPct val="100000"/>
              </a:lnSpc>
              <a:spcBef>
                <a:spcPts val="95"/>
              </a:spcBef>
            </a:pPr>
            <a:r>
              <a:rPr lang="en-US" sz="3600" spc="-5" dirty="0" smtClean="0"/>
              <a:t>Infrequent Update of Space Count</a:t>
            </a:r>
            <a:endParaRPr sz="3600" spc="-15" dirty="0"/>
          </a:p>
        </p:txBody>
      </p:sp>
      <p:sp>
        <p:nvSpPr>
          <p:cNvPr id="586" name="object 586"/>
          <p:cNvSpPr txBox="1"/>
          <p:nvPr/>
        </p:nvSpPr>
        <p:spPr>
          <a:xfrm>
            <a:off x="2076450" y="5368544"/>
            <a:ext cx="918210" cy="391160"/>
          </a:xfrm>
          <a:prstGeom prst="rect">
            <a:avLst/>
          </a:prstGeom>
        </p:spPr>
        <p:txBody>
          <a:bodyPr vert="horz" wrap="square" lIns="0" tIns="12700" rIns="0" bIns="0" rtlCol="0">
            <a:spAutoFit/>
          </a:bodyPr>
          <a:lstStyle/>
          <a:p>
            <a:pPr marL="12700" marR="5080">
              <a:lnSpc>
                <a:spcPct val="100000"/>
              </a:lnSpc>
              <a:spcBef>
                <a:spcPts val="100"/>
              </a:spcBef>
            </a:pPr>
            <a:r>
              <a:rPr sz="1200" b="1" spc="-5" dirty="0">
                <a:latin typeface="Calibri"/>
                <a:cs typeface="Calibri"/>
              </a:rPr>
              <a:t>pCal </a:t>
            </a:r>
            <a:r>
              <a:rPr sz="1200" b="1" dirty="0">
                <a:latin typeface="Calibri"/>
                <a:cs typeface="Calibri"/>
              </a:rPr>
              <a:t>not </a:t>
            </a:r>
            <a:r>
              <a:rPr sz="1200" b="1" spc="-15" dirty="0">
                <a:latin typeface="Calibri"/>
                <a:cs typeface="Calibri"/>
              </a:rPr>
              <a:t>yet  </a:t>
            </a:r>
            <a:r>
              <a:rPr sz="1200" b="1" spc="-10" dirty="0">
                <a:latin typeface="Calibri"/>
                <a:cs typeface="Calibri"/>
              </a:rPr>
              <a:t>engaged </a:t>
            </a:r>
            <a:r>
              <a:rPr sz="1200" b="1" dirty="0">
                <a:latin typeface="Calibri"/>
                <a:cs typeface="Calibri"/>
              </a:rPr>
              <a:t>in</a:t>
            </a:r>
            <a:r>
              <a:rPr sz="1200" b="1" spc="-50" dirty="0">
                <a:latin typeface="Calibri"/>
                <a:cs typeface="Calibri"/>
              </a:rPr>
              <a:t> </a:t>
            </a:r>
            <a:r>
              <a:rPr sz="1200" b="1" dirty="0">
                <a:latin typeface="Calibri"/>
                <a:cs typeface="Calibri"/>
              </a:rPr>
              <a:t>GS</a:t>
            </a:r>
            <a:endParaRPr sz="1200">
              <a:latin typeface="Calibri"/>
              <a:cs typeface="Calibri"/>
            </a:endParaRPr>
          </a:p>
        </p:txBody>
      </p:sp>
      <p:sp>
        <p:nvSpPr>
          <p:cNvPr id="587" name="object 587"/>
          <p:cNvSpPr txBox="1"/>
          <p:nvPr/>
        </p:nvSpPr>
        <p:spPr>
          <a:xfrm>
            <a:off x="1875282" y="6127800"/>
            <a:ext cx="1490345" cy="391795"/>
          </a:xfrm>
          <a:prstGeom prst="rect">
            <a:avLst/>
          </a:prstGeom>
        </p:spPr>
        <p:txBody>
          <a:bodyPr vert="horz" wrap="square" lIns="0" tIns="12700" rIns="0" bIns="0" rtlCol="0">
            <a:spAutoFit/>
          </a:bodyPr>
          <a:lstStyle/>
          <a:p>
            <a:pPr marL="12700">
              <a:lnSpc>
                <a:spcPct val="100000"/>
              </a:lnSpc>
              <a:spcBef>
                <a:spcPts val="100"/>
              </a:spcBef>
            </a:pPr>
            <a:r>
              <a:rPr sz="1200" b="1" spc="-5" dirty="0">
                <a:latin typeface="Calibri"/>
                <a:cs typeface="Calibri"/>
              </a:rPr>
              <a:t>pCal </a:t>
            </a:r>
            <a:r>
              <a:rPr sz="1200" b="1" spc="-10" dirty="0">
                <a:latin typeface="Calibri"/>
                <a:cs typeface="Calibri"/>
              </a:rPr>
              <a:t>engaged</a:t>
            </a:r>
            <a:r>
              <a:rPr sz="1200" b="1" spc="30" dirty="0">
                <a:latin typeface="Calibri"/>
                <a:cs typeface="Calibri"/>
              </a:rPr>
              <a:t> </a:t>
            </a:r>
            <a:r>
              <a:rPr sz="1200" b="1" dirty="0">
                <a:latin typeface="Calibri"/>
                <a:cs typeface="Calibri"/>
              </a:rPr>
              <a:t>but</a:t>
            </a:r>
            <a:endParaRPr sz="1200">
              <a:latin typeface="Calibri"/>
              <a:cs typeface="Calibri"/>
            </a:endParaRPr>
          </a:p>
          <a:p>
            <a:pPr marL="12700">
              <a:lnSpc>
                <a:spcPct val="100000"/>
              </a:lnSpc>
            </a:pPr>
            <a:r>
              <a:rPr sz="1200" b="1" spc="-5" dirty="0">
                <a:latin typeface="Calibri"/>
                <a:cs typeface="Calibri"/>
              </a:rPr>
              <a:t>behaving</a:t>
            </a:r>
            <a:r>
              <a:rPr sz="1200" b="1" spc="-40" dirty="0">
                <a:latin typeface="Calibri"/>
                <a:cs typeface="Calibri"/>
              </a:rPr>
              <a:t> </a:t>
            </a:r>
            <a:r>
              <a:rPr sz="1200" b="1" spc="-5" dirty="0">
                <a:latin typeface="Calibri"/>
                <a:cs typeface="Calibri"/>
              </a:rPr>
              <a:t>unexpectedly</a:t>
            </a:r>
            <a:endParaRPr sz="1200">
              <a:latin typeface="Calibri"/>
              <a:cs typeface="Calibri"/>
            </a:endParaRPr>
          </a:p>
        </p:txBody>
      </p:sp>
      <p:sp>
        <p:nvSpPr>
          <p:cNvPr id="588" name="object 588"/>
          <p:cNvSpPr txBox="1"/>
          <p:nvPr/>
        </p:nvSpPr>
        <p:spPr>
          <a:xfrm>
            <a:off x="6387210" y="1729485"/>
            <a:ext cx="1832610" cy="391160"/>
          </a:xfrm>
          <a:prstGeom prst="rect">
            <a:avLst/>
          </a:prstGeom>
        </p:spPr>
        <p:txBody>
          <a:bodyPr vert="horz" wrap="square" lIns="0" tIns="12700" rIns="0" bIns="0" rtlCol="0">
            <a:spAutoFit/>
          </a:bodyPr>
          <a:lstStyle/>
          <a:p>
            <a:pPr marL="12700" marR="5080">
              <a:lnSpc>
                <a:spcPct val="100000"/>
              </a:lnSpc>
              <a:spcBef>
                <a:spcPts val="100"/>
              </a:spcBef>
            </a:pPr>
            <a:r>
              <a:rPr sz="1200" b="1" dirty="0">
                <a:latin typeface="Calibri"/>
                <a:cs typeface="Calibri"/>
              </a:rPr>
              <a:t>GS </a:t>
            </a:r>
            <a:r>
              <a:rPr sz="1200" b="1" spc="-5" dirty="0">
                <a:latin typeface="Calibri"/>
                <a:cs typeface="Calibri"/>
              </a:rPr>
              <a:t>pCal </a:t>
            </a:r>
            <a:r>
              <a:rPr sz="1200" b="1" spc="-10" dirty="0">
                <a:latin typeface="Calibri"/>
                <a:cs typeface="Calibri"/>
              </a:rPr>
              <a:t>behaves </a:t>
            </a:r>
            <a:r>
              <a:rPr sz="1200" b="1" spc="-5" dirty="0">
                <a:latin typeface="Calibri"/>
                <a:cs typeface="Calibri"/>
              </a:rPr>
              <a:t>differently  from </a:t>
            </a:r>
            <a:r>
              <a:rPr sz="1200" b="1" dirty="0">
                <a:latin typeface="Calibri"/>
                <a:cs typeface="Calibri"/>
              </a:rPr>
              <a:t>offline</a:t>
            </a:r>
            <a:r>
              <a:rPr sz="1200" b="1" spc="-85" dirty="0">
                <a:latin typeface="Calibri"/>
                <a:cs typeface="Calibri"/>
              </a:rPr>
              <a:t> </a:t>
            </a:r>
            <a:r>
              <a:rPr sz="1200" b="1" spc="-5" dirty="0">
                <a:latin typeface="Calibri"/>
                <a:cs typeface="Calibri"/>
              </a:rPr>
              <a:t>implementation</a:t>
            </a:r>
            <a:endParaRPr sz="1200">
              <a:latin typeface="Calibri"/>
              <a:cs typeface="Calibri"/>
            </a:endParaRPr>
          </a:p>
        </p:txBody>
      </p:sp>
      <p:sp>
        <p:nvSpPr>
          <p:cNvPr id="589" name="object 589"/>
          <p:cNvSpPr/>
          <p:nvPr/>
        </p:nvSpPr>
        <p:spPr>
          <a:xfrm>
            <a:off x="7335393" y="2162301"/>
            <a:ext cx="437515" cy="384175"/>
          </a:xfrm>
          <a:custGeom>
            <a:avLst/>
            <a:gdLst/>
            <a:ahLst/>
            <a:cxnLst/>
            <a:rect l="l" t="t" r="r" b="b"/>
            <a:pathLst>
              <a:path w="437515" h="384175">
                <a:moveTo>
                  <a:pt x="375656" y="338490"/>
                </a:moveTo>
                <a:lnTo>
                  <a:pt x="354710" y="362458"/>
                </a:lnTo>
                <a:lnTo>
                  <a:pt x="437133" y="383921"/>
                </a:lnTo>
                <a:lnTo>
                  <a:pt x="421965" y="346837"/>
                </a:lnTo>
                <a:lnTo>
                  <a:pt x="385190" y="346837"/>
                </a:lnTo>
                <a:lnTo>
                  <a:pt x="375656" y="338490"/>
                </a:lnTo>
                <a:close/>
              </a:path>
              <a:path w="437515" h="384175">
                <a:moveTo>
                  <a:pt x="383953" y="328996"/>
                </a:moveTo>
                <a:lnTo>
                  <a:pt x="375656" y="338490"/>
                </a:lnTo>
                <a:lnTo>
                  <a:pt x="385190" y="346837"/>
                </a:lnTo>
                <a:lnTo>
                  <a:pt x="393446" y="337312"/>
                </a:lnTo>
                <a:lnTo>
                  <a:pt x="383953" y="328996"/>
                </a:lnTo>
                <a:close/>
              </a:path>
              <a:path w="437515" h="384175">
                <a:moveTo>
                  <a:pt x="404875" y="305053"/>
                </a:moveTo>
                <a:lnTo>
                  <a:pt x="383953" y="328996"/>
                </a:lnTo>
                <a:lnTo>
                  <a:pt x="393446" y="337312"/>
                </a:lnTo>
                <a:lnTo>
                  <a:pt x="385190" y="346837"/>
                </a:lnTo>
                <a:lnTo>
                  <a:pt x="421965" y="346837"/>
                </a:lnTo>
                <a:lnTo>
                  <a:pt x="404875" y="305053"/>
                </a:lnTo>
                <a:close/>
              </a:path>
              <a:path w="437515" h="384175">
                <a:moveTo>
                  <a:pt x="8381" y="0"/>
                </a:moveTo>
                <a:lnTo>
                  <a:pt x="0" y="9651"/>
                </a:lnTo>
                <a:lnTo>
                  <a:pt x="375656" y="338490"/>
                </a:lnTo>
                <a:lnTo>
                  <a:pt x="383953" y="328996"/>
                </a:lnTo>
                <a:lnTo>
                  <a:pt x="8381" y="0"/>
                </a:lnTo>
                <a:close/>
              </a:path>
            </a:pathLst>
          </a:custGeom>
          <a:solidFill>
            <a:srgbClr val="000000"/>
          </a:solidFill>
        </p:spPr>
        <p:txBody>
          <a:bodyPr wrap="square" lIns="0" tIns="0" rIns="0" bIns="0" rtlCol="0"/>
          <a:lstStyle/>
          <a:p>
            <a:endParaRPr/>
          </a:p>
        </p:txBody>
      </p:sp>
      <p:sp>
        <p:nvSpPr>
          <p:cNvPr id="590" name="object 590"/>
          <p:cNvSpPr/>
          <p:nvPr/>
        </p:nvSpPr>
        <p:spPr>
          <a:xfrm>
            <a:off x="7140067" y="2164969"/>
            <a:ext cx="205740" cy="535940"/>
          </a:xfrm>
          <a:custGeom>
            <a:avLst/>
            <a:gdLst/>
            <a:ahLst/>
            <a:cxnLst/>
            <a:rect l="l" t="t" r="r" b="b"/>
            <a:pathLst>
              <a:path w="205740" h="535939">
                <a:moveTo>
                  <a:pt x="0" y="451103"/>
                </a:moveTo>
                <a:lnTo>
                  <a:pt x="10540" y="535685"/>
                </a:lnTo>
                <a:lnTo>
                  <a:pt x="70562" y="477900"/>
                </a:lnTo>
                <a:lnTo>
                  <a:pt x="37718" y="477900"/>
                </a:lnTo>
                <a:lnTo>
                  <a:pt x="25780" y="473709"/>
                </a:lnTo>
                <a:lnTo>
                  <a:pt x="30009" y="461761"/>
                </a:lnTo>
                <a:lnTo>
                  <a:pt x="0" y="451103"/>
                </a:lnTo>
                <a:close/>
              </a:path>
              <a:path w="205740" h="535939">
                <a:moveTo>
                  <a:pt x="30009" y="461761"/>
                </a:moveTo>
                <a:lnTo>
                  <a:pt x="25780" y="473709"/>
                </a:lnTo>
                <a:lnTo>
                  <a:pt x="37718" y="477900"/>
                </a:lnTo>
                <a:lnTo>
                  <a:pt x="41933" y="465995"/>
                </a:lnTo>
                <a:lnTo>
                  <a:pt x="30009" y="461761"/>
                </a:lnTo>
                <a:close/>
              </a:path>
              <a:path w="205740" h="535939">
                <a:moveTo>
                  <a:pt x="41933" y="465995"/>
                </a:moveTo>
                <a:lnTo>
                  <a:pt x="37718" y="477900"/>
                </a:lnTo>
                <a:lnTo>
                  <a:pt x="70562" y="477900"/>
                </a:lnTo>
                <a:lnTo>
                  <a:pt x="71881" y="476630"/>
                </a:lnTo>
                <a:lnTo>
                  <a:pt x="41933" y="465995"/>
                </a:lnTo>
                <a:close/>
              </a:path>
              <a:path w="205740" h="535939">
                <a:moveTo>
                  <a:pt x="193421" y="0"/>
                </a:moveTo>
                <a:lnTo>
                  <a:pt x="30009" y="461761"/>
                </a:lnTo>
                <a:lnTo>
                  <a:pt x="41933" y="465995"/>
                </a:lnTo>
                <a:lnTo>
                  <a:pt x="205358" y="4317"/>
                </a:lnTo>
                <a:lnTo>
                  <a:pt x="193421" y="0"/>
                </a:lnTo>
                <a:close/>
              </a:path>
            </a:pathLst>
          </a:custGeom>
          <a:solidFill>
            <a:srgbClr val="000000"/>
          </a:solidFill>
        </p:spPr>
        <p:txBody>
          <a:bodyPr wrap="square" lIns="0" tIns="0" rIns="0" bIns="0" rtlCol="0"/>
          <a:lstStyle/>
          <a:p>
            <a:endParaRPr/>
          </a:p>
        </p:txBody>
      </p:sp>
      <p:sp>
        <p:nvSpPr>
          <p:cNvPr id="591" name="object 591"/>
          <p:cNvSpPr txBox="1"/>
          <p:nvPr/>
        </p:nvSpPr>
        <p:spPr>
          <a:xfrm>
            <a:off x="8715502" y="2062353"/>
            <a:ext cx="10477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K</a:t>
            </a:r>
            <a:endParaRPr sz="1200">
              <a:latin typeface="Calibri"/>
              <a:cs typeface="Calibri"/>
            </a:endParaRPr>
          </a:p>
        </p:txBody>
      </p:sp>
      <p:sp>
        <p:nvSpPr>
          <p:cNvPr id="592" name="object 592"/>
          <p:cNvSpPr txBox="1"/>
          <p:nvPr/>
        </p:nvSpPr>
        <p:spPr>
          <a:xfrm>
            <a:off x="8715502" y="3941191"/>
            <a:ext cx="10477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alibri"/>
                <a:cs typeface="Calibri"/>
              </a:rPr>
              <a:t>K</a:t>
            </a:r>
            <a:endParaRPr sz="1200">
              <a:latin typeface="Calibri"/>
              <a:cs typeface="Calibri"/>
            </a:endParaRPr>
          </a:p>
        </p:txBody>
      </p:sp>
      <p:sp>
        <p:nvSpPr>
          <p:cNvPr id="593" name="object 593"/>
          <p:cNvSpPr/>
          <p:nvPr/>
        </p:nvSpPr>
        <p:spPr>
          <a:xfrm>
            <a:off x="2833116" y="6045708"/>
            <a:ext cx="186562" cy="76200"/>
          </a:xfrm>
          <a:prstGeom prst="rect">
            <a:avLst/>
          </a:prstGeom>
          <a:blipFill>
            <a:blip r:embed="rId17" cstate="print"/>
            <a:stretch>
              <a:fillRect/>
            </a:stretch>
          </a:blipFill>
        </p:spPr>
        <p:txBody>
          <a:bodyPr wrap="square" lIns="0" tIns="0" rIns="0" bIns="0" rtlCol="0"/>
          <a:lstStyle/>
          <a:p>
            <a:endParaRPr/>
          </a:p>
        </p:txBody>
      </p:sp>
      <p:sp>
        <p:nvSpPr>
          <p:cNvPr id="594" name="object 594"/>
          <p:cNvSpPr/>
          <p:nvPr/>
        </p:nvSpPr>
        <p:spPr>
          <a:xfrm>
            <a:off x="2378964" y="6580631"/>
            <a:ext cx="186562" cy="76200"/>
          </a:xfrm>
          <a:prstGeom prst="rect">
            <a:avLst/>
          </a:prstGeom>
          <a:blipFill>
            <a:blip r:embed="rId17" cstate="print"/>
            <a:stretch>
              <a:fillRect/>
            </a:stretch>
          </a:blipFill>
        </p:spPr>
        <p:txBody>
          <a:bodyPr wrap="square" lIns="0" tIns="0" rIns="0" bIns="0" rtlCol="0"/>
          <a:lstStyle/>
          <a:p>
            <a:endParaRPr/>
          </a:p>
        </p:txBody>
      </p:sp>
      <p:sp>
        <p:nvSpPr>
          <p:cNvPr id="595" name="object 595"/>
          <p:cNvSpPr txBox="1"/>
          <p:nvPr/>
        </p:nvSpPr>
        <p:spPr>
          <a:xfrm>
            <a:off x="6505447" y="3670807"/>
            <a:ext cx="1593215" cy="756920"/>
          </a:xfrm>
          <a:prstGeom prst="rect">
            <a:avLst/>
          </a:prstGeom>
        </p:spPr>
        <p:txBody>
          <a:bodyPr vert="horz" wrap="square" lIns="0" tIns="12700" rIns="0" bIns="0" rtlCol="0">
            <a:spAutoFit/>
          </a:bodyPr>
          <a:lstStyle/>
          <a:p>
            <a:pPr marL="12700" marR="5080">
              <a:lnSpc>
                <a:spcPct val="100000"/>
              </a:lnSpc>
              <a:spcBef>
                <a:spcPts val="100"/>
              </a:spcBef>
            </a:pPr>
            <a:r>
              <a:rPr sz="1200" b="1" spc="-5" dirty="0">
                <a:latin typeface="Calibri"/>
                <a:cs typeface="Calibri"/>
              </a:rPr>
              <a:t>“salt and </a:t>
            </a:r>
            <a:r>
              <a:rPr sz="1200" b="1" spc="5" dirty="0">
                <a:latin typeface="Calibri"/>
                <a:cs typeface="Calibri"/>
              </a:rPr>
              <a:t>pepper” </a:t>
            </a:r>
            <a:r>
              <a:rPr sz="1200" b="1" dirty="0">
                <a:latin typeface="Calibri"/>
                <a:cs typeface="Calibri"/>
              </a:rPr>
              <a:t>due</a:t>
            </a:r>
            <a:r>
              <a:rPr sz="1200" b="1" spc="-90" dirty="0">
                <a:latin typeface="Calibri"/>
                <a:cs typeface="Calibri"/>
              </a:rPr>
              <a:t> </a:t>
            </a:r>
            <a:r>
              <a:rPr sz="1200" b="1" spc="-5" dirty="0">
                <a:latin typeface="Calibri"/>
                <a:cs typeface="Calibri"/>
              </a:rPr>
              <a:t>to  </a:t>
            </a:r>
            <a:r>
              <a:rPr sz="1200" b="1" spc="-10" dirty="0">
                <a:latin typeface="Calibri"/>
                <a:cs typeface="Calibri"/>
              </a:rPr>
              <a:t>nav </a:t>
            </a:r>
            <a:r>
              <a:rPr sz="1200" b="1" spc="-5" dirty="0">
                <a:latin typeface="Calibri"/>
                <a:cs typeface="Calibri"/>
              </a:rPr>
              <a:t>differences between  </a:t>
            </a:r>
            <a:r>
              <a:rPr sz="1200" b="1" dirty="0">
                <a:latin typeface="Calibri"/>
                <a:cs typeface="Calibri"/>
              </a:rPr>
              <a:t>GS </a:t>
            </a:r>
            <a:r>
              <a:rPr sz="1200" b="1" spc="-5" dirty="0">
                <a:latin typeface="Calibri"/>
                <a:cs typeface="Calibri"/>
              </a:rPr>
              <a:t>and </a:t>
            </a:r>
            <a:r>
              <a:rPr sz="1200" b="1" dirty="0">
                <a:latin typeface="Calibri"/>
                <a:cs typeface="Calibri"/>
              </a:rPr>
              <a:t>offline without  GS </a:t>
            </a:r>
            <a:r>
              <a:rPr sz="1200" b="1" spc="-5" dirty="0">
                <a:latin typeface="Calibri"/>
                <a:cs typeface="Calibri"/>
              </a:rPr>
              <a:t>Kalman history</a:t>
            </a:r>
            <a:endParaRPr sz="1200">
              <a:latin typeface="Calibri"/>
              <a:cs typeface="Calibri"/>
            </a:endParaRPr>
          </a:p>
        </p:txBody>
      </p:sp>
      <p:sp>
        <p:nvSpPr>
          <p:cNvPr id="596" name="object 596"/>
          <p:cNvSpPr txBox="1"/>
          <p:nvPr/>
        </p:nvSpPr>
        <p:spPr>
          <a:xfrm>
            <a:off x="78739" y="6623177"/>
            <a:ext cx="893444" cy="198120"/>
          </a:xfrm>
          <a:prstGeom prst="rect">
            <a:avLst/>
          </a:prstGeom>
        </p:spPr>
        <p:txBody>
          <a:bodyPr vert="horz" wrap="square" lIns="0" tIns="0" rIns="0" bIns="0" rtlCol="0">
            <a:spAutoFit/>
          </a:bodyPr>
          <a:lstStyle/>
          <a:p>
            <a:pPr marL="12700">
              <a:lnSpc>
                <a:spcPts val="1385"/>
              </a:lnSpc>
            </a:pPr>
            <a:r>
              <a:rPr sz="1350" spc="-5" dirty="0">
                <a:latin typeface="Calibri"/>
                <a:cs typeface="Calibri"/>
              </a:rPr>
              <a:t>PWG</a:t>
            </a:r>
            <a:r>
              <a:rPr sz="1350" spc="-80" dirty="0">
                <a:latin typeface="Calibri"/>
                <a:cs typeface="Calibri"/>
              </a:rPr>
              <a:t> </a:t>
            </a:r>
            <a:r>
              <a:rPr sz="1350" dirty="0">
                <a:latin typeface="Calibri"/>
                <a:cs typeface="Calibri"/>
              </a:rPr>
              <a:t>7/1/19</a:t>
            </a:r>
            <a:endParaRPr sz="1350">
              <a:latin typeface="Calibri"/>
              <a:cs typeface="Calibri"/>
            </a:endParaRPr>
          </a:p>
        </p:txBody>
      </p:sp>
      <p:sp>
        <p:nvSpPr>
          <p:cNvPr id="597" name="Date Placeholder 596"/>
          <p:cNvSpPr>
            <a:spLocks noGrp="1"/>
          </p:cNvSpPr>
          <p:nvPr>
            <p:ph type="dt" sz="half" idx="10"/>
          </p:nvPr>
        </p:nvSpPr>
        <p:spPr/>
        <p:txBody>
          <a:bodyPr/>
          <a:lstStyle/>
          <a:p>
            <a:r>
              <a:rPr lang="en-US" smtClean="0"/>
              <a:t>02/19/2020</a:t>
            </a:r>
            <a:endParaRPr lang="en-US" dirty="0"/>
          </a:p>
        </p:txBody>
      </p:sp>
      <p:sp>
        <p:nvSpPr>
          <p:cNvPr id="598" name="Footer Placeholder 597"/>
          <p:cNvSpPr>
            <a:spLocks noGrp="1"/>
          </p:cNvSpPr>
          <p:nvPr>
            <p:ph type="ftr" sz="quarter" idx="11"/>
          </p:nvPr>
        </p:nvSpPr>
        <p:spPr/>
        <p:txBody>
          <a:bodyPr/>
          <a:lstStyle/>
          <a:p>
            <a:r>
              <a:rPr lang="en-US" smtClean="0"/>
              <a:t>Full Validation PS-PVR for GOES-17 ABI L1b Products</a:t>
            </a:r>
            <a:endParaRPr lang="en-US" dirty="0"/>
          </a:p>
        </p:txBody>
      </p:sp>
      <p:sp>
        <p:nvSpPr>
          <p:cNvPr id="599" name="Slide Number Placeholder 598"/>
          <p:cNvSpPr>
            <a:spLocks noGrp="1"/>
          </p:cNvSpPr>
          <p:nvPr>
            <p:ph type="sldNum" sz="quarter" idx="12"/>
          </p:nvPr>
        </p:nvSpPr>
        <p:spPr/>
        <p:txBody>
          <a:bodyPr/>
          <a:lstStyle/>
          <a:p>
            <a:fld id="{F4187418-5481-4E5B-A2F4-9A93734A0716}" type="slidenum">
              <a:rPr lang="en-US" smtClean="0"/>
              <a:t>85</a:t>
            </a:fld>
            <a:endParaRPr lang="en-US" dirty="0"/>
          </a:p>
        </p:txBody>
      </p:sp>
    </p:spTree>
    <p:extLst>
      <p:ext uri="{BB962C8B-B14F-4D97-AF65-F5344CB8AC3E}">
        <p14:creationId xmlns:p14="http://schemas.microsoft.com/office/powerpoint/2010/main" val="421447665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Spuriously Triggered </a:t>
            </a:r>
            <a:r>
              <a:rPr lang="en-US" dirty="0" err="1"/>
              <a:t>pCal</a:t>
            </a:r>
            <a:endParaRPr lang="en-US" dirty="0"/>
          </a:p>
        </p:txBody>
      </p:sp>
      <p:grpSp>
        <p:nvGrpSpPr>
          <p:cNvPr id="7" name="Group 6"/>
          <p:cNvGrpSpPr/>
          <p:nvPr/>
        </p:nvGrpSpPr>
        <p:grpSpPr>
          <a:xfrm>
            <a:off x="897775" y="1600200"/>
            <a:ext cx="7331825" cy="4599269"/>
            <a:chOff x="3607495" y="1425730"/>
            <a:chExt cx="8882607" cy="5432270"/>
          </a:xfrm>
        </p:grpSpPr>
        <p:pic>
          <p:nvPicPr>
            <p:cNvPr id="4" name="Picture 3"/>
            <p:cNvPicPr>
              <a:picLocks noChangeAspect="1"/>
            </p:cNvPicPr>
            <p:nvPr/>
          </p:nvPicPr>
          <p:blipFill rotWithShape="1">
            <a:blip r:embed="rId2"/>
            <a:srcRect l="11895"/>
            <a:stretch/>
          </p:blipFill>
          <p:spPr>
            <a:xfrm>
              <a:off x="3820438" y="1425730"/>
              <a:ext cx="8669664" cy="5432270"/>
            </a:xfrm>
            <a:prstGeom prst="rect">
              <a:avLst/>
            </a:prstGeom>
          </p:spPr>
        </p:pic>
        <p:pic>
          <p:nvPicPr>
            <p:cNvPr id="13" name="Picture 12"/>
            <p:cNvPicPr>
              <a:picLocks noChangeAspect="1"/>
            </p:cNvPicPr>
            <p:nvPr/>
          </p:nvPicPr>
          <p:blipFill rotWithShape="1">
            <a:blip r:embed="rId3"/>
            <a:srcRect l="8982" t="73109" r="88819" b="16075"/>
            <a:stretch/>
          </p:blipFill>
          <p:spPr>
            <a:xfrm>
              <a:off x="3607495" y="5442560"/>
              <a:ext cx="212943" cy="532357"/>
            </a:xfrm>
            <a:prstGeom prst="rect">
              <a:avLst/>
            </a:prstGeom>
          </p:spPr>
        </p:pic>
        <p:cxnSp>
          <p:nvCxnSpPr>
            <p:cNvPr id="6" name="Straight Arrow Connector 5"/>
            <p:cNvCxnSpPr/>
            <p:nvPr/>
          </p:nvCxnSpPr>
          <p:spPr>
            <a:xfrm flipH="1">
              <a:off x="9951309" y="2751293"/>
              <a:ext cx="255372" cy="98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576119" y="5082747"/>
              <a:ext cx="284205" cy="37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9160476" y="2940909"/>
              <a:ext cx="263610" cy="1812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301871" y="4662617"/>
              <a:ext cx="152401" cy="1894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810898" y="4955790"/>
              <a:ext cx="1087393" cy="284780"/>
            </a:xfrm>
            <a:prstGeom prst="rect">
              <a:avLst/>
            </a:prstGeom>
            <a:noFill/>
          </p:spPr>
          <p:txBody>
            <a:bodyPr wrap="square" rtlCol="0">
              <a:spAutoFit/>
            </a:bodyPr>
            <a:lstStyle/>
            <a:p>
              <a:r>
                <a:rPr lang="en-US" sz="788" dirty="0"/>
                <a:t>Turns back off</a:t>
              </a:r>
            </a:p>
          </p:txBody>
        </p:sp>
        <p:sp>
          <p:nvSpPr>
            <p:cNvPr id="19" name="TextBox 18"/>
            <p:cNvSpPr txBox="1"/>
            <p:nvPr/>
          </p:nvSpPr>
          <p:spPr>
            <a:xfrm>
              <a:off x="3875563" y="4468191"/>
              <a:ext cx="852615" cy="284780"/>
            </a:xfrm>
            <a:prstGeom prst="rect">
              <a:avLst/>
            </a:prstGeom>
            <a:noFill/>
          </p:spPr>
          <p:txBody>
            <a:bodyPr wrap="square" rtlCol="0">
              <a:spAutoFit/>
            </a:bodyPr>
            <a:lstStyle/>
            <a:p>
              <a:r>
                <a:rPr lang="en-US" sz="788" dirty="0"/>
                <a:t>Turns on</a:t>
              </a:r>
            </a:p>
          </p:txBody>
        </p:sp>
        <p:sp>
          <p:nvSpPr>
            <p:cNvPr id="20" name="TextBox 19"/>
            <p:cNvSpPr txBox="1"/>
            <p:nvPr/>
          </p:nvSpPr>
          <p:spPr>
            <a:xfrm>
              <a:off x="8734169" y="3069322"/>
              <a:ext cx="852615" cy="284780"/>
            </a:xfrm>
            <a:prstGeom prst="rect">
              <a:avLst/>
            </a:prstGeom>
            <a:noFill/>
          </p:spPr>
          <p:txBody>
            <a:bodyPr wrap="square" rtlCol="0">
              <a:spAutoFit/>
            </a:bodyPr>
            <a:lstStyle/>
            <a:p>
              <a:r>
                <a:rPr lang="en-US" sz="788" dirty="0"/>
                <a:t>Turns off</a:t>
              </a:r>
            </a:p>
          </p:txBody>
        </p:sp>
        <p:sp>
          <p:nvSpPr>
            <p:cNvPr id="22" name="TextBox 21"/>
            <p:cNvSpPr txBox="1"/>
            <p:nvPr/>
          </p:nvSpPr>
          <p:spPr>
            <a:xfrm>
              <a:off x="10144898" y="2624335"/>
              <a:ext cx="1087393" cy="284780"/>
            </a:xfrm>
            <a:prstGeom prst="rect">
              <a:avLst/>
            </a:prstGeom>
            <a:noFill/>
          </p:spPr>
          <p:txBody>
            <a:bodyPr wrap="square" rtlCol="0">
              <a:spAutoFit/>
            </a:bodyPr>
            <a:lstStyle/>
            <a:p>
              <a:r>
                <a:rPr lang="en-US" sz="788" dirty="0"/>
                <a:t>Turns back on</a:t>
              </a:r>
            </a:p>
          </p:txBody>
        </p:sp>
      </p:grpSp>
      <p:sp>
        <p:nvSpPr>
          <p:cNvPr id="11" name="Slide Number Placeholder 10"/>
          <p:cNvSpPr>
            <a:spLocks noGrp="1"/>
          </p:cNvSpPr>
          <p:nvPr>
            <p:ph type="sldNum" sz="quarter" idx="12"/>
          </p:nvPr>
        </p:nvSpPr>
        <p:spPr/>
        <p:txBody>
          <a:bodyPr/>
          <a:lstStyle/>
          <a:p>
            <a:fld id="{9082D7FE-2122-45BB-836B-C6132AF38427}" type="slidenum">
              <a:rPr lang="en-US" smtClean="0"/>
              <a:t>86</a:t>
            </a:fld>
            <a:endParaRPr lang="en-US"/>
          </a:p>
        </p:txBody>
      </p:sp>
      <p:sp>
        <p:nvSpPr>
          <p:cNvPr id="17" name="Content Placeholder 2"/>
          <p:cNvSpPr>
            <a:spLocks noGrp="1"/>
          </p:cNvSpPr>
          <p:nvPr>
            <p:ph idx="1"/>
          </p:nvPr>
        </p:nvSpPr>
        <p:spPr>
          <a:xfrm>
            <a:off x="2291798" y="3939264"/>
            <a:ext cx="4105964" cy="585426"/>
          </a:xfrm>
        </p:spPr>
        <p:txBody>
          <a:bodyPr>
            <a:normAutofit/>
          </a:bodyPr>
          <a:lstStyle/>
          <a:p>
            <a:pPr marL="0" indent="0" algn="ctr">
              <a:buNone/>
            </a:pPr>
            <a:r>
              <a:rPr lang="en-US" sz="1600" dirty="0" smtClean="0"/>
              <a:t>Extend the averaging window to ensure monotonic temperature change.</a:t>
            </a: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44581484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Spuriously Triggered </a:t>
            </a:r>
            <a:r>
              <a:rPr lang="en-US" dirty="0" err="1"/>
              <a:t>pCal</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11985"/>
            <a:ext cx="8229600" cy="5144366"/>
          </a:xfrm>
        </p:spPr>
      </p:pic>
      <p:sp>
        <p:nvSpPr>
          <p:cNvPr id="4" name="Slide Number Placeholder 3"/>
          <p:cNvSpPr>
            <a:spLocks noGrp="1"/>
          </p:cNvSpPr>
          <p:nvPr>
            <p:ph type="sldNum" sz="quarter" idx="12"/>
          </p:nvPr>
        </p:nvSpPr>
        <p:spPr/>
        <p:txBody>
          <a:bodyPr/>
          <a:lstStyle/>
          <a:p>
            <a:fld id="{ACC92CFC-D429-494E-860C-EBB75C38C3B4}" type="slidenum">
              <a:rPr lang="en-US" smtClean="0">
                <a:solidFill>
                  <a:prstClr val="black">
                    <a:tint val="75000"/>
                  </a:prstClr>
                </a:solidFill>
              </a:rPr>
              <a:pPr/>
              <a:t>87</a:t>
            </a:fld>
            <a:endParaRPr lang="en-US">
              <a:solidFill>
                <a:prstClr val="black">
                  <a:tint val="75000"/>
                </a:prstClr>
              </a:solidFill>
            </a:endParaRPr>
          </a:p>
        </p:txBody>
      </p:sp>
      <p:sp>
        <p:nvSpPr>
          <p:cNvPr id="3" name="Date Placeholder 2"/>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Tree>
    <p:extLst>
      <p:ext uri="{BB962C8B-B14F-4D97-AF65-F5344CB8AC3E}">
        <p14:creationId xmlns:p14="http://schemas.microsoft.com/office/powerpoint/2010/main" val="13040016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91983" y="2338520"/>
            <a:ext cx="2442594" cy="2154369"/>
          </a:xfrm>
          <a:prstGeom prst="rect">
            <a:avLst/>
          </a:prstGeom>
          <a:blipFill>
            <a:blip r:embed="rId2" cstate="print"/>
            <a:stretch>
              <a:fillRect/>
            </a:stretch>
          </a:blipFill>
        </p:spPr>
        <p:txBody>
          <a:bodyPr wrap="square" lIns="0" tIns="0" rIns="0" bIns="0" rtlCol="0"/>
          <a:lstStyle/>
          <a:p>
            <a:endParaRPr sz="1350"/>
          </a:p>
        </p:txBody>
      </p:sp>
      <p:sp>
        <p:nvSpPr>
          <p:cNvPr id="3" name="object 3"/>
          <p:cNvSpPr/>
          <p:nvPr/>
        </p:nvSpPr>
        <p:spPr>
          <a:xfrm>
            <a:off x="1391983" y="4492889"/>
            <a:ext cx="2445068" cy="0"/>
          </a:xfrm>
          <a:custGeom>
            <a:avLst/>
            <a:gdLst/>
            <a:ahLst/>
            <a:cxnLst/>
            <a:rect l="l" t="t" r="r" b="b"/>
            <a:pathLst>
              <a:path w="3260090">
                <a:moveTo>
                  <a:pt x="0" y="0"/>
                </a:moveTo>
                <a:lnTo>
                  <a:pt x="3259583" y="0"/>
                </a:lnTo>
              </a:path>
            </a:pathLst>
          </a:custGeom>
          <a:ln w="5582">
            <a:solidFill>
              <a:srgbClr val="252525"/>
            </a:solidFill>
          </a:ln>
        </p:spPr>
        <p:txBody>
          <a:bodyPr wrap="square" lIns="0" tIns="0" rIns="0" bIns="0" rtlCol="0"/>
          <a:lstStyle/>
          <a:p>
            <a:endParaRPr sz="1350"/>
          </a:p>
        </p:txBody>
      </p:sp>
      <p:sp>
        <p:nvSpPr>
          <p:cNvPr id="4" name="object 4"/>
          <p:cNvSpPr/>
          <p:nvPr/>
        </p:nvSpPr>
        <p:spPr>
          <a:xfrm>
            <a:off x="1391983" y="2338553"/>
            <a:ext cx="2445068" cy="0"/>
          </a:xfrm>
          <a:custGeom>
            <a:avLst/>
            <a:gdLst/>
            <a:ahLst/>
            <a:cxnLst/>
            <a:rect l="l" t="t" r="r" b="b"/>
            <a:pathLst>
              <a:path w="3260090">
                <a:moveTo>
                  <a:pt x="0" y="0"/>
                </a:moveTo>
                <a:lnTo>
                  <a:pt x="3259583" y="0"/>
                </a:lnTo>
              </a:path>
            </a:pathLst>
          </a:custGeom>
          <a:ln w="5583">
            <a:solidFill>
              <a:srgbClr val="252525"/>
            </a:solidFill>
          </a:ln>
        </p:spPr>
        <p:txBody>
          <a:bodyPr wrap="square" lIns="0" tIns="0" rIns="0" bIns="0" rtlCol="0"/>
          <a:lstStyle/>
          <a:p>
            <a:endParaRPr sz="1350"/>
          </a:p>
        </p:txBody>
      </p:sp>
      <p:sp>
        <p:nvSpPr>
          <p:cNvPr id="5" name="object 5"/>
          <p:cNvSpPr/>
          <p:nvPr/>
        </p:nvSpPr>
        <p:spPr>
          <a:xfrm>
            <a:off x="1712698"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6" name="object 6"/>
          <p:cNvSpPr/>
          <p:nvPr/>
        </p:nvSpPr>
        <p:spPr>
          <a:xfrm>
            <a:off x="2035639"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 name="object 7"/>
          <p:cNvSpPr/>
          <p:nvPr/>
        </p:nvSpPr>
        <p:spPr>
          <a:xfrm>
            <a:off x="2358640"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 name="object 8"/>
          <p:cNvSpPr/>
          <p:nvPr/>
        </p:nvSpPr>
        <p:spPr>
          <a:xfrm>
            <a:off x="2681556"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9" name="object 9"/>
          <p:cNvSpPr/>
          <p:nvPr/>
        </p:nvSpPr>
        <p:spPr>
          <a:xfrm>
            <a:off x="3004556"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0" name="object 10"/>
          <p:cNvSpPr/>
          <p:nvPr/>
        </p:nvSpPr>
        <p:spPr>
          <a:xfrm>
            <a:off x="3327556"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1" name="object 11"/>
          <p:cNvSpPr/>
          <p:nvPr/>
        </p:nvSpPr>
        <p:spPr>
          <a:xfrm>
            <a:off x="3650473" y="4466363"/>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2" name="object 12"/>
          <p:cNvSpPr/>
          <p:nvPr/>
        </p:nvSpPr>
        <p:spPr>
          <a:xfrm>
            <a:off x="1712698"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3" name="object 13"/>
          <p:cNvSpPr/>
          <p:nvPr/>
        </p:nvSpPr>
        <p:spPr>
          <a:xfrm>
            <a:off x="2035639"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4" name="object 14"/>
          <p:cNvSpPr/>
          <p:nvPr/>
        </p:nvSpPr>
        <p:spPr>
          <a:xfrm>
            <a:off x="2358640"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5" name="object 15"/>
          <p:cNvSpPr/>
          <p:nvPr/>
        </p:nvSpPr>
        <p:spPr>
          <a:xfrm>
            <a:off x="2681556"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6" name="object 16"/>
          <p:cNvSpPr/>
          <p:nvPr/>
        </p:nvSpPr>
        <p:spPr>
          <a:xfrm>
            <a:off x="3004556"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7" name="object 17"/>
          <p:cNvSpPr/>
          <p:nvPr/>
        </p:nvSpPr>
        <p:spPr>
          <a:xfrm>
            <a:off x="3327556"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8" name="object 18"/>
          <p:cNvSpPr/>
          <p:nvPr/>
        </p:nvSpPr>
        <p:spPr>
          <a:xfrm>
            <a:off x="3650473" y="2338490"/>
            <a:ext cx="4286" cy="26670"/>
          </a:xfrm>
          <a:custGeom>
            <a:avLst/>
            <a:gdLst/>
            <a:ahLst/>
            <a:cxnLst/>
            <a:rect l="l" t="t" r="r" b="b"/>
            <a:pathLst>
              <a:path w="5714"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19" name="object 19"/>
          <p:cNvSpPr/>
          <p:nvPr/>
        </p:nvSpPr>
        <p:spPr>
          <a:xfrm>
            <a:off x="1629704" y="4553672"/>
            <a:ext cx="173104" cy="59435"/>
          </a:xfrm>
          <a:prstGeom prst="rect">
            <a:avLst/>
          </a:prstGeom>
          <a:blipFill>
            <a:blip r:embed="rId3" cstate="print"/>
            <a:stretch>
              <a:fillRect/>
            </a:stretch>
          </a:blipFill>
        </p:spPr>
        <p:txBody>
          <a:bodyPr wrap="square" lIns="0" tIns="0" rIns="0" bIns="0" rtlCol="0"/>
          <a:lstStyle/>
          <a:p>
            <a:endParaRPr sz="1350"/>
          </a:p>
        </p:txBody>
      </p:sp>
      <p:sp>
        <p:nvSpPr>
          <p:cNvPr id="20" name="object 20"/>
          <p:cNvSpPr/>
          <p:nvPr/>
        </p:nvSpPr>
        <p:spPr>
          <a:xfrm>
            <a:off x="1946056" y="4553681"/>
            <a:ext cx="179751" cy="59426"/>
          </a:xfrm>
          <a:prstGeom prst="rect">
            <a:avLst/>
          </a:prstGeom>
          <a:blipFill>
            <a:blip r:embed="rId4" cstate="print"/>
            <a:stretch>
              <a:fillRect/>
            </a:stretch>
          </a:blipFill>
        </p:spPr>
        <p:txBody>
          <a:bodyPr wrap="square" lIns="0" tIns="0" rIns="0" bIns="0" rtlCol="0"/>
          <a:lstStyle/>
          <a:p>
            <a:endParaRPr sz="1350"/>
          </a:p>
        </p:txBody>
      </p:sp>
      <p:sp>
        <p:nvSpPr>
          <p:cNvPr id="21" name="object 21"/>
          <p:cNvSpPr/>
          <p:nvPr/>
        </p:nvSpPr>
        <p:spPr>
          <a:xfrm>
            <a:off x="2270061" y="4553680"/>
            <a:ext cx="178663" cy="59468"/>
          </a:xfrm>
          <a:prstGeom prst="rect">
            <a:avLst/>
          </a:prstGeom>
          <a:blipFill>
            <a:blip r:embed="rId5" cstate="print"/>
            <a:stretch>
              <a:fillRect/>
            </a:stretch>
          </a:blipFill>
        </p:spPr>
        <p:txBody>
          <a:bodyPr wrap="square" lIns="0" tIns="0" rIns="0" bIns="0" rtlCol="0"/>
          <a:lstStyle/>
          <a:p>
            <a:endParaRPr sz="1350"/>
          </a:p>
        </p:txBody>
      </p:sp>
      <p:sp>
        <p:nvSpPr>
          <p:cNvPr id="22" name="object 22"/>
          <p:cNvSpPr/>
          <p:nvPr/>
        </p:nvSpPr>
        <p:spPr>
          <a:xfrm>
            <a:off x="2590549" y="4553681"/>
            <a:ext cx="181175" cy="59426"/>
          </a:xfrm>
          <a:prstGeom prst="rect">
            <a:avLst/>
          </a:prstGeom>
          <a:blipFill>
            <a:blip r:embed="rId6" cstate="print"/>
            <a:stretch>
              <a:fillRect/>
            </a:stretch>
          </a:blipFill>
        </p:spPr>
        <p:txBody>
          <a:bodyPr wrap="square" lIns="0" tIns="0" rIns="0" bIns="0" rtlCol="0"/>
          <a:lstStyle/>
          <a:p>
            <a:endParaRPr sz="1350"/>
          </a:p>
        </p:txBody>
      </p:sp>
      <p:sp>
        <p:nvSpPr>
          <p:cNvPr id="23" name="object 23"/>
          <p:cNvSpPr/>
          <p:nvPr/>
        </p:nvSpPr>
        <p:spPr>
          <a:xfrm>
            <a:off x="2915894" y="4553681"/>
            <a:ext cx="178747" cy="59426"/>
          </a:xfrm>
          <a:prstGeom prst="rect">
            <a:avLst/>
          </a:prstGeom>
          <a:blipFill>
            <a:blip r:embed="rId7" cstate="print"/>
            <a:stretch>
              <a:fillRect/>
            </a:stretch>
          </a:blipFill>
        </p:spPr>
        <p:txBody>
          <a:bodyPr wrap="square" lIns="0" tIns="0" rIns="0" bIns="0" rtlCol="0"/>
          <a:lstStyle/>
          <a:p>
            <a:endParaRPr sz="1350"/>
          </a:p>
        </p:txBody>
      </p:sp>
      <p:sp>
        <p:nvSpPr>
          <p:cNvPr id="24" name="object 24"/>
          <p:cNvSpPr/>
          <p:nvPr/>
        </p:nvSpPr>
        <p:spPr>
          <a:xfrm>
            <a:off x="3238641" y="4553681"/>
            <a:ext cx="179000" cy="59426"/>
          </a:xfrm>
          <a:prstGeom prst="rect">
            <a:avLst/>
          </a:prstGeom>
          <a:blipFill>
            <a:blip r:embed="rId8" cstate="print"/>
            <a:stretch>
              <a:fillRect/>
            </a:stretch>
          </a:blipFill>
        </p:spPr>
        <p:txBody>
          <a:bodyPr wrap="square" lIns="0" tIns="0" rIns="0" bIns="0" rtlCol="0"/>
          <a:lstStyle/>
          <a:p>
            <a:endParaRPr sz="1350"/>
          </a:p>
        </p:txBody>
      </p:sp>
      <p:sp>
        <p:nvSpPr>
          <p:cNvPr id="25" name="object 25"/>
          <p:cNvSpPr/>
          <p:nvPr/>
        </p:nvSpPr>
        <p:spPr>
          <a:xfrm>
            <a:off x="3562312" y="4553681"/>
            <a:ext cx="178328" cy="59426"/>
          </a:xfrm>
          <a:prstGeom prst="rect">
            <a:avLst/>
          </a:prstGeom>
          <a:blipFill>
            <a:blip r:embed="rId9" cstate="print"/>
            <a:stretch>
              <a:fillRect/>
            </a:stretch>
          </a:blipFill>
        </p:spPr>
        <p:txBody>
          <a:bodyPr wrap="square" lIns="0" tIns="0" rIns="0" bIns="0" rtlCol="0"/>
          <a:lstStyle/>
          <a:p>
            <a:endParaRPr sz="1350"/>
          </a:p>
        </p:txBody>
      </p:sp>
      <p:sp>
        <p:nvSpPr>
          <p:cNvPr id="26" name="object 26"/>
          <p:cNvSpPr/>
          <p:nvPr/>
        </p:nvSpPr>
        <p:spPr>
          <a:xfrm>
            <a:off x="1391983" y="2338520"/>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27" name="object 27"/>
          <p:cNvSpPr/>
          <p:nvPr/>
        </p:nvSpPr>
        <p:spPr>
          <a:xfrm>
            <a:off x="3834578" y="2338520"/>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28" name="object 28"/>
          <p:cNvSpPr/>
          <p:nvPr/>
        </p:nvSpPr>
        <p:spPr>
          <a:xfrm>
            <a:off x="1391983" y="2661562"/>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29" name="object 29"/>
          <p:cNvSpPr/>
          <p:nvPr/>
        </p:nvSpPr>
        <p:spPr>
          <a:xfrm>
            <a:off x="1391983" y="2989931"/>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0" name="object 30"/>
          <p:cNvSpPr/>
          <p:nvPr/>
        </p:nvSpPr>
        <p:spPr>
          <a:xfrm>
            <a:off x="1391983" y="3318383"/>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1" name="object 31"/>
          <p:cNvSpPr/>
          <p:nvPr/>
        </p:nvSpPr>
        <p:spPr>
          <a:xfrm>
            <a:off x="1391983" y="3646753"/>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2" name="object 32"/>
          <p:cNvSpPr/>
          <p:nvPr/>
        </p:nvSpPr>
        <p:spPr>
          <a:xfrm>
            <a:off x="1391983" y="3975196"/>
            <a:ext cx="26670" cy="4286"/>
          </a:xfrm>
          <a:custGeom>
            <a:avLst/>
            <a:gdLst/>
            <a:ahLst/>
            <a:cxnLst/>
            <a:rect l="l" t="t" r="r" b="b"/>
            <a:pathLst>
              <a:path w="35560" h="5714">
                <a:moveTo>
                  <a:pt x="0" y="5582"/>
                </a:moveTo>
                <a:lnTo>
                  <a:pt x="35358" y="5582"/>
                </a:lnTo>
                <a:lnTo>
                  <a:pt x="35358" y="0"/>
                </a:lnTo>
                <a:lnTo>
                  <a:pt x="0" y="0"/>
                </a:lnTo>
                <a:lnTo>
                  <a:pt x="0" y="5582"/>
                </a:lnTo>
                <a:close/>
              </a:path>
            </a:pathLst>
          </a:custGeom>
          <a:solidFill>
            <a:srgbClr val="252525"/>
          </a:solidFill>
        </p:spPr>
        <p:txBody>
          <a:bodyPr wrap="square" lIns="0" tIns="0" rIns="0" bIns="0" rtlCol="0"/>
          <a:lstStyle/>
          <a:p>
            <a:endParaRPr sz="1350"/>
          </a:p>
        </p:txBody>
      </p:sp>
      <p:sp>
        <p:nvSpPr>
          <p:cNvPr id="33" name="object 33"/>
          <p:cNvSpPr/>
          <p:nvPr/>
        </p:nvSpPr>
        <p:spPr>
          <a:xfrm>
            <a:off x="1391983" y="4303606"/>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4" name="object 34"/>
          <p:cNvSpPr/>
          <p:nvPr/>
        </p:nvSpPr>
        <p:spPr>
          <a:xfrm>
            <a:off x="3808037" y="2661562"/>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5" name="object 35"/>
          <p:cNvSpPr/>
          <p:nvPr/>
        </p:nvSpPr>
        <p:spPr>
          <a:xfrm>
            <a:off x="3808037" y="2989931"/>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6" name="object 36"/>
          <p:cNvSpPr/>
          <p:nvPr/>
        </p:nvSpPr>
        <p:spPr>
          <a:xfrm>
            <a:off x="3808037" y="3318383"/>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7" name="object 37"/>
          <p:cNvSpPr/>
          <p:nvPr/>
        </p:nvSpPr>
        <p:spPr>
          <a:xfrm>
            <a:off x="3808037" y="3646753"/>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38" name="object 38"/>
          <p:cNvSpPr/>
          <p:nvPr/>
        </p:nvSpPr>
        <p:spPr>
          <a:xfrm>
            <a:off x="3808037" y="3975196"/>
            <a:ext cx="26670" cy="4286"/>
          </a:xfrm>
          <a:custGeom>
            <a:avLst/>
            <a:gdLst/>
            <a:ahLst/>
            <a:cxnLst/>
            <a:rect l="l" t="t" r="r" b="b"/>
            <a:pathLst>
              <a:path w="35560" h="5714">
                <a:moveTo>
                  <a:pt x="0" y="5582"/>
                </a:moveTo>
                <a:lnTo>
                  <a:pt x="35358" y="5582"/>
                </a:lnTo>
                <a:lnTo>
                  <a:pt x="35358" y="0"/>
                </a:lnTo>
                <a:lnTo>
                  <a:pt x="0" y="0"/>
                </a:lnTo>
                <a:lnTo>
                  <a:pt x="0" y="5582"/>
                </a:lnTo>
                <a:close/>
              </a:path>
            </a:pathLst>
          </a:custGeom>
          <a:solidFill>
            <a:srgbClr val="252525"/>
          </a:solidFill>
        </p:spPr>
        <p:txBody>
          <a:bodyPr wrap="square" lIns="0" tIns="0" rIns="0" bIns="0" rtlCol="0"/>
          <a:lstStyle/>
          <a:p>
            <a:endParaRPr sz="1350"/>
          </a:p>
        </p:txBody>
      </p:sp>
      <p:sp>
        <p:nvSpPr>
          <p:cNvPr id="39" name="object 39"/>
          <p:cNvSpPr/>
          <p:nvPr/>
        </p:nvSpPr>
        <p:spPr>
          <a:xfrm>
            <a:off x="3808037" y="4303606"/>
            <a:ext cx="26670" cy="4286"/>
          </a:xfrm>
          <a:custGeom>
            <a:avLst/>
            <a:gdLst/>
            <a:ahLst/>
            <a:cxnLst/>
            <a:rect l="l" t="t" r="r" b="b"/>
            <a:pathLst>
              <a:path w="35560"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40" name="object 40"/>
          <p:cNvSpPr/>
          <p:nvPr/>
        </p:nvSpPr>
        <p:spPr>
          <a:xfrm>
            <a:off x="1267764" y="2637527"/>
            <a:ext cx="85639" cy="59459"/>
          </a:xfrm>
          <a:prstGeom prst="rect">
            <a:avLst/>
          </a:prstGeom>
          <a:blipFill>
            <a:blip r:embed="rId10" cstate="print"/>
            <a:stretch>
              <a:fillRect/>
            </a:stretch>
          </a:blipFill>
        </p:spPr>
        <p:txBody>
          <a:bodyPr wrap="square" lIns="0" tIns="0" rIns="0" bIns="0" rtlCol="0"/>
          <a:lstStyle/>
          <a:p>
            <a:endParaRPr sz="1350"/>
          </a:p>
        </p:txBody>
      </p:sp>
      <p:sp>
        <p:nvSpPr>
          <p:cNvPr id="41" name="object 41"/>
          <p:cNvSpPr/>
          <p:nvPr/>
        </p:nvSpPr>
        <p:spPr>
          <a:xfrm>
            <a:off x="1223174" y="2965979"/>
            <a:ext cx="126554" cy="59376"/>
          </a:xfrm>
          <a:prstGeom prst="rect">
            <a:avLst/>
          </a:prstGeom>
          <a:blipFill>
            <a:blip r:embed="rId11" cstate="print"/>
            <a:stretch>
              <a:fillRect/>
            </a:stretch>
          </a:blipFill>
        </p:spPr>
        <p:txBody>
          <a:bodyPr wrap="square" lIns="0" tIns="0" rIns="0" bIns="0" rtlCol="0"/>
          <a:lstStyle/>
          <a:p>
            <a:endParaRPr sz="1350"/>
          </a:p>
        </p:txBody>
      </p:sp>
      <p:sp>
        <p:nvSpPr>
          <p:cNvPr id="42" name="object 42"/>
          <p:cNvSpPr/>
          <p:nvPr/>
        </p:nvSpPr>
        <p:spPr>
          <a:xfrm>
            <a:off x="1223174" y="3294349"/>
            <a:ext cx="126554" cy="59459"/>
          </a:xfrm>
          <a:prstGeom prst="rect">
            <a:avLst/>
          </a:prstGeom>
          <a:blipFill>
            <a:blip r:embed="rId12" cstate="print"/>
            <a:stretch>
              <a:fillRect/>
            </a:stretch>
          </a:blipFill>
        </p:spPr>
        <p:txBody>
          <a:bodyPr wrap="square" lIns="0" tIns="0" rIns="0" bIns="0" rtlCol="0"/>
          <a:lstStyle/>
          <a:p>
            <a:endParaRPr sz="1350"/>
          </a:p>
        </p:txBody>
      </p:sp>
      <p:sp>
        <p:nvSpPr>
          <p:cNvPr id="43" name="object 43"/>
          <p:cNvSpPr/>
          <p:nvPr/>
        </p:nvSpPr>
        <p:spPr>
          <a:xfrm>
            <a:off x="1216535" y="3622800"/>
            <a:ext cx="133193" cy="59376"/>
          </a:xfrm>
          <a:prstGeom prst="rect">
            <a:avLst/>
          </a:prstGeom>
          <a:blipFill>
            <a:blip r:embed="rId13" cstate="print"/>
            <a:stretch>
              <a:fillRect/>
            </a:stretch>
          </a:blipFill>
        </p:spPr>
        <p:txBody>
          <a:bodyPr wrap="square" lIns="0" tIns="0" rIns="0" bIns="0" rtlCol="0"/>
          <a:lstStyle/>
          <a:p>
            <a:endParaRPr sz="1350"/>
          </a:p>
        </p:txBody>
      </p:sp>
      <p:sp>
        <p:nvSpPr>
          <p:cNvPr id="44" name="object 44"/>
          <p:cNvSpPr/>
          <p:nvPr/>
        </p:nvSpPr>
        <p:spPr>
          <a:xfrm>
            <a:off x="1216535" y="3951186"/>
            <a:ext cx="133193" cy="59435"/>
          </a:xfrm>
          <a:prstGeom prst="rect">
            <a:avLst/>
          </a:prstGeom>
          <a:blipFill>
            <a:blip r:embed="rId14" cstate="print"/>
            <a:stretch>
              <a:fillRect/>
            </a:stretch>
          </a:blipFill>
        </p:spPr>
        <p:txBody>
          <a:bodyPr wrap="square" lIns="0" tIns="0" rIns="0" bIns="0" rtlCol="0"/>
          <a:lstStyle/>
          <a:p>
            <a:endParaRPr sz="1350"/>
          </a:p>
        </p:txBody>
      </p:sp>
      <p:sp>
        <p:nvSpPr>
          <p:cNvPr id="45" name="object 45"/>
          <p:cNvSpPr/>
          <p:nvPr/>
        </p:nvSpPr>
        <p:spPr>
          <a:xfrm>
            <a:off x="1217573" y="4279596"/>
            <a:ext cx="132155" cy="59468"/>
          </a:xfrm>
          <a:prstGeom prst="rect">
            <a:avLst/>
          </a:prstGeom>
          <a:blipFill>
            <a:blip r:embed="rId15" cstate="print"/>
            <a:stretch>
              <a:fillRect/>
            </a:stretch>
          </a:blipFill>
        </p:spPr>
        <p:txBody>
          <a:bodyPr wrap="square" lIns="0" tIns="0" rIns="0" bIns="0" rtlCol="0"/>
          <a:lstStyle/>
          <a:p>
            <a:endParaRPr sz="1350"/>
          </a:p>
        </p:txBody>
      </p:sp>
      <p:sp>
        <p:nvSpPr>
          <p:cNvPr id="46" name="object 46"/>
          <p:cNvSpPr/>
          <p:nvPr/>
        </p:nvSpPr>
        <p:spPr>
          <a:xfrm>
            <a:off x="3901555" y="2336427"/>
            <a:ext cx="136049" cy="2158556"/>
          </a:xfrm>
          <a:prstGeom prst="rect">
            <a:avLst/>
          </a:prstGeom>
          <a:blipFill>
            <a:blip r:embed="rId16" cstate="print"/>
            <a:stretch>
              <a:fillRect/>
            </a:stretch>
          </a:blipFill>
        </p:spPr>
        <p:txBody>
          <a:bodyPr wrap="square" lIns="0" tIns="0" rIns="0" bIns="0" rtlCol="0"/>
          <a:lstStyle/>
          <a:p>
            <a:endParaRPr sz="1350"/>
          </a:p>
        </p:txBody>
      </p:sp>
      <p:sp>
        <p:nvSpPr>
          <p:cNvPr id="47" name="object 47"/>
          <p:cNvSpPr/>
          <p:nvPr/>
        </p:nvSpPr>
        <p:spPr>
          <a:xfrm>
            <a:off x="4035511"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48" name="object 48"/>
          <p:cNvSpPr/>
          <p:nvPr/>
        </p:nvSpPr>
        <p:spPr>
          <a:xfrm>
            <a:off x="4011901" y="4490797"/>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49" name="object 49"/>
          <p:cNvSpPr/>
          <p:nvPr/>
        </p:nvSpPr>
        <p:spPr>
          <a:xfrm>
            <a:off x="4011901" y="4183029"/>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50" name="object 50"/>
          <p:cNvSpPr/>
          <p:nvPr/>
        </p:nvSpPr>
        <p:spPr>
          <a:xfrm>
            <a:off x="4011901" y="3875296"/>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51" name="object 51"/>
          <p:cNvSpPr/>
          <p:nvPr/>
        </p:nvSpPr>
        <p:spPr>
          <a:xfrm>
            <a:off x="4011901" y="3567529"/>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52" name="object 52"/>
          <p:cNvSpPr/>
          <p:nvPr/>
        </p:nvSpPr>
        <p:spPr>
          <a:xfrm>
            <a:off x="4011901" y="3259761"/>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53" name="object 53"/>
          <p:cNvSpPr/>
          <p:nvPr/>
        </p:nvSpPr>
        <p:spPr>
          <a:xfrm>
            <a:off x="4011901" y="2951994"/>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54" name="object 54"/>
          <p:cNvSpPr/>
          <p:nvPr/>
        </p:nvSpPr>
        <p:spPr>
          <a:xfrm>
            <a:off x="4011901" y="2644227"/>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55" name="object 55"/>
          <p:cNvSpPr/>
          <p:nvPr/>
        </p:nvSpPr>
        <p:spPr>
          <a:xfrm>
            <a:off x="4011901" y="2336460"/>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56" name="object 56"/>
          <p:cNvSpPr/>
          <p:nvPr/>
        </p:nvSpPr>
        <p:spPr>
          <a:xfrm>
            <a:off x="4070422" y="4469717"/>
            <a:ext cx="35243" cy="53816"/>
          </a:xfrm>
          <a:custGeom>
            <a:avLst/>
            <a:gdLst/>
            <a:ahLst/>
            <a:cxnLst/>
            <a:rect l="l" t="t" r="r" b="b"/>
            <a:pathLst>
              <a:path w="46989" h="71754">
                <a:moveTo>
                  <a:pt x="27349" y="0"/>
                </a:moveTo>
                <a:lnTo>
                  <a:pt x="18195" y="0"/>
                </a:lnTo>
                <a:lnTo>
                  <a:pt x="13953" y="1362"/>
                </a:lnTo>
                <a:lnTo>
                  <a:pt x="7032" y="6833"/>
                </a:lnTo>
                <a:lnTo>
                  <a:pt x="4353" y="10708"/>
                </a:lnTo>
                <a:lnTo>
                  <a:pt x="2393" y="16548"/>
                </a:lnTo>
                <a:lnTo>
                  <a:pt x="893" y="20780"/>
                </a:lnTo>
                <a:lnTo>
                  <a:pt x="0" y="27424"/>
                </a:lnTo>
                <a:lnTo>
                  <a:pt x="0" y="35675"/>
                </a:lnTo>
                <a:lnTo>
                  <a:pt x="16521" y="71318"/>
                </a:lnTo>
                <a:lnTo>
                  <a:pt x="28688" y="71318"/>
                </a:lnTo>
                <a:lnTo>
                  <a:pt x="33042" y="69944"/>
                </a:lnTo>
                <a:lnTo>
                  <a:pt x="39963" y="64451"/>
                </a:lnTo>
                <a:lnTo>
                  <a:pt x="40093" y="64261"/>
                </a:lnTo>
                <a:lnTo>
                  <a:pt x="19423" y="64261"/>
                </a:lnTo>
                <a:lnTo>
                  <a:pt x="15955" y="62362"/>
                </a:lnTo>
                <a:lnTo>
                  <a:pt x="13283" y="58577"/>
                </a:lnTo>
                <a:lnTo>
                  <a:pt x="10493" y="54781"/>
                </a:lnTo>
                <a:lnTo>
                  <a:pt x="9041" y="47143"/>
                </a:lnTo>
                <a:lnTo>
                  <a:pt x="16074" y="8765"/>
                </a:lnTo>
                <a:lnTo>
                  <a:pt x="19311" y="7101"/>
                </a:lnTo>
                <a:lnTo>
                  <a:pt x="39726" y="7101"/>
                </a:lnTo>
                <a:lnTo>
                  <a:pt x="38958" y="5951"/>
                </a:lnTo>
                <a:lnTo>
                  <a:pt x="36502" y="3774"/>
                </a:lnTo>
                <a:lnTo>
                  <a:pt x="30698" y="759"/>
                </a:lnTo>
                <a:lnTo>
                  <a:pt x="27349" y="0"/>
                </a:lnTo>
                <a:close/>
              </a:path>
              <a:path w="46989" h="71754">
                <a:moveTo>
                  <a:pt x="39726" y="7101"/>
                </a:moveTo>
                <a:lnTo>
                  <a:pt x="27460" y="7101"/>
                </a:lnTo>
                <a:lnTo>
                  <a:pt x="30921" y="8988"/>
                </a:lnTo>
                <a:lnTo>
                  <a:pt x="36502" y="16548"/>
                </a:lnTo>
                <a:lnTo>
                  <a:pt x="37842" y="24185"/>
                </a:lnTo>
                <a:lnTo>
                  <a:pt x="37836" y="47143"/>
                </a:lnTo>
                <a:lnTo>
                  <a:pt x="36502" y="54736"/>
                </a:lnTo>
                <a:lnTo>
                  <a:pt x="30901" y="62374"/>
                </a:lnTo>
                <a:lnTo>
                  <a:pt x="27572" y="64261"/>
                </a:lnTo>
                <a:lnTo>
                  <a:pt x="40093" y="64261"/>
                </a:lnTo>
                <a:lnTo>
                  <a:pt x="42642" y="60554"/>
                </a:lnTo>
                <a:lnTo>
                  <a:pt x="44316" y="55518"/>
                </a:lnTo>
                <a:lnTo>
                  <a:pt x="46103" y="50493"/>
                </a:lnTo>
                <a:lnTo>
                  <a:pt x="46771" y="44831"/>
                </a:lnTo>
                <a:lnTo>
                  <a:pt x="46884" y="28752"/>
                </a:lnTo>
                <a:lnTo>
                  <a:pt x="46326" y="23259"/>
                </a:lnTo>
                <a:lnTo>
                  <a:pt x="45321" y="19172"/>
                </a:lnTo>
                <a:lnTo>
                  <a:pt x="44205" y="15096"/>
                </a:lnTo>
                <a:lnTo>
                  <a:pt x="42754" y="11635"/>
                </a:lnTo>
                <a:lnTo>
                  <a:pt x="39726" y="7101"/>
                </a:lnTo>
                <a:close/>
              </a:path>
            </a:pathLst>
          </a:custGeom>
          <a:solidFill>
            <a:srgbClr val="252525"/>
          </a:solidFill>
        </p:spPr>
        <p:txBody>
          <a:bodyPr wrap="square" lIns="0" tIns="0" rIns="0" bIns="0" rtlCol="0"/>
          <a:lstStyle/>
          <a:p>
            <a:endParaRPr sz="1350"/>
          </a:p>
        </p:txBody>
      </p:sp>
      <p:sp>
        <p:nvSpPr>
          <p:cNvPr id="57" name="object 57"/>
          <p:cNvSpPr/>
          <p:nvPr/>
        </p:nvSpPr>
        <p:spPr>
          <a:xfrm>
            <a:off x="4075530" y="4161950"/>
            <a:ext cx="20003" cy="52864"/>
          </a:xfrm>
          <a:custGeom>
            <a:avLst/>
            <a:gdLst/>
            <a:ahLst/>
            <a:cxnLst/>
            <a:rect l="l" t="t" r="r" b="b"/>
            <a:pathLst>
              <a:path w="26670" h="70485">
                <a:moveTo>
                  <a:pt x="26456" y="15476"/>
                </a:moveTo>
                <a:lnTo>
                  <a:pt x="17637" y="15476"/>
                </a:lnTo>
                <a:lnTo>
                  <a:pt x="17637" y="70123"/>
                </a:lnTo>
                <a:lnTo>
                  <a:pt x="26456" y="70123"/>
                </a:lnTo>
                <a:lnTo>
                  <a:pt x="26456" y="15476"/>
                </a:lnTo>
                <a:close/>
              </a:path>
              <a:path w="26670" h="70485">
                <a:moveTo>
                  <a:pt x="26456" y="0"/>
                </a:moveTo>
                <a:lnTo>
                  <a:pt x="20763" y="0"/>
                </a:lnTo>
                <a:lnTo>
                  <a:pt x="19200" y="3014"/>
                </a:lnTo>
                <a:lnTo>
                  <a:pt x="16632" y="6130"/>
                </a:lnTo>
                <a:lnTo>
                  <a:pt x="9265" y="12539"/>
                </a:lnTo>
                <a:lnTo>
                  <a:pt x="4911" y="15275"/>
                </a:lnTo>
                <a:lnTo>
                  <a:pt x="0" y="17530"/>
                </a:lnTo>
                <a:lnTo>
                  <a:pt x="0" y="25816"/>
                </a:lnTo>
                <a:lnTo>
                  <a:pt x="17637" y="15476"/>
                </a:lnTo>
                <a:lnTo>
                  <a:pt x="26456" y="15476"/>
                </a:lnTo>
                <a:lnTo>
                  <a:pt x="26456" y="0"/>
                </a:lnTo>
                <a:close/>
              </a:path>
            </a:pathLst>
          </a:custGeom>
          <a:solidFill>
            <a:srgbClr val="252525"/>
          </a:solidFill>
        </p:spPr>
        <p:txBody>
          <a:bodyPr wrap="square" lIns="0" tIns="0" rIns="0" bIns="0" rtlCol="0"/>
          <a:lstStyle/>
          <a:p>
            <a:endParaRPr sz="1350"/>
          </a:p>
        </p:txBody>
      </p:sp>
      <p:sp>
        <p:nvSpPr>
          <p:cNvPr id="58" name="object 58"/>
          <p:cNvSpPr/>
          <p:nvPr/>
        </p:nvSpPr>
        <p:spPr>
          <a:xfrm>
            <a:off x="4069502" y="3854191"/>
            <a:ext cx="36195" cy="52864"/>
          </a:xfrm>
          <a:custGeom>
            <a:avLst/>
            <a:gdLst/>
            <a:ahLst/>
            <a:cxnLst/>
            <a:rect l="l" t="t" r="r" b="b"/>
            <a:pathLst>
              <a:path w="48260" h="70485">
                <a:moveTo>
                  <a:pt x="43109" y="7034"/>
                </a:moveTo>
                <a:lnTo>
                  <a:pt x="29023" y="7034"/>
                </a:lnTo>
                <a:lnTo>
                  <a:pt x="32260" y="8262"/>
                </a:lnTo>
                <a:lnTo>
                  <a:pt x="34716" y="10607"/>
                </a:lnTo>
                <a:lnTo>
                  <a:pt x="37284" y="12952"/>
                </a:lnTo>
                <a:lnTo>
                  <a:pt x="38512" y="15744"/>
                </a:lnTo>
                <a:lnTo>
                  <a:pt x="38512" y="22443"/>
                </a:lnTo>
                <a:lnTo>
                  <a:pt x="37061" y="25905"/>
                </a:lnTo>
                <a:lnTo>
                  <a:pt x="31591" y="33163"/>
                </a:lnTo>
                <a:lnTo>
                  <a:pt x="26344" y="38076"/>
                </a:lnTo>
                <a:lnTo>
                  <a:pt x="13381" y="48461"/>
                </a:lnTo>
                <a:lnTo>
                  <a:pt x="9600" y="51810"/>
                </a:lnTo>
                <a:lnTo>
                  <a:pt x="0" y="68001"/>
                </a:lnTo>
                <a:lnTo>
                  <a:pt x="111" y="70123"/>
                </a:lnTo>
                <a:lnTo>
                  <a:pt x="47665" y="70123"/>
                </a:lnTo>
                <a:lnTo>
                  <a:pt x="47665" y="61860"/>
                </a:lnTo>
                <a:lnTo>
                  <a:pt x="12390" y="61860"/>
                </a:lnTo>
                <a:lnTo>
                  <a:pt x="13395" y="60297"/>
                </a:lnTo>
                <a:lnTo>
                  <a:pt x="14623" y="58733"/>
                </a:lnTo>
                <a:lnTo>
                  <a:pt x="17637" y="55719"/>
                </a:lnTo>
                <a:lnTo>
                  <a:pt x="20986" y="52704"/>
                </a:lnTo>
                <a:lnTo>
                  <a:pt x="26344" y="48461"/>
                </a:lnTo>
                <a:lnTo>
                  <a:pt x="32707" y="43213"/>
                </a:lnTo>
                <a:lnTo>
                  <a:pt x="45768" y="27580"/>
                </a:lnTo>
                <a:lnTo>
                  <a:pt x="46996" y="24900"/>
                </a:lnTo>
                <a:lnTo>
                  <a:pt x="47507" y="22443"/>
                </a:lnTo>
                <a:lnTo>
                  <a:pt x="47456" y="13622"/>
                </a:lnTo>
                <a:lnTo>
                  <a:pt x="45544" y="9267"/>
                </a:lnTo>
                <a:lnTo>
                  <a:pt x="43109" y="7034"/>
                </a:lnTo>
                <a:close/>
              </a:path>
              <a:path w="48260" h="70485">
                <a:moveTo>
                  <a:pt x="32037" y="0"/>
                </a:moveTo>
                <a:lnTo>
                  <a:pt x="18307" y="0"/>
                </a:lnTo>
                <a:lnTo>
                  <a:pt x="12837" y="1674"/>
                </a:lnTo>
                <a:lnTo>
                  <a:pt x="4800" y="8597"/>
                </a:lnTo>
                <a:lnTo>
                  <a:pt x="2455" y="13622"/>
                </a:lnTo>
                <a:lnTo>
                  <a:pt x="1786" y="20210"/>
                </a:lnTo>
                <a:lnTo>
                  <a:pt x="10828" y="21104"/>
                </a:lnTo>
                <a:lnTo>
                  <a:pt x="10939" y="16749"/>
                </a:lnTo>
                <a:lnTo>
                  <a:pt x="12167" y="13287"/>
                </a:lnTo>
                <a:lnTo>
                  <a:pt x="17302" y="8374"/>
                </a:lnTo>
                <a:lnTo>
                  <a:pt x="20651" y="7034"/>
                </a:lnTo>
                <a:lnTo>
                  <a:pt x="43109" y="7034"/>
                </a:lnTo>
                <a:lnTo>
                  <a:pt x="37507" y="1898"/>
                </a:lnTo>
                <a:lnTo>
                  <a:pt x="32037" y="0"/>
                </a:lnTo>
                <a:close/>
              </a:path>
            </a:pathLst>
          </a:custGeom>
          <a:solidFill>
            <a:srgbClr val="252525"/>
          </a:solidFill>
        </p:spPr>
        <p:txBody>
          <a:bodyPr wrap="square" lIns="0" tIns="0" rIns="0" bIns="0" rtlCol="0"/>
          <a:lstStyle/>
          <a:p>
            <a:endParaRPr sz="1350"/>
          </a:p>
        </p:txBody>
      </p:sp>
      <p:sp>
        <p:nvSpPr>
          <p:cNvPr id="59" name="object 59"/>
          <p:cNvSpPr/>
          <p:nvPr/>
        </p:nvSpPr>
        <p:spPr>
          <a:xfrm>
            <a:off x="4070507" y="3546424"/>
            <a:ext cx="35719" cy="53816"/>
          </a:xfrm>
          <a:custGeom>
            <a:avLst/>
            <a:gdLst/>
            <a:ahLst/>
            <a:cxnLst/>
            <a:rect l="l" t="t" r="r" b="b"/>
            <a:pathLst>
              <a:path w="47625" h="71754">
                <a:moveTo>
                  <a:pt x="8818" y="50582"/>
                </a:moveTo>
                <a:lnTo>
                  <a:pt x="0" y="51699"/>
                </a:lnTo>
                <a:lnTo>
                  <a:pt x="558" y="57505"/>
                </a:lnTo>
                <a:lnTo>
                  <a:pt x="2902" y="62195"/>
                </a:lnTo>
                <a:lnTo>
                  <a:pt x="7144" y="65880"/>
                </a:lnTo>
                <a:lnTo>
                  <a:pt x="11274" y="69565"/>
                </a:lnTo>
                <a:lnTo>
                  <a:pt x="16521" y="71351"/>
                </a:lnTo>
                <a:lnTo>
                  <a:pt x="29805" y="71351"/>
                </a:lnTo>
                <a:lnTo>
                  <a:pt x="35609" y="69230"/>
                </a:lnTo>
                <a:lnTo>
                  <a:pt x="41029" y="64205"/>
                </a:lnTo>
                <a:lnTo>
                  <a:pt x="19423" y="64205"/>
                </a:lnTo>
                <a:lnTo>
                  <a:pt x="16409" y="63200"/>
                </a:lnTo>
                <a:lnTo>
                  <a:pt x="13953" y="61078"/>
                </a:lnTo>
                <a:lnTo>
                  <a:pt x="11497" y="58845"/>
                </a:lnTo>
                <a:lnTo>
                  <a:pt x="9823" y="55384"/>
                </a:lnTo>
                <a:lnTo>
                  <a:pt x="8818" y="50582"/>
                </a:lnTo>
                <a:close/>
              </a:path>
              <a:path w="47625" h="71754">
                <a:moveTo>
                  <a:pt x="41885" y="36066"/>
                </a:moveTo>
                <a:lnTo>
                  <a:pt x="27684" y="36066"/>
                </a:lnTo>
                <a:lnTo>
                  <a:pt x="31033" y="37406"/>
                </a:lnTo>
                <a:lnTo>
                  <a:pt x="36391" y="42543"/>
                </a:lnTo>
                <a:lnTo>
                  <a:pt x="37730" y="45781"/>
                </a:lnTo>
                <a:lnTo>
                  <a:pt x="37730" y="53820"/>
                </a:lnTo>
                <a:lnTo>
                  <a:pt x="36279" y="57282"/>
                </a:lnTo>
                <a:lnTo>
                  <a:pt x="33377" y="60073"/>
                </a:lnTo>
                <a:lnTo>
                  <a:pt x="30586" y="62865"/>
                </a:lnTo>
                <a:lnTo>
                  <a:pt x="27014" y="64205"/>
                </a:lnTo>
                <a:lnTo>
                  <a:pt x="41029" y="64205"/>
                </a:lnTo>
                <a:lnTo>
                  <a:pt x="44763" y="60743"/>
                </a:lnTo>
                <a:lnTo>
                  <a:pt x="47107" y="55607"/>
                </a:lnTo>
                <a:lnTo>
                  <a:pt x="47107" y="44999"/>
                </a:lnTo>
                <a:lnTo>
                  <a:pt x="45879" y="41203"/>
                </a:lnTo>
                <a:lnTo>
                  <a:pt x="41885" y="36066"/>
                </a:lnTo>
                <a:close/>
              </a:path>
              <a:path w="47625" h="71754">
                <a:moveTo>
                  <a:pt x="39632" y="7034"/>
                </a:moveTo>
                <a:lnTo>
                  <a:pt x="26121" y="7034"/>
                </a:lnTo>
                <a:lnTo>
                  <a:pt x="28912" y="8039"/>
                </a:lnTo>
                <a:lnTo>
                  <a:pt x="31144" y="10161"/>
                </a:lnTo>
                <a:lnTo>
                  <a:pt x="33377" y="12171"/>
                </a:lnTo>
                <a:lnTo>
                  <a:pt x="34493" y="14850"/>
                </a:lnTo>
                <a:lnTo>
                  <a:pt x="34493" y="21885"/>
                </a:lnTo>
                <a:lnTo>
                  <a:pt x="32930" y="24900"/>
                </a:lnTo>
                <a:lnTo>
                  <a:pt x="26902" y="28697"/>
                </a:lnTo>
                <a:lnTo>
                  <a:pt x="23553" y="29590"/>
                </a:lnTo>
                <a:lnTo>
                  <a:pt x="18294" y="29590"/>
                </a:lnTo>
                <a:lnTo>
                  <a:pt x="17414" y="37071"/>
                </a:lnTo>
                <a:lnTo>
                  <a:pt x="19870" y="36401"/>
                </a:lnTo>
                <a:lnTo>
                  <a:pt x="21991" y="36066"/>
                </a:lnTo>
                <a:lnTo>
                  <a:pt x="41885" y="36066"/>
                </a:lnTo>
                <a:lnTo>
                  <a:pt x="41191" y="35173"/>
                </a:lnTo>
                <a:lnTo>
                  <a:pt x="37842" y="33275"/>
                </a:lnTo>
                <a:lnTo>
                  <a:pt x="33600" y="32270"/>
                </a:lnTo>
                <a:lnTo>
                  <a:pt x="36837" y="30818"/>
                </a:lnTo>
                <a:lnTo>
                  <a:pt x="38406" y="29590"/>
                </a:lnTo>
                <a:lnTo>
                  <a:pt x="18977" y="29590"/>
                </a:lnTo>
                <a:lnTo>
                  <a:pt x="18307" y="29478"/>
                </a:lnTo>
                <a:lnTo>
                  <a:pt x="38549" y="29478"/>
                </a:lnTo>
                <a:lnTo>
                  <a:pt x="39405" y="28808"/>
                </a:lnTo>
                <a:lnTo>
                  <a:pt x="40968" y="26352"/>
                </a:lnTo>
                <a:lnTo>
                  <a:pt x="42642" y="23895"/>
                </a:lnTo>
                <a:lnTo>
                  <a:pt x="43535" y="21104"/>
                </a:lnTo>
                <a:lnTo>
                  <a:pt x="43502" y="14850"/>
                </a:lnTo>
                <a:lnTo>
                  <a:pt x="42642" y="11947"/>
                </a:lnTo>
                <a:lnTo>
                  <a:pt x="40856" y="9156"/>
                </a:lnTo>
                <a:lnTo>
                  <a:pt x="39632" y="7034"/>
                </a:lnTo>
                <a:close/>
              </a:path>
              <a:path w="47625" h="71754">
                <a:moveTo>
                  <a:pt x="26456" y="0"/>
                </a:moveTo>
                <a:lnTo>
                  <a:pt x="16744" y="0"/>
                </a:lnTo>
                <a:lnTo>
                  <a:pt x="12055" y="1563"/>
                </a:lnTo>
                <a:lnTo>
                  <a:pt x="8148" y="4689"/>
                </a:lnTo>
                <a:lnTo>
                  <a:pt x="4353" y="7927"/>
                </a:lnTo>
                <a:lnTo>
                  <a:pt x="1897" y="12394"/>
                </a:lnTo>
                <a:lnTo>
                  <a:pt x="893" y="18089"/>
                </a:lnTo>
                <a:lnTo>
                  <a:pt x="9711" y="19652"/>
                </a:lnTo>
                <a:lnTo>
                  <a:pt x="10381" y="15409"/>
                </a:lnTo>
                <a:lnTo>
                  <a:pt x="11832" y="12282"/>
                </a:lnTo>
                <a:lnTo>
                  <a:pt x="14065" y="10161"/>
                </a:lnTo>
                <a:lnTo>
                  <a:pt x="16409" y="8039"/>
                </a:lnTo>
                <a:lnTo>
                  <a:pt x="19200" y="7034"/>
                </a:lnTo>
                <a:lnTo>
                  <a:pt x="39632" y="7034"/>
                </a:lnTo>
                <a:lnTo>
                  <a:pt x="39181" y="6253"/>
                </a:lnTo>
                <a:lnTo>
                  <a:pt x="36614" y="4131"/>
                </a:lnTo>
                <a:lnTo>
                  <a:pt x="33265" y="2456"/>
                </a:lnTo>
                <a:lnTo>
                  <a:pt x="30028" y="781"/>
                </a:lnTo>
                <a:lnTo>
                  <a:pt x="26456" y="0"/>
                </a:lnTo>
                <a:close/>
              </a:path>
            </a:pathLst>
          </a:custGeom>
          <a:solidFill>
            <a:srgbClr val="252525"/>
          </a:solidFill>
        </p:spPr>
        <p:txBody>
          <a:bodyPr wrap="square" lIns="0" tIns="0" rIns="0" bIns="0" rtlCol="0"/>
          <a:lstStyle/>
          <a:p>
            <a:endParaRPr sz="1350"/>
          </a:p>
        </p:txBody>
      </p:sp>
      <p:sp>
        <p:nvSpPr>
          <p:cNvPr id="60" name="object 60"/>
          <p:cNvSpPr/>
          <p:nvPr/>
        </p:nvSpPr>
        <p:spPr>
          <a:xfrm>
            <a:off x="4068246" y="3238824"/>
            <a:ext cx="37624" cy="52864"/>
          </a:xfrm>
          <a:custGeom>
            <a:avLst/>
            <a:gdLst/>
            <a:ahLst/>
            <a:cxnLst/>
            <a:rect l="l" t="t" r="r" b="b"/>
            <a:pathLst>
              <a:path w="50164" h="70485">
                <a:moveTo>
                  <a:pt x="40075" y="53150"/>
                </a:moveTo>
                <a:lnTo>
                  <a:pt x="31256" y="53150"/>
                </a:lnTo>
                <a:lnTo>
                  <a:pt x="31256" y="69900"/>
                </a:lnTo>
                <a:lnTo>
                  <a:pt x="40075" y="69900"/>
                </a:lnTo>
                <a:lnTo>
                  <a:pt x="40075" y="53150"/>
                </a:lnTo>
                <a:close/>
              </a:path>
              <a:path w="50164" h="70485">
                <a:moveTo>
                  <a:pt x="40075" y="0"/>
                </a:moveTo>
                <a:lnTo>
                  <a:pt x="32819" y="0"/>
                </a:lnTo>
                <a:lnTo>
                  <a:pt x="0" y="45334"/>
                </a:lnTo>
                <a:lnTo>
                  <a:pt x="0" y="53150"/>
                </a:lnTo>
                <a:lnTo>
                  <a:pt x="49786" y="53150"/>
                </a:lnTo>
                <a:lnTo>
                  <a:pt x="49786" y="45334"/>
                </a:lnTo>
                <a:lnTo>
                  <a:pt x="8707" y="45334"/>
                </a:lnTo>
                <a:lnTo>
                  <a:pt x="31256" y="13846"/>
                </a:lnTo>
                <a:lnTo>
                  <a:pt x="40075" y="13846"/>
                </a:lnTo>
                <a:lnTo>
                  <a:pt x="40075" y="0"/>
                </a:lnTo>
                <a:close/>
              </a:path>
              <a:path w="50164" h="70485">
                <a:moveTo>
                  <a:pt x="40075" y="13846"/>
                </a:moveTo>
                <a:lnTo>
                  <a:pt x="31256" y="13846"/>
                </a:lnTo>
                <a:lnTo>
                  <a:pt x="31256" y="45334"/>
                </a:lnTo>
                <a:lnTo>
                  <a:pt x="40075" y="45334"/>
                </a:lnTo>
                <a:lnTo>
                  <a:pt x="40075" y="13846"/>
                </a:lnTo>
                <a:close/>
              </a:path>
            </a:pathLst>
          </a:custGeom>
          <a:solidFill>
            <a:srgbClr val="252525"/>
          </a:solidFill>
        </p:spPr>
        <p:txBody>
          <a:bodyPr wrap="square" lIns="0" tIns="0" rIns="0" bIns="0" rtlCol="0"/>
          <a:lstStyle/>
          <a:p>
            <a:endParaRPr sz="1350"/>
          </a:p>
        </p:txBody>
      </p:sp>
      <p:sp>
        <p:nvSpPr>
          <p:cNvPr id="61" name="object 61"/>
          <p:cNvSpPr/>
          <p:nvPr/>
        </p:nvSpPr>
        <p:spPr>
          <a:xfrm>
            <a:off x="4070423" y="2931811"/>
            <a:ext cx="36195" cy="52864"/>
          </a:xfrm>
          <a:custGeom>
            <a:avLst/>
            <a:gdLst/>
            <a:ahLst/>
            <a:cxnLst/>
            <a:rect l="l" t="t" r="r" b="b"/>
            <a:pathLst>
              <a:path w="48260" h="70485">
                <a:moveTo>
                  <a:pt x="9265" y="49801"/>
                </a:moveTo>
                <a:lnTo>
                  <a:pt x="0" y="50582"/>
                </a:lnTo>
                <a:lnTo>
                  <a:pt x="558" y="56500"/>
                </a:lnTo>
                <a:lnTo>
                  <a:pt x="3013" y="61190"/>
                </a:lnTo>
                <a:lnTo>
                  <a:pt x="11274" y="68336"/>
                </a:lnTo>
                <a:lnTo>
                  <a:pt x="16632" y="70123"/>
                </a:lnTo>
                <a:lnTo>
                  <a:pt x="31144" y="70123"/>
                </a:lnTo>
                <a:lnTo>
                  <a:pt x="37395" y="67220"/>
                </a:lnTo>
                <a:lnTo>
                  <a:pt x="40874" y="62977"/>
                </a:lnTo>
                <a:lnTo>
                  <a:pt x="19646" y="62977"/>
                </a:lnTo>
                <a:lnTo>
                  <a:pt x="16632" y="61972"/>
                </a:lnTo>
                <a:lnTo>
                  <a:pt x="14065" y="59738"/>
                </a:lnTo>
                <a:lnTo>
                  <a:pt x="11609" y="57505"/>
                </a:lnTo>
                <a:lnTo>
                  <a:pt x="9935" y="54267"/>
                </a:lnTo>
                <a:lnTo>
                  <a:pt x="9265" y="49801"/>
                </a:lnTo>
                <a:close/>
              </a:path>
              <a:path w="48260" h="70485">
                <a:moveTo>
                  <a:pt x="42451" y="30148"/>
                </a:moveTo>
                <a:lnTo>
                  <a:pt x="27572" y="30148"/>
                </a:lnTo>
                <a:lnTo>
                  <a:pt x="31256" y="31600"/>
                </a:lnTo>
                <a:lnTo>
                  <a:pt x="34047" y="34391"/>
                </a:lnTo>
                <a:lnTo>
                  <a:pt x="36949" y="37183"/>
                </a:lnTo>
                <a:lnTo>
                  <a:pt x="38288" y="41091"/>
                </a:lnTo>
                <a:lnTo>
                  <a:pt x="38171" y="51475"/>
                </a:lnTo>
                <a:lnTo>
                  <a:pt x="36837" y="55272"/>
                </a:lnTo>
                <a:lnTo>
                  <a:pt x="31033" y="61525"/>
                </a:lnTo>
                <a:lnTo>
                  <a:pt x="27349" y="62977"/>
                </a:lnTo>
                <a:lnTo>
                  <a:pt x="40874" y="62977"/>
                </a:lnTo>
                <a:lnTo>
                  <a:pt x="45768" y="56947"/>
                </a:lnTo>
                <a:lnTo>
                  <a:pt x="47665" y="51475"/>
                </a:lnTo>
                <a:lnTo>
                  <a:pt x="47665" y="38523"/>
                </a:lnTo>
                <a:lnTo>
                  <a:pt x="45544" y="33163"/>
                </a:lnTo>
                <a:lnTo>
                  <a:pt x="42451" y="30148"/>
                </a:lnTo>
                <a:close/>
              </a:path>
              <a:path w="48260" h="70485">
                <a:moveTo>
                  <a:pt x="44316" y="0"/>
                </a:moveTo>
                <a:lnTo>
                  <a:pt x="8595" y="0"/>
                </a:lnTo>
                <a:lnTo>
                  <a:pt x="1562" y="35843"/>
                </a:lnTo>
                <a:lnTo>
                  <a:pt x="9935" y="36959"/>
                </a:lnTo>
                <a:lnTo>
                  <a:pt x="11162" y="34950"/>
                </a:lnTo>
                <a:lnTo>
                  <a:pt x="12949" y="33275"/>
                </a:lnTo>
                <a:lnTo>
                  <a:pt x="15293" y="32046"/>
                </a:lnTo>
                <a:lnTo>
                  <a:pt x="17525" y="30818"/>
                </a:lnTo>
                <a:lnTo>
                  <a:pt x="20093" y="30148"/>
                </a:lnTo>
                <a:lnTo>
                  <a:pt x="42451" y="30148"/>
                </a:lnTo>
                <a:lnTo>
                  <a:pt x="41191" y="28920"/>
                </a:lnTo>
                <a:lnTo>
                  <a:pt x="39181" y="26910"/>
                </a:lnTo>
                <a:lnTo>
                  <a:pt x="11721" y="26910"/>
                </a:lnTo>
                <a:lnTo>
                  <a:pt x="15628" y="8151"/>
                </a:lnTo>
                <a:lnTo>
                  <a:pt x="44316" y="8151"/>
                </a:lnTo>
                <a:lnTo>
                  <a:pt x="44316" y="0"/>
                </a:lnTo>
                <a:close/>
              </a:path>
              <a:path w="48260" h="70485">
                <a:moveTo>
                  <a:pt x="31591" y="22555"/>
                </a:moveTo>
                <a:lnTo>
                  <a:pt x="20539" y="22555"/>
                </a:lnTo>
                <a:lnTo>
                  <a:pt x="16074" y="24007"/>
                </a:lnTo>
                <a:lnTo>
                  <a:pt x="11721" y="26910"/>
                </a:lnTo>
                <a:lnTo>
                  <a:pt x="39181" y="26910"/>
                </a:lnTo>
                <a:lnTo>
                  <a:pt x="36949" y="24677"/>
                </a:lnTo>
                <a:lnTo>
                  <a:pt x="31591" y="22555"/>
                </a:lnTo>
                <a:close/>
              </a:path>
            </a:pathLst>
          </a:custGeom>
          <a:solidFill>
            <a:srgbClr val="252525"/>
          </a:solidFill>
        </p:spPr>
        <p:txBody>
          <a:bodyPr wrap="square" lIns="0" tIns="0" rIns="0" bIns="0" rtlCol="0"/>
          <a:lstStyle/>
          <a:p>
            <a:endParaRPr sz="1350"/>
          </a:p>
        </p:txBody>
      </p:sp>
      <p:sp>
        <p:nvSpPr>
          <p:cNvPr id="62" name="object 62"/>
          <p:cNvSpPr/>
          <p:nvPr/>
        </p:nvSpPr>
        <p:spPr>
          <a:xfrm>
            <a:off x="4070243" y="2623123"/>
            <a:ext cx="35719" cy="53816"/>
          </a:xfrm>
          <a:custGeom>
            <a:avLst/>
            <a:gdLst/>
            <a:ahLst/>
            <a:cxnLst/>
            <a:rect l="l" t="t" r="r" b="b"/>
            <a:pathLst>
              <a:path w="47625" h="71755">
                <a:moveTo>
                  <a:pt x="31384" y="0"/>
                </a:moveTo>
                <a:lnTo>
                  <a:pt x="18100" y="0"/>
                </a:lnTo>
                <a:lnTo>
                  <a:pt x="12072" y="2679"/>
                </a:lnTo>
                <a:lnTo>
                  <a:pt x="0" y="39304"/>
                </a:lnTo>
                <a:lnTo>
                  <a:pt x="326" y="45821"/>
                </a:lnTo>
                <a:lnTo>
                  <a:pt x="17430" y="71351"/>
                </a:lnTo>
                <a:lnTo>
                  <a:pt x="29151" y="71351"/>
                </a:lnTo>
                <a:lnTo>
                  <a:pt x="33058" y="70346"/>
                </a:lnTo>
                <a:lnTo>
                  <a:pt x="36407" y="68336"/>
                </a:lnTo>
                <a:lnTo>
                  <a:pt x="39868" y="66326"/>
                </a:lnTo>
                <a:lnTo>
                  <a:pt x="41744" y="64205"/>
                </a:lnTo>
                <a:lnTo>
                  <a:pt x="22119" y="64205"/>
                </a:lnTo>
                <a:lnTo>
                  <a:pt x="19663" y="63535"/>
                </a:lnTo>
                <a:lnTo>
                  <a:pt x="17430" y="62083"/>
                </a:lnTo>
                <a:lnTo>
                  <a:pt x="15086" y="60743"/>
                </a:lnTo>
                <a:lnTo>
                  <a:pt x="13300" y="58622"/>
                </a:lnTo>
                <a:lnTo>
                  <a:pt x="10621" y="53262"/>
                </a:lnTo>
                <a:lnTo>
                  <a:pt x="10063" y="50471"/>
                </a:lnTo>
                <a:lnTo>
                  <a:pt x="10063" y="42989"/>
                </a:lnTo>
                <a:lnTo>
                  <a:pt x="11402" y="39304"/>
                </a:lnTo>
                <a:lnTo>
                  <a:pt x="16649" y="34056"/>
                </a:lnTo>
                <a:lnTo>
                  <a:pt x="8611" y="34056"/>
                </a:lnTo>
                <a:lnTo>
                  <a:pt x="8723" y="27133"/>
                </a:lnTo>
                <a:lnTo>
                  <a:pt x="9504" y="21773"/>
                </a:lnTo>
                <a:lnTo>
                  <a:pt x="11179" y="17977"/>
                </a:lnTo>
                <a:lnTo>
                  <a:pt x="12742" y="14181"/>
                </a:lnTo>
                <a:lnTo>
                  <a:pt x="14974" y="11277"/>
                </a:lnTo>
                <a:lnTo>
                  <a:pt x="17765" y="9267"/>
                </a:lnTo>
                <a:lnTo>
                  <a:pt x="19886" y="7816"/>
                </a:lnTo>
                <a:lnTo>
                  <a:pt x="22342" y="7034"/>
                </a:lnTo>
                <a:lnTo>
                  <a:pt x="42425" y="7034"/>
                </a:lnTo>
                <a:lnTo>
                  <a:pt x="35961" y="1563"/>
                </a:lnTo>
                <a:lnTo>
                  <a:pt x="31384" y="0"/>
                </a:lnTo>
                <a:close/>
              </a:path>
              <a:path w="47625" h="71755">
                <a:moveTo>
                  <a:pt x="42357" y="32381"/>
                </a:moveTo>
                <a:lnTo>
                  <a:pt x="28370" y="32381"/>
                </a:lnTo>
                <a:lnTo>
                  <a:pt x="31719" y="33721"/>
                </a:lnTo>
                <a:lnTo>
                  <a:pt x="34398" y="36513"/>
                </a:lnTo>
                <a:lnTo>
                  <a:pt x="36965" y="39304"/>
                </a:lnTo>
                <a:lnTo>
                  <a:pt x="38265" y="42989"/>
                </a:lnTo>
                <a:lnTo>
                  <a:pt x="38193" y="53262"/>
                </a:lnTo>
                <a:lnTo>
                  <a:pt x="36965" y="56947"/>
                </a:lnTo>
                <a:lnTo>
                  <a:pt x="31607" y="62753"/>
                </a:lnTo>
                <a:lnTo>
                  <a:pt x="28370" y="64205"/>
                </a:lnTo>
                <a:lnTo>
                  <a:pt x="41744" y="64205"/>
                </a:lnTo>
                <a:lnTo>
                  <a:pt x="42435" y="63423"/>
                </a:lnTo>
                <a:lnTo>
                  <a:pt x="44962" y="58622"/>
                </a:lnTo>
                <a:lnTo>
                  <a:pt x="46342" y="55942"/>
                </a:lnTo>
                <a:lnTo>
                  <a:pt x="47347" y="51810"/>
                </a:lnTo>
                <a:lnTo>
                  <a:pt x="47347" y="40756"/>
                </a:lnTo>
                <a:lnTo>
                  <a:pt x="45338" y="35285"/>
                </a:lnTo>
                <a:lnTo>
                  <a:pt x="42357" y="32381"/>
                </a:lnTo>
                <a:close/>
              </a:path>
              <a:path w="47625" h="71755">
                <a:moveTo>
                  <a:pt x="32054" y="24788"/>
                </a:moveTo>
                <a:lnTo>
                  <a:pt x="22788" y="24788"/>
                </a:lnTo>
                <a:lnTo>
                  <a:pt x="19551" y="25570"/>
                </a:lnTo>
                <a:lnTo>
                  <a:pt x="16425" y="27133"/>
                </a:lnTo>
                <a:lnTo>
                  <a:pt x="13411" y="28585"/>
                </a:lnTo>
                <a:lnTo>
                  <a:pt x="10732" y="30930"/>
                </a:lnTo>
                <a:lnTo>
                  <a:pt x="8611" y="34056"/>
                </a:lnTo>
                <a:lnTo>
                  <a:pt x="16649" y="34056"/>
                </a:lnTo>
                <a:lnTo>
                  <a:pt x="16984" y="33721"/>
                </a:lnTo>
                <a:lnTo>
                  <a:pt x="20332" y="32381"/>
                </a:lnTo>
                <a:lnTo>
                  <a:pt x="42357" y="32381"/>
                </a:lnTo>
                <a:lnTo>
                  <a:pt x="41096" y="31153"/>
                </a:lnTo>
                <a:lnTo>
                  <a:pt x="36965" y="26910"/>
                </a:lnTo>
                <a:lnTo>
                  <a:pt x="32054" y="24788"/>
                </a:lnTo>
                <a:close/>
              </a:path>
              <a:path w="47625" h="71755">
                <a:moveTo>
                  <a:pt x="42425" y="7034"/>
                </a:moveTo>
                <a:lnTo>
                  <a:pt x="28593" y="7034"/>
                </a:lnTo>
                <a:lnTo>
                  <a:pt x="31607" y="8262"/>
                </a:lnTo>
                <a:lnTo>
                  <a:pt x="33951" y="10719"/>
                </a:lnTo>
                <a:lnTo>
                  <a:pt x="35402" y="12282"/>
                </a:lnTo>
                <a:lnTo>
                  <a:pt x="36519" y="14627"/>
                </a:lnTo>
                <a:lnTo>
                  <a:pt x="37300" y="18089"/>
                </a:lnTo>
                <a:lnTo>
                  <a:pt x="46119" y="17419"/>
                </a:lnTo>
                <a:lnTo>
                  <a:pt x="45338" y="11947"/>
                </a:lnTo>
                <a:lnTo>
                  <a:pt x="43217" y="7704"/>
                </a:lnTo>
                <a:lnTo>
                  <a:pt x="42425" y="7034"/>
                </a:lnTo>
                <a:close/>
              </a:path>
            </a:pathLst>
          </a:custGeom>
          <a:solidFill>
            <a:srgbClr val="252525"/>
          </a:solidFill>
        </p:spPr>
        <p:txBody>
          <a:bodyPr wrap="square" lIns="0" tIns="0" rIns="0" bIns="0" rtlCol="0"/>
          <a:lstStyle/>
          <a:p>
            <a:endParaRPr sz="1350"/>
          </a:p>
        </p:txBody>
      </p:sp>
      <p:sp>
        <p:nvSpPr>
          <p:cNvPr id="63" name="object 63"/>
          <p:cNvSpPr/>
          <p:nvPr/>
        </p:nvSpPr>
        <p:spPr>
          <a:xfrm>
            <a:off x="4070841" y="2316277"/>
            <a:ext cx="35243" cy="51911"/>
          </a:xfrm>
          <a:custGeom>
            <a:avLst/>
            <a:gdLst/>
            <a:ahLst/>
            <a:cxnLst/>
            <a:rect l="l" t="t" r="r" b="b"/>
            <a:pathLst>
              <a:path w="46989" h="69214">
                <a:moveTo>
                  <a:pt x="46661" y="0"/>
                </a:moveTo>
                <a:lnTo>
                  <a:pt x="0" y="0"/>
                </a:lnTo>
                <a:lnTo>
                  <a:pt x="0" y="8151"/>
                </a:lnTo>
                <a:lnTo>
                  <a:pt x="35274" y="8151"/>
                </a:lnTo>
                <a:lnTo>
                  <a:pt x="30809" y="13176"/>
                </a:lnTo>
                <a:lnTo>
                  <a:pt x="13395" y="49019"/>
                </a:lnTo>
                <a:lnTo>
                  <a:pt x="11274" y="56724"/>
                </a:lnTo>
                <a:lnTo>
                  <a:pt x="10158" y="63423"/>
                </a:lnTo>
                <a:lnTo>
                  <a:pt x="10158" y="68895"/>
                </a:lnTo>
                <a:lnTo>
                  <a:pt x="19200" y="68895"/>
                </a:lnTo>
                <a:lnTo>
                  <a:pt x="19646" y="61972"/>
                </a:lnTo>
                <a:lnTo>
                  <a:pt x="20763" y="55495"/>
                </a:lnTo>
                <a:lnTo>
                  <a:pt x="37507" y="17642"/>
                </a:lnTo>
                <a:lnTo>
                  <a:pt x="46661" y="6588"/>
                </a:lnTo>
                <a:lnTo>
                  <a:pt x="46661" y="0"/>
                </a:lnTo>
                <a:close/>
              </a:path>
            </a:pathLst>
          </a:custGeom>
          <a:solidFill>
            <a:srgbClr val="252525"/>
          </a:solidFill>
        </p:spPr>
        <p:txBody>
          <a:bodyPr wrap="square" lIns="0" tIns="0" rIns="0" bIns="0" rtlCol="0"/>
          <a:lstStyle/>
          <a:p>
            <a:endParaRPr sz="1350"/>
          </a:p>
        </p:txBody>
      </p:sp>
      <p:sp>
        <p:nvSpPr>
          <p:cNvPr id="64" name="object 64"/>
          <p:cNvSpPr/>
          <p:nvPr/>
        </p:nvSpPr>
        <p:spPr>
          <a:xfrm>
            <a:off x="3903648" y="2338553"/>
            <a:ext cx="134303" cy="0"/>
          </a:xfrm>
          <a:custGeom>
            <a:avLst/>
            <a:gdLst/>
            <a:ahLst/>
            <a:cxnLst/>
            <a:rect l="l" t="t" r="r" b="b"/>
            <a:pathLst>
              <a:path w="179070">
                <a:moveTo>
                  <a:pt x="0" y="0"/>
                </a:moveTo>
                <a:lnTo>
                  <a:pt x="178607" y="0"/>
                </a:lnTo>
              </a:path>
            </a:pathLst>
          </a:custGeom>
          <a:ln w="5583">
            <a:solidFill>
              <a:srgbClr val="252525"/>
            </a:solidFill>
          </a:ln>
        </p:spPr>
        <p:txBody>
          <a:bodyPr wrap="square" lIns="0" tIns="0" rIns="0" bIns="0" rtlCol="0"/>
          <a:lstStyle/>
          <a:p>
            <a:endParaRPr sz="1350"/>
          </a:p>
        </p:txBody>
      </p:sp>
      <p:sp>
        <p:nvSpPr>
          <p:cNvPr id="65" name="object 65"/>
          <p:cNvSpPr/>
          <p:nvPr/>
        </p:nvSpPr>
        <p:spPr>
          <a:xfrm>
            <a:off x="3903648" y="4492889"/>
            <a:ext cx="134303" cy="0"/>
          </a:xfrm>
          <a:custGeom>
            <a:avLst/>
            <a:gdLst/>
            <a:ahLst/>
            <a:cxnLst/>
            <a:rect l="l" t="t" r="r" b="b"/>
            <a:pathLst>
              <a:path w="179070">
                <a:moveTo>
                  <a:pt x="0" y="0"/>
                </a:moveTo>
                <a:lnTo>
                  <a:pt x="178607" y="0"/>
                </a:lnTo>
              </a:path>
            </a:pathLst>
          </a:custGeom>
          <a:ln w="5582">
            <a:solidFill>
              <a:srgbClr val="252525"/>
            </a:solidFill>
          </a:ln>
        </p:spPr>
        <p:txBody>
          <a:bodyPr wrap="square" lIns="0" tIns="0" rIns="0" bIns="0" rtlCol="0"/>
          <a:lstStyle/>
          <a:p>
            <a:endParaRPr sz="1350"/>
          </a:p>
        </p:txBody>
      </p:sp>
      <p:sp>
        <p:nvSpPr>
          <p:cNvPr id="66" name="object 66"/>
          <p:cNvSpPr/>
          <p:nvPr/>
        </p:nvSpPr>
        <p:spPr>
          <a:xfrm>
            <a:off x="3903648"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67" name="object 67"/>
          <p:cNvSpPr/>
          <p:nvPr/>
        </p:nvSpPr>
        <p:spPr>
          <a:xfrm>
            <a:off x="4035511"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68" name="object 68"/>
          <p:cNvSpPr/>
          <p:nvPr/>
        </p:nvSpPr>
        <p:spPr>
          <a:xfrm>
            <a:off x="4908327" y="2338520"/>
            <a:ext cx="2442594" cy="2154369"/>
          </a:xfrm>
          <a:prstGeom prst="rect">
            <a:avLst/>
          </a:prstGeom>
          <a:blipFill>
            <a:blip r:embed="rId17" cstate="print"/>
            <a:stretch>
              <a:fillRect/>
            </a:stretch>
          </a:blipFill>
        </p:spPr>
        <p:txBody>
          <a:bodyPr wrap="square" lIns="0" tIns="0" rIns="0" bIns="0" rtlCol="0"/>
          <a:lstStyle/>
          <a:p>
            <a:endParaRPr sz="1350"/>
          </a:p>
        </p:txBody>
      </p:sp>
      <p:sp>
        <p:nvSpPr>
          <p:cNvPr id="69" name="object 69"/>
          <p:cNvSpPr/>
          <p:nvPr/>
        </p:nvSpPr>
        <p:spPr>
          <a:xfrm>
            <a:off x="4908327" y="4492889"/>
            <a:ext cx="2445068" cy="0"/>
          </a:xfrm>
          <a:custGeom>
            <a:avLst/>
            <a:gdLst/>
            <a:ahLst/>
            <a:cxnLst/>
            <a:rect l="l" t="t" r="r" b="b"/>
            <a:pathLst>
              <a:path w="3260090">
                <a:moveTo>
                  <a:pt x="0" y="0"/>
                </a:moveTo>
                <a:lnTo>
                  <a:pt x="3259583" y="0"/>
                </a:lnTo>
              </a:path>
            </a:pathLst>
          </a:custGeom>
          <a:ln w="5582">
            <a:solidFill>
              <a:srgbClr val="252525"/>
            </a:solidFill>
          </a:ln>
        </p:spPr>
        <p:txBody>
          <a:bodyPr wrap="square" lIns="0" tIns="0" rIns="0" bIns="0" rtlCol="0"/>
          <a:lstStyle/>
          <a:p>
            <a:endParaRPr sz="1350"/>
          </a:p>
        </p:txBody>
      </p:sp>
      <p:sp>
        <p:nvSpPr>
          <p:cNvPr id="70" name="object 70"/>
          <p:cNvSpPr/>
          <p:nvPr/>
        </p:nvSpPr>
        <p:spPr>
          <a:xfrm>
            <a:off x="4908327" y="2338553"/>
            <a:ext cx="2445068" cy="0"/>
          </a:xfrm>
          <a:custGeom>
            <a:avLst/>
            <a:gdLst/>
            <a:ahLst/>
            <a:cxnLst/>
            <a:rect l="l" t="t" r="r" b="b"/>
            <a:pathLst>
              <a:path w="3260090">
                <a:moveTo>
                  <a:pt x="0" y="0"/>
                </a:moveTo>
                <a:lnTo>
                  <a:pt x="3259583" y="0"/>
                </a:lnTo>
              </a:path>
            </a:pathLst>
          </a:custGeom>
          <a:ln w="5583">
            <a:solidFill>
              <a:srgbClr val="252525"/>
            </a:solidFill>
          </a:ln>
        </p:spPr>
        <p:txBody>
          <a:bodyPr wrap="square" lIns="0" tIns="0" rIns="0" bIns="0" rtlCol="0"/>
          <a:lstStyle/>
          <a:p>
            <a:endParaRPr sz="1350"/>
          </a:p>
        </p:txBody>
      </p:sp>
      <p:sp>
        <p:nvSpPr>
          <p:cNvPr id="71" name="object 71"/>
          <p:cNvSpPr/>
          <p:nvPr/>
        </p:nvSpPr>
        <p:spPr>
          <a:xfrm>
            <a:off x="5229042"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2" name="object 72"/>
          <p:cNvSpPr/>
          <p:nvPr/>
        </p:nvSpPr>
        <p:spPr>
          <a:xfrm>
            <a:off x="5551984"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3" name="object 73"/>
          <p:cNvSpPr/>
          <p:nvPr/>
        </p:nvSpPr>
        <p:spPr>
          <a:xfrm>
            <a:off x="5874984"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4" name="object 74"/>
          <p:cNvSpPr/>
          <p:nvPr/>
        </p:nvSpPr>
        <p:spPr>
          <a:xfrm>
            <a:off x="6197900"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5" name="object 75"/>
          <p:cNvSpPr/>
          <p:nvPr/>
        </p:nvSpPr>
        <p:spPr>
          <a:xfrm>
            <a:off x="6520900"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6" name="object 76"/>
          <p:cNvSpPr/>
          <p:nvPr/>
        </p:nvSpPr>
        <p:spPr>
          <a:xfrm>
            <a:off x="6843901"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7" name="object 77"/>
          <p:cNvSpPr/>
          <p:nvPr/>
        </p:nvSpPr>
        <p:spPr>
          <a:xfrm>
            <a:off x="7166817" y="4466363"/>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8" name="object 78"/>
          <p:cNvSpPr/>
          <p:nvPr/>
        </p:nvSpPr>
        <p:spPr>
          <a:xfrm>
            <a:off x="5229042"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79" name="object 79"/>
          <p:cNvSpPr/>
          <p:nvPr/>
        </p:nvSpPr>
        <p:spPr>
          <a:xfrm>
            <a:off x="5551984"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0" name="object 80"/>
          <p:cNvSpPr/>
          <p:nvPr/>
        </p:nvSpPr>
        <p:spPr>
          <a:xfrm>
            <a:off x="5874984"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1" name="object 81"/>
          <p:cNvSpPr/>
          <p:nvPr/>
        </p:nvSpPr>
        <p:spPr>
          <a:xfrm>
            <a:off x="6197900"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2" name="object 82"/>
          <p:cNvSpPr/>
          <p:nvPr/>
        </p:nvSpPr>
        <p:spPr>
          <a:xfrm>
            <a:off x="6520900"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3" name="object 83"/>
          <p:cNvSpPr/>
          <p:nvPr/>
        </p:nvSpPr>
        <p:spPr>
          <a:xfrm>
            <a:off x="6843901"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4" name="object 84"/>
          <p:cNvSpPr/>
          <p:nvPr/>
        </p:nvSpPr>
        <p:spPr>
          <a:xfrm>
            <a:off x="7166817" y="2338490"/>
            <a:ext cx="4286" cy="26670"/>
          </a:xfrm>
          <a:custGeom>
            <a:avLst/>
            <a:gdLst/>
            <a:ahLst/>
            <a:cxnLst/>
            <a:rect l="l" t="t" r="r" b="b"/>
            <a:pathLst>
              <a:path w="5715" h="35560">
                <a:moveTo>
                  <a:pt x="0" y="35368"/>
                </a:moveTo>
                <a:lnTo>
                  <a:pt x="5581" y="35368"/>
                </a:lnTo>
                <a:lnTo>
                  <a:pt x="5581" y="0"/>
                </a:lnTo>
                <a:lnTo>
                  <a:pt x="0" y="0"/>
                </a:lnTo>
                <a:lnTo>
                  <a:pt x="0" y="35368"/>
                </a:lnTo>
                <a:close/>
              </a:path>
            </a:pathLst>
          </a:custGeom>
          <a:solidFill>
            <a:srgbClr val="252525"/>
          </a:solidFill>
        </p:spPr>
        <p:txBody>
          <a:bodyPr wrap="square" lIns="0" tIns="0" rIns="0" bIns="0" rtlCol="0"/>
          <a:lstStyle/>
          <a:p>
            <a:endParaRPr sz="1350"/>
          </a:p>
        </p:txBody>
      </p:sp>
      <p:sp>
        <p:nvSpPr>
          <p:cNvPr id="85" name="object 85"/>
          <p:cNvSpPr/>
          <p:nvPr/>
        </p:nvSpPr>
        <p:spPr>
          <a:xfrm>
            <a:off x="5146048" y="4553672"/>
            <a:ext cx="173104" cy="59435"/>
          </a:xfrm>
          <a:prstGeom prst="rect">
            <a:avLst/>
          </a:prstGeom>
          <a:blipFill>
            <a:blip r:embed="rId18" cstate="print"/>
            <a:stretch>
              <a:fillRect/>
            </a:stretch>
          </a:blipFill>
        </p:spPr>
        <p:txBody>
          <a:bodyPr wrap="square" lIns="0" tIns="0" rIns="0" bIns="0" rtlCol="0"/>
          <a:lstStyle/>
          <a:p>
            <a:endParaRPr sz="1350"/>
          </a:p>
        </p:txBody>
      </p:sp>
      <p:sp>
        <p:nvSpPr>
          <p:cNvPr id="86" name="object 86"/>
          <p:cNvSpPr/>
          <p:nvPr/>
        </p:nvSpPr>
        <p:spPr>
          <a:xfrm>
            <a:off x="5462400" y="4553681"/>
            <a:ext cx="179751" cy="59426"/>
          </a:xfrm>
          <a:prstGeom prst="rect">
            <a:avLst/>
          </a:prstGeom>
          <a:blipFill>
            <a:blip r:embed="rId19" cstate="print"/>
            <a:stretch>
              <a:fillRect/>
            </a:stretch>
          </a:blipFill>
        </p:spPr>
        <p:txBody>
          <a:bodyPr wrap="square" lIns="0" tIns="0" rIns="0" bIns="0" rtlCol="0"/>
          <a:lstStyle/>
          <a:p>
            <a:endParaRPr sz="1350"/>
          </a:p>
        </p:txBody>
      </p:sp>
      <p:sp>
        <p:nvSpPr>
          <p:cNvPr id="87" name="object 87"/>
          <p:cNvSpPr/>
          <p:nvPr/>
        </p:nvSpPr>
        <p:spPr>
          <a:xfrm>
            <a:off x="5786406" y="4553680"/>
            <a:ext cx="178663" cy="59468"/>
          </a:xfrm>
          <a:prstGeom prst="rect">
            <a:avLst/>
          </a:prstGeom>
          <a:blipFill>
            <a:blip r:embed="rId5" cstate="print"/>
            <a:stretch>
              <a:fillRect/>
            </a:stretch>
          </a:blipFill>
        </p:spPr>
        <p:txBody>
          <a:bodyPr wrap="square" lIns="0" tIns="0" rIns="0" bIns="0" rtlCol="0"/>
          <a:lstStyle/>
          <a:p>
            <a:endParaRPr sz="1350"/>
          </a:p>
        </p:txBody>
      </p:sp>
      <p:sp>
        <p:nvSpPr>
          <p:cNvPr id="88" name="object 88"/>
          <p:cNvSpPr/>
          <p:nvPr/>
        </p:nvSpPr>
        <p:spPr>
          <a:xfrm>
            <a:off x="6106894" y="4553681"/>
            <a:ext cx="181175" cy="59426"/>
          </a:xfrm>
          <a:prstGeom prst="rect">
            <a:avLst/>
          </a:prstGeom>
          <a:blipFill>
            <a:blip r:embed="rId20" cstate="print"/>
            <a:stretch>
              <a:fillRect/>
            </a:stretch>
          </a:blipFill>
        </p:spPr>
        <p:txBody>
          <a:bodyPr wrap="square" lIns="0" tIns="0" rIns="0" bIns="0" rtlCol="0"/>
          <a:lstStyle/>
          <a:p>
            <a:endParaRPr sz="1350"/>
          </a:p>
        </p:txBody>
      </p:sp>
      <p:sp>
        <p:nvSpPr>
          <p:cNvPr id="89" name="object 89"/>
          <p:cNvSpPr/>
          <p:nvPr/>
        </p:nvSpPr>
        <p:spPr>
          <a:xfrm>
            <a:off x="6432238" y="4553681"/>
            <a:ext cx="178747" cy="59426"/>
          </a:xfrm>
          <a:prstGeom prst="rect">
            <a:avLst/>
          </a:prstGeom>
          <a:blipFill>
            <a:blip r:embed="rId21" cstate="print"/>
            <a:stretch>
              <a:fillRect/>
            </a:stretch>
          </a:blipFill>
        </p:spPr>
        <p:txBody>
          <a:bodyPr wrap="square" lIns="0" tIns="0" rIns="0" bIns="0" rtlCol="0"/>
          <a:lstStyle/>
          <a:p>
            <a:endParaRPr sz="1350"/>
          </a:p>
        </p:txBody>
      </p:sp>
      <p:sp>
        <p:nvSpPr>
          <p:cNvPr id="90" name="object 90"/>
          <p:cNvSpPr/>
          <p:nvPr/>
        </p:nvSpPr>
        <p:spPr>
          <a:xfrm>
            <a:off x="6754985" y="4553681"/>
            <a:ext cx="179000" cy="59426"/>
          </a:xfrm>
          <a:prstGeom prst="rect">
            <a:avLst/>
          </a:prstGeom>
          <a:blipFill>
            <a:blip r:embed="rId22" cstate="print"/>
            <a:stretch>
              <a:fillRect/>
            </a:stretch>
          </a:blipFill>
        </p:spPr>
        <p:txBody>
          <a:bodyPr wrap="square" lIns="0" tIns="0" rIns="0" bIns="0" rtlCol="0"/>
          <a:lstStyle/>
          <a:p>
            <a:endParaRPr sz="1350"/>
          </a:p>
        </p:txBody>
      </p:sp>
      <p:sp>
        <p:nvSpPr>
          <p:cNvPr id="91" name="object 91"/>
          <p:cNvSpPr/>
          <p:nvPr/>
        </p:nvSpPr>
        <p:spPr>
          <a:xfrm>
            <a:off x="7078657" y="4553681"/>
            <a:ext cx="178328" cy="59426"/>
          </a:xfrm>
          <a:prstGeom prst="rect">
            <a:avLst/>
          </a:prstGeom>
          <a:blipFill>
            <a:blip r:embed="rId9" cstate="print"/>
            <a:stretch>
              <a:fillRect/>
            </a:stretch>
          </a:blipFill>
        </p:spPr>
        <p:txBody>
          <a:bodyPr wrap="square" lIns="0" tIns="0" rIns="0" bIns="0" rtlCol="0"/>
          <a:lstStyle/>
          <a:p>
            <a:endParaRPr sz="1350"/>
          </a:p>
        </p:txBody>
      </p:sp>
      <p:sp>
        <p:nvSpPr>
          <p:cNvPr id="92" name="object 92"/>
          <p:cNvSpPr/>
          <p:nvPr/>
        </p:nvSpPr>
        <p:spPr>
          <a:xfrm>
            <a:off x="4908327" y="2338520"/>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93" name="object 93"/>
          <p:cNvSpPr/>
          <p:nvPr/>
        </p:nvSpPr>
        <p:spPr>
          <a:xfrm>
            <a:off x="7350921" y="2338520"/>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94" name="object 94"/>
          <p:cNvSpPr/>
          <p:nvPr/>
        </p:nvSpPr>
        <p:spPr>
          <a:xfrm>
            <a:off x="4908327" y="2661562"/>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95" name="object 95"/>
          <p:cNvSpPr/>
          <p:nvPr/>
        </p:nvSpPr>
        <p:spPr>
          <a:xfrm>
            <a:off x="4908327" y="2989931"/>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96" name="object 96"/>
          <p:cNvSpPr/>
          <p:nvPr/>
        </p:nvSpPr>
        <p:spPr>
          <a:xfrm>
            <a:off x="4908327" y="3318383"/>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97" name="object 97"/>
          <p:cNvSpPr/>
          <p:nvPr/>
        </p:nvSpPr>
        <p:spPr>
          <a:xfrm>
            <a:off x="4908327" y="3646753"/>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98" name="object 98"/>
          <p:cNvSpPr/>
          <p:nvPr/>
        </p:nvSpPr>
        <p:spPr>
          <a:xfrm>
            <a:off x="4908327" y="3975196"/>
            <a:ext cx="26670" cy="4286"/>
          </a:xfrm>
          <a:custGeom>
            <a:avLst/>
            <a:gdLst/>
            <a:ahLst/>
            <a:cxnLst/>
            <a:rect l="l" t="t" r="r" b="b"/>
            <a:pathLst>
              <a:path w="35559" h="5714">
                <a:moveTo>
                  <a:pt x="0" y="5582"/>
                </a:moveTo>
                <a:lnTo>
                  <a:pt x="35358" y="5582"/>
                </a:lnTo>
                <a:lnTo>
                  <a:pt x="35358" y="0"/>
                </a:lnTo>
                <a:lnTo>
                  <a:pt x="0" y="0"/>
                </a:lnTo>
                <a:lnTo>
                  <a:pt x="0" y="5582"/>
                </a:lnTo>
                <a:close/>
              </a:path>
            </a:pathLst>
          </a:custGeom>
          <a:solidFill>
            <a:srgbClr val="252525"/>
          </a:solidFill>
        </p:spPr>
        <p:txBody>
          <a:bodyPr wrap="square" lIns="0" tIns="0" rIns="0" bIns="0" rtlCol="0"/>
          <a:lstStyle/>
          <a:p>
            <a:endParaRPr sz="1350"/>
          </a:p>
        </p:txBody>
      </p:sp>
      <p:sp>
        <p:nvSpPr>
          <p:cNvPr id="99" name="object 99"/>
          <p:cNvSpPr/>
          <p:nvPr/>
        </p:nvSpPr>
        <p:spPr>
          <a:xfrm>
            <a:off x="4908327" y="4303606"/>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0" name="object 100"/>
          <p:cNvSpPr/>
          <p:nvPr/>
        </p:nvSpPr>
        <p:spPr>
          <a:xfrm>
            <a:off x="7324382" y="2661562"/>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1" name="object 101"/>
          <p:cNvSpPr/>
          <p:nvPr/>
        </p:nvSpPr>
        <p:spPr>
          <a:xfrm>
            <a:off x="7324382" y="2989931"/>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2" name="object 102"/>
          <p:cNvSpPr/>
          <p:nvPr/>
        </p:nvSpPr>
        <p:spPr>
          <a:xfrm>
            <a:off x="7324382" y="3318383"/>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3" name="object 103"/>
          <p:cNvSpPr/>
          <p:nvPr/>
        </p:nvSpPr>
        <p:spPr>
          <a:xfrm>
            <a:off x="7324382" y="3646753"/>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4" name="object 104"/>
          <p:cNvSpPr/>
          <p:nvPr/>
        </p:nvSpPr>
        <p:spPr>
          <a:xfrm>
            <a:off x="7324382" y="3975196"/>
            <a:ext cx="26670" cy="4286"/>
          </a:xfrm>
          <a:custGeom>
            <a:avLst/>
            <a:gdLst/>
            <a:ahLst/>
            <a:cxnLst/>
            <a:rect l="l" t="t" r="r" b="b"/>
            <a:pathLst>
              <a:path w="35559" h="5714">
                <a:moveTo>
                  <a:pt x="0" y="5582"/>
                </a:moveTo>
                <a:lnTo>
                  <a:pt x="35358" y="5582"/>
                </a:lnTo>
                <a:lnTo>
                  <a:pt x="35358" y="0"/>
                </a:lnTo>
                <a:lnTo>
                  <a:pt x="0" y="0"/>
                </a:lnTo>
                <a:lnTo>
                  <a:pt x="0" y="5582"/>
                </a:lnTo>
                <a:close/>
              </a:path>
            </a:pathLst>
          </a:custGeom>
          <a:solidFill>
            <a:srgbClr val="252525"/>
          </a:solidFill>
        </p:spPr>
        <p:txBody>
          <a:bodyPr wrap="square" lIns="0" tIns="0" rIns="0" bIns="0" rtlCol="0"/>
          <a:lstStyle/>
          <a:p>
            <a:endParaRPr sz="1350"/>
          </a:p>
        </p:txBody>
      </p:sp>
      <p:sp>
        <p:nvSpPr>
          <p:cNvPr id="105" name="object 105"/>
          <p:cNvSpPr/>
          <p:nvPr/>
        </p:nvSpPr>
        <p:spPr>
          <a:xfrm>
            <a:off x="7324382" y="4303606"/>
            <a:ext cx="26670" cy="4286"/>
          </a:xfrm>
          <a:custGeom>
            <a:avLst/>
            <a:gdLst/>
            <a:ahLst/>
            <a:cxnLst/>
            <a:rect l="l" t="t" r="r" b="b"/>
            <a:pathLst>
              <a:path w="35559" h="5714">
                <a:moveTo>
                  <a:pt x="0" y="5583"/>
                </a:moveTo>
                <a:lnTo>
                  <a:pt x="35358" y="5583"/>
                </a:lnTo>
                <a:lnTo>
                  <a:pt x="35358" y="0"/>
                </a:lnTo>
                <a:lnTo>
                  <a:pt x="0" y="0"/>
                </a:lnTo>
                <a:lnTo>
                  <a:pt x="0" y="5583"/>
                </a:lnTo>
                <a:close/>
              </a:path>
            </a:pathLst>
          </a:custGeom>
          <a:solidFill>
            <a:srgbClr val="252525"/>
          </a:solidFill>
        </p:spPr>
        <p:txBody>
          <a:bodyPr wrap="square" lIns="0" tIns="0" rIns="0" bIns="0" rtlCol="0"/>
          <a:lstStyle/>
          <a:p>
            <a:endParaRPr sz="1350"/>
          </a:p>
        </p:txBody>
      </p:sp>
      <p:sp>
        <p:nvSpPr>
          <p:cNvPr id="106" name="object 106"/>
          <p:cNvSpPr/>
          <p:nvPr/>
        </p:nvSpPr>
        <p:spPr>
          <a:xfrm>
            <a:off x="4784109" y="2637527"/>
            <a:ext cx="85639" cy="59459"/>
          </a:xfrm>
          <a:prstGeom prst="rect">
            <a:avLst/>
          </a:prstGeom>
          <a:blipFill>
            <a:blip r:embed="rId23" cstate="print"/>
            <a:stretch>
              <a:fillRect/>
            </a:stretch>
          </a:blipFill>
        </p:spPr>
        <p:txBody>
          <a:bodyPr wrap="square" lIns="0" tIns="0" rIns="0" bIns="0" rtlCol="0"/>
          <a:lstStyle/>
          <a:p>
            <a:endParaRPr sz="1350"/>
          </a:p>
        </p:txBody>
      </p:sp>
      <p:sp>
        <p:nvSpPr>
          <p:cNvPr id="107" name="object 107"/>
          <p:cNvSpPr/>
          <p:nvPr/>
        </p:nvSpPr>
        <p:spPr>
          <a:xfrm>
            <a:off x="4739518" y="2965979"/>
            <a:ext cx="126554" cy="59376"/>
          </a:xfrm>
          <a:prstGeom prst="rect">
            <a:avLst/>
          </a:prstGeom>
          <a:blipFill>
            <a:blip r:embed="rId24" cstate="print"/>
            <a:stretch>
              <a:fillRect/>
            </a:stretch>
          </a:blipFill>
        </p:spPr>
        <p:txBody>
          <a:bodyPr wrap="square" lIns="0" tIns="0" rIns="0" bIns="0" rtlCol="0"/>
          <a:lstStyle/>
          <a:p>
            <a:endParaRPr sz="1350"/>
          </a:p>
        </p:txBody>
      </p:sp>
      <p:sp>
        <p:nvSpPr>
          <p:cNvPr id="108" name="object 108"/>
          <p:cNvSpPr/>
          <p:nvPr/>
        </p:nvSpPr>
        <p:spPr>
          <a:xfrm>
            <a:off x="4739518" y="3294349"/>
            <a:ext cx="126554" cy="59459"/>
          </a:xfrm>
          <a:prstGeom prst="rect">
            <a:avLst/>
          </a:prstGeom>
          <a:blipFill>
            <a:blip r:embed="rId25" cstate="print"/>
            <a:stretch>
              <a:fillRect/>
            </a:stretch>
          </a:blipFill>
        </p:spPr>
        <p:txBody>
          <a:bodyPr wrap="square" lIns="0" tIns="0" rIns="0" bIns="0" rtlCol="0"/>
          <a:lstStyle/>
          <a:p>
            <a:endParaRPr sz="1350"/>
          </a:p>
        </p:txBody>
      </p:sp>
      <p:sp>
        <p:nvSpPr>
          <p:cNvPr id="109" name="object 109"/>
          <p:cNvSpPr/>
          <p:nvPr/>
        </p:nvSpPr>
        <p:spPr>
          <a:xfrm>
            <a:off x="4732879" y="3622800"/>
            <a:ext cx="133193" cy="59376"/>
          </a:xfrm>
          <a:prstGeom prst="rect">
            <a:avLst/>
          </a:prstGeom>
          <a:blipFill>
            <a:blip r:embed="rId13" cstate="print"/>
            <a:stretch>
              <a:fillRect/>
            </a:stretch>
          </a:blipFill>
        </p:spPr>
        <p:txBody>
          <a:bodyPr wrap="square" lIns="0" tIns="0" rIns="0" bIns="0" rtlCol="0"/>
          <a:lstStyle/>
          <a:p>
            <a:endParaRPr sz="1350"/>
          </a:p>
        </p:txBody>
      </p:sp>
      <p:sp>
        <p:nvSpPr>
          <p:cNvPr id="110" name="object 110"/>
          <p:cNvSpPr/>
          <p:nvPr/>
        </p:nvSpPr>
        <p:spPr>
          <a:xfrm>
            <a:off x="4732879" y="3951186"/>
            <a:ext cx="133193" cy="59435"/>
          </a:xfrm>
          <a:prstGeom prst="rect">
            <a:avLst/>
          </a:prstGeom>
          <a:blipFill>
            <a:blip r:embed="rId26" cstate="print"/>
            <a:stretch>
              <a:fillRect/>
            </a:stretch>
          </a:blipFill>
        </p:spPr>
        <p:txBody>
          <a:bodyPr wrap="square" lIns="0" tIns="0" rIns="0" bIns="0" rtlCol="0"/>
          <a:lstStyle/>
          <a:p>
            <a:endParaRPr sz="1350"/>
          </a:p>
        </p:txBody>
      </p:sp>
      <p:sp>
        <p:nvSpPr>
          <p:cNvPr id="111" name="object 111"/>
          <p:cNvSpPr/>
          <p:nvPr/>
        </p:nvSpPr>
        <p:spPr>
          <a:xfrm>
            <a:off x="4733917" y="4279596"/>
            <a:ext cx="132155" cy="59468"/>
          </a:xfrm>
          <a:prstGeom prst="rect">
            <a:avLst/>
          </a:prstGeom>
          <a:blipFill>
            <a:blip r:embed="rId27" cstate="print"/>
            <a:stretch>
              <a:fillRect/>
            </a:stretch>
          </a:blipFill>
        </p:spPr>
        <p:txBody>
          <a:bodyPr wrap="square" lIns="0" tIns="0" rIns="0" bIns="0" rtlCol="0"/>
          <a:lstStyle/>
          <a:p>
            <a:endParaRPr sz="1350"/>
          </a:p>
        </p:txBody>
      </p:sp>
      <p:sp>
        <p:nvSpPr>
          <p:cNvPr id="112" name="object 112"/>
          <p:cNvSpPr/>
          <p:nvPr/>
        </p:nvSpPr>
        <p:spPr>
          <a:xfrm>
            <a:off x="7417899" y="2336427"/>
            <a:ext cx="136049" cy="2158556"/>
          </a:xfrm>
          <a:prstGeom prst="rect">
            <a:avLst/>
          </a:prstGeom>
          <a:blipFill>
            <a:blip r:embed="rId16" cstate="print"/>
            <a:stretch>
              <a:fillRect/>
            </a:stretch>
          </a:blipFill>
        </p:spPr>
        <p:txBody>
          <a:bodyPr wrap="square" lIns="0" tIns="0" rIns="0" bIns="0" rtlCol="0"/>
          <a:lstStyle/>
          <a:p>
            <a:endParaRPr sz="1350"/>
          </a:p>
        </p:txBody>
      </p:sp>
      <p:sp>
        <p:nvSpPr>
          <p:cNvPr id="113" name="object 113"/>
          <p:cNvSpPr/>
          <p:nvPr/>
        </p:nvSpPr>
        <p:spPr>
          <a:xfrm>
            <a:off x="7551855"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114" name="object 114"/>
          <p:cNvSpPr/>
          <p:nvPr/>
        </p:nvSpPr>
        <p:spPr>
          <a:xfrm>
            <a:off x="7528245" y="4490797"/>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115" name="object 115"/>
          <p:cNvSpPr/>
          <p:nvPr/>
        </p:nvSpPr>
        <p:spPr>
          <a:xfrm>
            <a:off x="7528245" y="4183029"/>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116" name="object 116"/>
          <p:cNvSpPr/>
          <p:nvPr/>
        </p:nvSpPr>
        <p:spPr>
          <a:xfrm>
            <a:off x="7528245" y="3875296"/>
            <a:ext cx="23813" cy="4286"/>
          </a:xfrm>
          <a:custGeom>
            <a:avLst/>
            <a:gdLst/>
            <a:ahLst/>
            <a:cxnLst/>
            <a:rect l="l" t="t" r="r" b="b"/>
            <a:pathLst>
              <a:path w="31750" h="5714">
                <a:moveTo>
                  <a:pt x="0" y="5582"/>
                </a:moveTo>
                <a:lnTo>
                  <a:pt x="31507" y="5582"/>
                </a:lnTo>
                <a:lnTo>
                  <a:pt x="31507" y="0"/>
                </a:lnTo>
                <a:lnTo>
                  <a:pt x="0" y="0"/>
                </a:lnTo>
                <a:lnTo>
                  <a:pt x="0" y="5582"/>
                </a:lnTo>
                <a:close/>
              </a:path>
            </a:pathLst>
          </a:custGeom>
          <a:solidFill>
            <a:srgbClr val="252525"/>
          </a:solidFill>
        </p:spPr>
        <p:txBody>
          <a:bodyPr wrap="square" lIns="0" tIns="0" rIns="0" bIns="0" rtlCol="0"/>
          <a:lstStyle/>
          <a:p>
            <a:endParaRPr sz="1350"/>
          </a:p>
        </p:txBody>
      </p:sp>
      <p:sp>
        <p:nvSpPr>
          <p:cNvPr id="117" name="object 117"/>
          <p:cNvSpPr/>
          <p:nvPr/>
        </p:nvSpPr>
        <p:spPr>
          <a:xfrm>
            <a:off x="7528245" y="3567529"/>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118" name="object 118"/>
          <p:cNvSpPr/>
          <p:nvPr/>
        </p:nvSpPr>
        <p:spPr>
          <a:xfrm>
            <a:off x="7528245" y="3259761"/>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119" name="object 119"/>
          <p:cNvSpPr/>
          <p:nvPr/>
        </p:nvSpPr>
        <p:spPr>
          <a:xfrm>
            <a:off x="7528245" y="2951994"/>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120" name="object 120"/>
          <p:cNvSpPr/>
          <p:nvPr/>
        </p:nvSpPr>
        <p:spPr>
          <a:xfrm>
            <a:off x="7528245" y="2644227"/>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121" name="object 121"/>
          <p:cNvSpPr/>
          <p:nvPr/>
        </p:nvSpPr>
        <p:spPr>
          <a:xfrm>
            <a:off x="7528245" y="2336460"/>
            <a:ext cx="23813" cy="4286"/>
          </a:xfrm>
          <a:custGeom>
            <a:avLst/>
            <a:gdLst/>
            <a:ahLst/>
            <a:cxnLst/>
            <a:rect l="l" t="t" r="r" b="b"/>
            <a:pathLst>
              <a:path w="31750" h="5714">
                <a:moveTo>
                  <a:pt x="0" y="5583"/>
                </a:moveTo>
                <a:lnTo>
                  <a:pt x="31507" y="5583"/>
                </a:lnTo>
                <a:lnTo>
                  <a:pt x="31507" y="0"/>
                </a:lnTo>
                <a:lnTo>
                  <a:pt x="0" y="0"/>
                </a:lnTo>
                <a:lnTo>
                  <a:pt x="0" y="5583"/>
                </a:lnTo>
                <a:close/>
              </a:path>
            </a:pathLst>
          </a:custGeom>
          <a:solidFill>
            <a:srgbClr val="252525"/>
          </a:solidFill>
        </p:spPr>
        <p:txBody>
          <a:bodyPr wrap="square" lIns="0" tIns="0" rIns="0" bIns="0" rtlCol="0"/>
          <a:lstStyle/>
          <a:p>
            <a:endParaRPr sz="1350"/>
          </a:p>
        </p:txBody>
      </p:sp>
      <p:sp>
        <p:nvSpPr>
          <p:cNvPr id="122" name="object 122"/>
          <p:cNvSpPr/>
          <p:nvPr/>
        </p:nvSpPr>
        <p:spPr>
          <a:xfrm>
            <a:off x="7586767" y="4469717"/>
            <a:ext cx="35243" cy="53816"/>
          </a:xfrm>
          <a:custGeom>
            <a:avLst/>
            <a:gdLst/>
            <a:ahLst/>
            <a:cxnLst/>
            <a:rect l="l" t="t" r="r" b="b"/>
            <a:pathLst>
              <a:path w="46990" h="71754">
                <a:moveTo>
                  <a:pt x="27349" y="0"/>
                </a:moveTo>
                <a:lnTo>
                  <a:pt x="18195" y="0"/>
                </a:lnTo>
                <a:lnTo>
                  <a:pt x="13953" y="1362"/>
                </a:lnTo>
                <a:lnTo>
                  <a:pt x="7032" y="6833"/>
                </a:lnTo>
                <a:lnTo>
                  <a:pt x="4353" y="10708"/>
                </a:lnTo>
                <a:lnTo>
                  <a:pt x="2393" y="16548"/>
                </a:lnTo>
                <a:lnTo>
                  <a:pt x="893" y="20780"/>
                </a:lnTo>
                <a:lnTo>
                  <a:pt x="0" y="27424"/>
                </a:lnTo>
                <a:lnTo>
                  <a:pt x="0" y="35675"/>
                </a:lnTo>
                <a:lnTo>
                  <a:pt x="16521" y="71318"/>
                </a:lnTo>
                <a:lnTo>
                  <a:pt x="28688" y="71318"/>
                </a:lnTo>
                <a:lnTo>
                  <a:pt x="33042" y="69944"/>
                </a:lnTo>
                <a:lnTo>
                  <a:pt x="39963" y="64451"/>
                </a:lnTo>
                <a:lnTo>
                  <a:pt x="40093" y="64261"/>
                </a:lnTo>
                <a:lnTo>
                  <a:pt x="19423" y="64261"/>
                </a:lnTo>
                <a:lnTo>
                  <a:pt x="15955" y="62362"/>
                </a:lnTo>
                <a:lnTo>
                  <a:pt x="13283" y="58577"/>
                </a:lnTo>
                <a:lnTo>
                  <a:pt x="10493" y="54781"/>
                </a:lnTo>
                <a:lnTo>
                  <a:pt x="9041" y="47143"/>
                </a:lnTo>
                <a:lnTo>
                  <a:pt x="16074" y="8765"/>
                </a:lnTo>
                <a:lnTo>
                  <a:pt x="19311" y="7101"/>
                </a:lnTo>
                <a:lnTo>
                  <a:pt x="39726" y="7101"/>
                </a:lnTo>
                <a:lnTo>
                  <a:pt x="38958" y="5951"/>
                </a:lnTo>
                <a:lnTo>
                  <a:pt x="36502" y="3774"/>
                </a:lnTo>
                <a:lnTo>
                  <a:pt x="30698" y="759"/>
                </a:lnTo>
                <a:lnTo>
                  <a:pt x="27349" y="0"/>
                </a:lnTo>
                <a:close/>
              </a:path>
              <a:path w="46990" h="71754">
                <a:moveTo>
                  <a:pt x="39726" y="7101"/>
                </a:moveTo>
                <a:lnTo>
                  <a:pt x="27460" y="7101"/>
                </a:lnTo>
                <a:lnTo>
                  <a:pt x="30921" y="8988"/>
                </a:lnTo>
                <a:lnTo>
                  <a:pt x="36502" y="16548"/>
                </a:lnTo>
                <a:lnTo>
                  <a:pt x="37842" y="24185"/>
                </a:lnTo>
                <a:lnTo>
                  <a:pt x="37836" y="47143"/>
                </a:lnTo>
                <a:lnTo>
                  <a:pt x="36502" y="54736"/>
                </a:lnTo>
                <a:lnTo>
                  <a:pt x="30901" y="62374"/>
                </a:lnTo>
                <a:lnTo>
                  <a:pt x="27572" y="64261"/>
                </a:lnTo>
                <a:lnTo>
                  <a:pt x="40093" y="64261"/>
                </a:lnTo>
                <a:lnTo>
                  <a:pt x="42642" y="60554"/>
                </a:lnTo>
                <a:lnTo>
                  <a:pt x="44316" y="55518"/>
                </a:lnTo>
                <a:lnTo>
                  <a:pt x="46103" y="50493"/>
                </a:lnTo>
                <a:lnTo>
                  <a:pt x="46771" y="44831"/>
                </a:lnTo>
                <a:lnTo>
                  <a:pt x="46884" y="28752"/>
                </a:lnTo>
                <a:lnTo>
                  <a:pt x="46326" y="23259"/>
                </a:lnTo>
                <a:lnTo>
                  <a:pt x="45321" y="19172"/>
                </a:lnTo>
                <a:lnTo>
                  <a:pt x="44205" y="15096"/>
                </a:lnTo>
                <a:lnTo>
                  <a:pt x="42754" y="11635"/>
                </a:lnTo>
                <a:lnTo>
                  <a:pt x="39726" y="7101"/>
                </a:lnTo>
                <a:close/>
              </a:path>
            </a:pathLst>
          </a:custGeom>
          <a:solidFill>
            <a:srgbClr val="252525"/>
          </a:solidFill>
        </p:spPr>
        <p:txBody>
          <a:bodyPr wrap="square" lIns="0" tIns="0" rIns="0" bIns="0" rtlCol="0"/>
          <a:lstStyle/>
          <a:p>
            <a:endParaRPr sz="1350"/>
          </a:p>
        </p:txBody>
      </p:sp>
      <p:sp>
        <p:nvSpPr>
          <p:cNvPr id="123" name="object 123"/>
          <p:cNvSpPr/>
          <p:nvPr/>
        </p:nvSpPr>
        <p:spPr>
          <a:xfrm>
            <a:off x="7591874" y="4161950"/>
            <a:ext cx="20003" cy="52864"/>
          </a:xfrm>
          <a:custGeom>
            <a:avLst/>
            <a:gdLst/>
            <a:ahLst/>
            <a:cxnLst/>
            <a:rect l="l" t="t" r="r" b="b"/>
            <a:pathLst>
              <a:path w="26670" h="70485">
                <a:moveTo>
                  <a:pt x="26456" y="15476"/>
                </a:moveTo>
                <a:lnTo>
                  <a:pt x="17637" y="15476"/>
                </a:lnTo>
                <a:lnTo>
                  <a:pt x="17637" y="70123"/>
                </a:lnTo>
                <a:lnTo>
                  <a:pt x="26456" y="70123"/>
                </a:lnTo>
                <a:lnTo>
                  <a:pt x="26456" y="15476"/>
                </a:lnTo>
                <a:close/>
              </a:path>
              <a:path w="26670" h="70485">
                <a:moveTo>
                  <a:pt x="26456" y="0"/>
                </a:moveTo>
                <a:lnTo>
                  <a:pt x="20763" y="0"/>
                </a:lnTo>
                <a:lnTo>
                  <a:pt x="19200" y="3014"/>
                </a:lnTo>
                <a:lnTo>
                  <a:pt x="16632" y="6130"/>
                </a:lnTo>
                <a:lnTo>
                  <a:pt x="9265" y="12539"/>
                </a:lnTo>
                <a:lnTo>
                  <a:pt x="4911" y="15275"/>
                </a:lnTo>
                <a:lnTo>
                  <a:pt x="0" y="17530"/>
                </a:lnTo>
                <a:lnTo>
                  <a:pt x="0" y="25816"/>
                </a:lnTo>
                <a:lnTo>
                  <a:pt x="17637" y="15476"/>
                </a:lnTo>
                <a:lnTo>
                  <a:pt x="26456" y="15476"/>
                </a:lnTo>
                <a:lnTo>
                  <a:pt x="26456" y="0"/>
                </a:lnTo>
                <a:close/>
              </a:path>
            </a:pathLst>
          </a:custGeom>
          <a:solidFill>
            <a:srgbClr val="252525"/>
          </a:solidFill>
        </p:spPr>
        <p:txBody>
          <a:bodyPr wrap="square" lIns="0" tIns="0" rIns="0" bIns="0" rtlCol="0"/>
          <a:lstStyle/>
          <a:p>
            <a:endParaRPr sz="1350"/>
          </a:p>
        </p:txBody>
      </p:sp>
      <p:sp>
        <p:nvSpPr>
          <p:cNvPr id="124" name="object 124"/>
          <p:cNvSpPr/>
          <p:nvPr/>
        </p:nvSpPr>
        <p:spPr>
          <a:xfrm>
            <a:off x="7585846" y="3854191"/>
            <a:ext cx="36195" cy="52864"/>
          </a:xfrm>
          <a:custGeom>
            <a:avLst/>
            <a:gdLst/>
            <a:ahLst/>
            <a:cxnLst/>
            <a:rect l="l" t="t" r="r" b="b"/>
            <a:pathLst>
              <a:path w="48259" h="70485">
                <a:moveTo>
                  <a:pt x="43109" y="7034"/>
                </a:moveTo>
                <a:lnTo>
                  <a:pt x="29023" y="7034"/>
                </a:lnTo>
                <a:lnTo>
                  <a:pt x="32260" y="8262"/>
                </a:lnTo>
                <a:lnTo>
                  <a:pt x="34716" y="10607"/>
                </a:lnTo>
                <a:lnTo>
                  <a:pt x="37284" y="12952"/>
                </a:lnTo>
                <a:lnTo>
                  <a:pt x="38512" y="15744"/>
                </a:lnTo>
                <a:lnTo>
                  <a:pt x="38512" y="22443"/>
                </a:lnTo>
                <a:lnTo>
                  <a:pt x="37061" y="25905"/>
                </a:lnTo>
                <a:lnTo>
                  <a:pt x="31591" y="33163"/>
                </a:lnTo>
                <a:lnTo>
                  <a:pt x="26344" y="38076"/>
                </a:lnTo>
                <a:lnTo>
                  <a:pt x="13381" y="48461"/>
                </a:lnTo>
                <a:lnTo>
                  <a:pt x="9600" y="51810"/>
                </a:lnTo>
                <a:lnTo>
                  <a:pt x="0" y="68001"/>
                </a:lnTo>
                <a:lnTo>
                  <a:pt x="111" y="70123"/>
                </a:lnTo>
                <a:lnTo>
                  <a:pt x="47665" y="70123"/>
                </a:lnTo>
                <a:lnTo>
                  <a:pt x="47665" y="61860"/>
                </a:lnTo>
                <a:lnTo>
                  <a:pt x="12390" y="61860"/>
                </a:lnTo>
                <a:lnTo>
                  <a:pt x="13395" y="60297"/>
                </a:lnTo>
                <a:lnTo>
                  <a:pt x="14623" y="58733"/>
                </a:lnTo>
                <a:lnTo>
                  <a:pt x="17637" y="55719"/>
                </a:lnTo>
                <a:lnTo>
                  <a:pt x="20986" y="52704"/>
                </a:lnTo>
                <a:lnTo>
                  <a:pt x="26344" y="48461"/>
                </a:lnTo>
                <a:lnTo>
                  <a:pt x="32707" y="43213"/>
                </a:lnTo>
                <a:lnTo>
                  <a:pt x="45768" y="27580"/>
                </a:lnTo>
                <a:lnTo>
                  <a:pt x="46996" y="24900"/>
                </a:lnTo>
                <a:lnTo>
                  <a:pt x="47507" y="22443"/>
                </a:lnTo>
                <a:lnTo>
                  <a:pt x="47456" y="13622"/>
                </a:lnTo>
                <a:lnTo>
                  <a:pt x="45544" y="9267"/>
                </a:lnTo>
                <a:lnTo>
                  <a:pt x="43109" y="7034"/>
                </a:lnTo>
                <a:close/>
              </a:path>
              <a:path w="48259" h="70485">
                <a:moveTo>
                  <a:pt x="32037" y="0"/>
                </a:moveTo>
                <a:lnTo>
                  <a:pt x="18307" y="0"/>
                </a:lnTo>
                <a:lnTo>
                  <a:pt x="12837" y="1674"/>
                </a:lnTo>
                <a:lnTo>
                  <a:pt x="4800" y="8597"/>
                </a:lnTo>
                <a:lnTo>
                  <a:pt x="2455" y="13622"/>
                </a:lnTo>
                <a:lnTo>
                  <a:pt x="1786" y="20210"/>
                </a:lnTo>
                <a:lnTo>
                  <a:pt x="10828" y="21104"/>
                </a:lnTo>
                <a:lnTo>
                  <a:pt x="10939" y="16749"/>
                </a:lnTo>
                <a:lnTo>
                  <a:pt x="12167" y="13287"/>
                </a:lnTo>
                <a:lnTo>
                  <a:pt x="17302" y="8374"/>
                </a:lnTo>
                <a:lnTo>
                  <a:pt x="20651" y="7034"/>
                </a:lnTo>
                <a:lnTo>
                  <a:pt x="43109" y="7034"/>
                </a:lnTo>
                <a:lnTo>
                  <a:pt x="37507" y="1898"/>
                </a:lnTo>
                <a:lnTo>
                  <a:pt x="32037" y="0"/>
                </a:lnTo>
                <a:close/>
              </a:path>
            </a:pathLst>
          </a:custGeom>
          <a:solidFill>
            <a:srgbClr val="252525"/>
          </a:solidFill>
        </p:spPr>
        <p:txBody>
          <a:bodyPr wrap="square" lIns="0" tIns="0" rIns="0" bIns="0" rtlCol="0"/>
          <a:lstStyle/>
          <a:p>
            <a:endParaRPr sz="1350"/>
          </a:p>
        </p:txBody>
      </p:sp>
      <p:sp>
        <p:nvSpPr>
          <p:cNvPr id="125" name="object 125"/>
          <p:cNvSpPr/>
          <p:nvPr/>
        </p:nvSpPr>
        <p:spPr>
          <a:xfrm>
            <a:off x="7586851" y="3546424"/>
            <a:ext cx="35719" cy="53816"/>
          </a:xfrm>
          <a:custGeom>
            <a:avLst/>
            <a:gdLst/>
            <a:ahLst/>
            <a:cxnLst/>
            <a:rect l="l" t="t" r="r" b="b"/>
            <a:pathLst>
              <a:path w="47625" h="71754">
                <a:moveTo>
                  <a:pt x="8818" y="50582"/>
                </a:moveTo>
                <a:lnTo>
                  <a:pt x="0" y="51699"/>
                </a:lnTo>
                <a:lnTo>
                  <a:pt x="558" y="57505"/>
                </a:lnTo>
                <a:lnTo>
                  <a:pt x="2902" y="62195"/>
                </a:lnTo>
                <a:lnTo>
                  <a:pt x="7144" y="65880"/>
                </a:lnTo>
                <a:lnTo>
                  <a:pt x="11274" y="69565"/>
                </a:lnTo>
                <a:lnTo>
                  <a:pt x="16521" y="71351"/>
                </a:lnTo>
                <a:lnTo>
                  <a:pt x="29805" y="71351"/>
                </a:lnTo>
                <a:lnTo>
                  <a:pt x="35609" y="69230"/>
                </a:lnTo>
                <a:lnTo>
                  <a:pt x="41029" y="64205"/>
                </a:lnTo>
                <a:lnTo>
                  <a:pt x="19423" y="64205"/>
                </a:lnTo>
                <a:lnTo>
                  <a:pt x="16409" y="63200"/>
                </a:lnTo>
                <a:lnTo>
                  <a:pt x="13953" y="61078"/>
                </a:lnTo>
                <a:lnTo>
                  <a:pt x="11497" y="58845"/>
                </a:lnTo>
                <a:lnTo>
                  <a:pt x="9823" y="55384"/>
                </a:lnTo>
                <a:lnTo>
                  <a:pt x="8818" y="50582"/>
                </a:lnTo>
                <a:close/>
              </a:path>
              <a:path w="47625" h="71754">
                <a:moveTo>
                  <a:pt x="41885" y="36066"/>
                </a:moveTo>
                <a:lnTo>
                  <a:pt x="27684" y="36066"/>
                </a:lnTo>
                <a:lnTo>
                  <a:pt x="31033" y="37406"/>
                </a:lnTo>
                <a:lnTo>
                  <a:pt x="36391" y="42543"/>
                </a:lnTo>
                <a:lnTo>
                  <a:pt x="37730" y="45781"/>
                </a:lnTo>
                <a:lnTo>
                  <a:pt x="37730" y="53820"/>
                </a:lnTo>
                <a:lnTo>
                  <a:pt x="36279" y="57282"/>
                </a:lnTo>
                <a:lnTo>
                  <a:pt x="33377" y="60073"/>
                </a:lnTo>
                <a:lnTo>
                  <a:pt x="30586" y="62865"/>
                </a:lnTo>
                <a:lnTo>
                  <a:pt x="27014" y="64205"/>
                </a:lnTo>
                <a:lnTo>
                  <a:pt x="41029" y="64205"/>
                </a:lnTo>
                <a:lnTo>
                  <a:pt x="44763" y="60743"/>
                </a:lnTo>
                <a:lnTo>
                  <a:pt x="47107" y="55607"/>
                </a:lnTo>
                <a:lnTo>
                  <a:pt x="47107" y="44999"/>
                </a:lnTo>
                <a:lnTo>
                  <a:pt x="45879" y="41203"/>
                </a:lnTo>
                <a:lnTo>
                  <a:pt x="41885" y="36066"/>
                </a:lnTo>
                <a:close/>
              </a:path>
              <a:path w="47625" h="71754">
                <a:moveTo>
                  <a:pt x="39632" y="7034"/>
                </a:moveTo>
                <a:lnTo>
                  <a:pt x="26121" y="7034"/>
                </a:lnTo>
                <a:lnTo>
                  <a:pt x="28912" y="8039"/>
                </a:lnTo>
                <a:lnTo>
                  <a:pt x="31144" y="10161"/>
                </a:lnTo>
                <a:lnTo>
                  <a:pt x="33377" y="12171"/>
                </a:lnTo>
                <a:lnTo>
                  <a:pt x="34493" y="14850"/>
                </a:lnTo>
                <a:lnTo>
                  <a:pt x="34493" y="21885"/>
                </a:lnTo>
                <a:lnTo>
                  <a:pt x="32930" y="24900"/>
                </a:lnTo>
                <a:lnTo>
                  <a:pt x="26902" y="28697"/>
                </a:lnTo>
                <a:lnTo>
                  <a:pt x="23553" y="29590"/>
                </a:lnTo>
                <a:lnTo>
                  <a:pt x="18294" y="29590"/>
                </a:lnTo>
                <a:lnTo>
                  <a:pt x="17414" y="37071"/>
                </a:lnTo>
                <a:lnTo>
                  <a:pt x="19870" y="36401"/>
                </a:lnTo>
                <a:lnTo>
                  <a:pt x="21991" y="36066"/>
                </a:lnTo>
                <a:lnTo>
                  <a:pt x="41885" y="36066"/>
                </a:lnTo>
                <a:lnTo>
                  <a:pt x="41191" y="35173"/>
                </a:lnTo>
                <a:lnTo>
                  <a:pt x="37842" y="33275"/>
                </a:lnTo>
                <a:lnTo>
                  <a:pt x="33600" y="32270"/>
                </a:lnTo>
                <a:lnTo>
                  <a:pt x="36837" y="30818"/>
                </a:lnTo>
                <a:lnTo>
                  <a:pt x="38406" y="29590"/>
                </a:lnTo>
                <a:lnTo>
                  <a:pt x="18977" y="29590"/>
                </a:lnTo>
                <a:lnTo>
                  <a:pt x="18307" y="29478"/>
                </a:lnTo>
                <a:lnTo>
                  <a:pt x="38549" y="29478"/>
                </a:lnTo>
                <a:lnTo>
                  <a:pt x="39405" y="28808"/>
                </a:lnTo>
                <a:lnTo>
                  <a:pt x="40968" y="26352"/>
                </a:lnTo>
                <a:lnTo>
                  <a:pt x="42642" y="23895"/>
                </a:lnTo>
                <a:lnTo>
                  <a:pt x="43535" y="21104"/>
                </a:lnTo>
                <a:lnTo>
                  <a:pt x="43502" y="14850"/>
                </a:lnTo>
                <a:lnTo>
                  <a:pt x="42642" y="11947"/>
                </a:lnTo>
                <a:lnTo>
                  <a:pt x="40856" y="9156"/>
                </a:lnTo>
                <a:lnTo>
                  <a:pt x="39632" y="7034"/>
                </a:lnTo>
                <a:close/>
              </a:path>
              <a:path w="47625" h="71754">
                <a:moveTo>
                  <a:pt x="26456" y="0"/>
                </a:moveTo>
                <a:lnTo>
                  <a:pt x="16744" y="0"/>
                </a:lnTo>
                <a:lnTo>
                  <a:pt x="12055" y="1563"/>
                </a:lnTo>
                <a:lnTo>
                  <a:pt x="8148" y="4689"/>
                </a:lnTo>
                <a:lnTo>
                  <a:pt x="4353" y="7927"/>
                </a:lnTo>
                <a:lnTo>
                  <a:pt x="1897" y="12394"/>
                </a:lnTo>
                <a:lnTo>
                  <a:pt x="893" y="18089"/>
                </a:lnTo>
                <a:lnTo>
                  <a:pt x="9711" y="19652"/>
                </a:lnTo>
                <a:lnTo>
                  <a:pt x="10381" y="15409"/>
                </a:lnTo>
                <a:lnTo>
                  <a:pt x="11832" y="12282"/>
                </a:lnTo>
                <a:lnTo>
                  <a:pt x="14065" y="10161"/>
                </a:lnTo>
                <a:lnTo>
                  <a:pt x="16409" y="8039"/>
                </a:lnTo>
                <a:lnTo>
                  <a:pt x="19200" y="7034"/>
                </a:lnTo>
                <a:lnTo>
                  <a:pt x="39632" y="7034"/>
                </a:lnTo>
                <a:lnTo>
                  <a:pt x="39181" y="6253"/>
                </a:lnTo>
                <a:lnTo>
                  <a:pt x="36614" y="4131"/>
                </a:lnTo>
                <a:lnTo>
                  <a:pt x="33265" y="2456"/>
                </a:lnTo>
                <a:lnTo>
                  <a:pt x="30028" y="781"/>
                </a:lnTo>
                <a:lnTo>
                  <a:pt x="26456" y="0"/>
                </a:lnTo>
                <a:close/>
              </a:path>
            </a:pathLst>
          </a:custGeom>
          <a:solidFill>
            <a:srgbClr val="252525"/>
          </a:solidFill>
        </p:spPr>
        <p:txBody>
          <a:bodyPr wrap="square" lIns="0" tIns="0" rIns="0" bIns="0" rtlCol="0"/>
          <a:lstStyle/>
          <a:p>
            <a:endParaRPr sz="1350"/>
          </a:p>
        </p:txBody>
      </p:sp>
      <p:sp>
        <p:nvSpPr>
          <p:cNvPr id="126" name="object 126"/>
          <p:cNvSpPr/>
          <p:nvPr/>
        </p:nvSpPr>
        <p:spPr>
          <a:xfrm>
            <a:off x="7584591" y="3238824"/>
            <a:ext cx="37624" cy="52864"/>
          </a:xfrm>
          <a:custGeom>
            <a:avLst/>
            <a:gdLst/>
            <a:ahLst/>
            <a:cxnLst/>
            <a:rect l="l" t="t" r="r" b="b"/>
            <a:pathLst>
              <a:path w="50165" h="70485">
                <a:moveTo>
                  <a:pt x="40075" y="53150"/>
                </a:moveTo>
                <a:lnTo>
                  <a:pt x="31256" y="53150"/>
                </a:lnTo>
                <a:lnTo>
                  <a:pt x="31256" y="69900"/>
                </a:lnTo>
                <a:lnTo>
                  <a:pt x="40075" y="69900"/>
                </a:lnTo>
                <a:lnTo>
                  <a:pt x="40075" y="53150"/>
                </a:lnTo>
                <a:close/>
              </a:path>
              <a:path w="50165" h="70485">
                <a:moveTo>
                  <a:pt x="40075" y="0"/>
                </a:moveTo>
                <a:lnTo>
                  <a:pt x="32819" y="0"/>
                </a:lnTo>
                <a:lnTo>
                  <a:pt x="0" y="45334"/>
                </a:lnTo>
                <a:lnTo>
                  <a:pt x="0" y="53150"/>
                </a:lnTo>
                <a:lnTo>
                  <a:pt x="49786" y="53150"/>
                </a:lnTo>
                <a:lnTo>
                  <a:pt x="49786" y="45334"/>
                </a:lnTo>
                <a:lnTo>
                  <a:pt x="8707" y="45334"/>
                </a:lnTo>
                <a:lnTo>
                  <a:pt x="31256" y="13846"/>
                </a:lnTo>
                <a:lnTo>
                  <a:pt x="40075" y="13846"/>
                </a:lnTo>
                <a:lnTo>
                  <a:pt x="40075" y="0"/>
                </a:lnTo>
                <a:close/>
              </a:path>
              <a:path w="50165" h="70485">
                <a:moveTo>
                  <a:pt x="40075" y="13846"/>
                </a:moveTo>
                <a:lnTo>
                  <a:pt x="31256" y="13846"/>
                </a:lnTo>
                <a:lnTo>
                  <a:pt x="31256" y="45334"/>
                </a:lnTo>
                <a:lnTo>
                  <a:pt x="40075" y="45334"/>
                </a:lnTo>
                <a:lnTo>
                  <a:pt x="40075" y="13846"/>
                </a:lnTo>
                <a:close/>
              </a:path>
            </a:pathLst>
          </a:custGeom>
          <a:solidFill>
            <a:srgbClr val="252525"/>
          </a:solidFill>
        </p:spPr>
        <p:txBody>
          <a:bodyPr wrap="square" lIns="0" tIns="0" rIns="0" bIns="0" rtlCol="0"/>
          <a:lstStyle/>
          <a:p>
            <a:endParaRPr sz="1350"/>
          </a:p>
        </p:txBody>
      </p:sp>
      <p:sp>
        <p:nvSpPr>
          <p:cNvPr id="127" name="object 127"/>
          <p:cNvSpPr/>
          <p:nvPr/>
        </p:nvSpPr>
        <p:spPr>
          <a:xfrm>
            <a:off x="7586767" y="2931811"/>
            <a:ext cx="36195" cy="52864"/>
          </a:xfrm>
          <a:custGeom>
            <a:avLst/>
            <a:gdLst/>
            <a:ahLst/>
            <a:cxnLst/>
            <a:rect l="l" t="t" r="r" b="b"/>
            <a:pathLst>
              <a:path w="48259" h="70485">
                <a:moveTo>
                  <a:pt x="9265" y="49801"/>
                </a:moveTo>
                <a:lnTo>
                  <a:pt x="0" y="50582"/>
                </a:lnTo>
                <a:lnTo>
                  <a:pt x="558" y="56500"/>
                </a:lnTo>
                <a:lnTo>
                  <a:pt x="3013" y="61190"/>
                </a:lnTo>
                <a:lnTo>
                  <a:pt x="11274" y="68336"/>
                </a:lnTo>
                <a:lnTo>
                  <a:pt x="16632" y="70123"/>
                </a:lnTo>
                <a:lnTo>
                  <a:pt x="31144" y="70123"/>
                </a:lnTo>
                <a:lnTo>
                  <a:pt x="37395" y="67220"/>
                </a:lnTo>
                <a:lnTo>
                  <a:pt x="40874" y="62977"/>
                </a:lnTo>
                <a:lnTo>
                  <a:pt x="19646" y="62977"/>
                </a:lnTo>
                <a:lnTo>
                  <a:pt x="16632" y="61972"/>
                </a:lnTo>
                <a:lnTo>
                  <a:pt x="14065" y="59738"/>
                </a:lnTo>
                <a:lnTo>
                  <a:pt x="11609" y="57505"/>
                </a:lnTo>
                <a:lnTo>
                  <a:pt x="9935" y="54267"/>
                </a:lnTo>
                <a:lnTo>
                  <a:pt x="9265" y="49801"/>
                </a:lnTo>
                <a:close/>
              </a:path>
              <a:path w="48259" h="70485">
                <a:moveTo>
                  <a:pt x="42451" y="30148"/>
                </a:moveTo>
                <a:lnTo>
                  <a:pt x="27572" y="30148"/>
                </a:lnTo>
                <a:lnTo>
                  <a:pt x="31256" y="31600"/>
                </a:lnTo>
                <a:lnTo>
                  <a:pt x="34047" y="34391"/>
                </a:lnTo>
                <a:lnTo>
                  <a:pt x="36949" y="37183"/>
                </a:lnTo>
                <a:lnTo>
                  <a:pt x="38288" y="41091"/>
                </a:lnTo>
                <a:lnTo>
                  <a:pt x="38171" y="51475"/>
                </a:lnTo>
                <a:lnTo>
                  <a:pt x="36837" y="55272"/>
                </a:lnTo>
                <a:lnTo>
                  <a:pt x="31033" y="61525"/>
                </a:lnTo>
                <a:lnTo>
                  <a:pt x="27349" y="62977"/>
                </a:lnTo>
                <a:lnTo>
                  <a:pt x="40874" y="62977"/>
                </a:lnTo>
                <a:lnTo>
                  <a:pt x="45768" y="56947"/>
                </a:lnTo>
                <a:lnTo>
                  <a:pt x="47665" y="51475"/>
                </a:lnTo>
                <a:lnTo>
                  <a:pt x="47665" y="38523"/>
                </a:lnTo>
                <a:lnTo>
                  <a:pt x="45544" y="33163"/>
                </a:lnTo>
                <a:lnTo>
                  <a:pt x="42451" y="30148"/>
                </a:lnTo>
                <a:close/>
              </a:path>
              <a:path w="48259" h="70485">
                <a:moveTo>
                  <a:pt x="44316" y="0"/>
                </a:moveTo>
                <a:lnTo>
                  <a:pt x="8595" y="0"/>
                </a:lnTo>
                <a:lnTo>
                  <a:pt x="1562" y="35843"/>
                </a:lnTo>
                <a:lnTo>
                  <a:pt x="9935" y="36959"/>
                </a:lnTo>
                <a:lnTo>
                  <a:pt x="11162" y="34950"/>
                </a:lnTo>
                <a:lnTo>
                  <a:pt x="12949" y="33275"/>
                </a:lnTo>
                <a:lnTo>
                  <a:pt x="15293" y="32046"/>
                </a:lnTo>
                <a:lnTo>
                  <a:pt x="17525" y="30818"/>
                </a:lnTo>
                <a:lnTo>
                  <a:pt x="20093" y="30148"/>
                </a:lnTo>
                <a:lnTo>
                  <a:pt x="42451" y="30148"/>
                </a:lnTo>
                <a:lnTo>
                  <a:pt x="41191" y="28920"/>
                </a:lnTo>
                <a:lnTo>
                  <a:pt x="39181" y="26910"/>
                </a:lnTo>
                <a:lnTo>
                  <a:pt x="11721" y="26910"/>
                </a:lnTo>
                <a:lnTo>
                  <a:pt x="15628" y="8151"/>
                </a:lnTo>
                <a:lnTo>
                  <a:pt x="44316" y="8151"/>
                </a:lnTo>
                <a:lnTo>
                  <a:pt x="44316" y="0"/>
                </a:lnTo>
                <a:close/>
              </a:path>
              <a:path w="48259" h="70485">
                <a:moveTo>
                  <a:pt x="31591" y="22555"/>
                </a:moveTo>
                <a:lnTo>
                  <a:pt x="20539" y="22555"/>
                </a:lnTo>
                <a:lnTo>
                  <a:pt x="16074" y="24007"/>
                </a:lnTo>
                <a:lnTo>
                  <a:pt x="11721" y="26910"/>
                </a:lnTo>
                <a:lnTo>
                  <a:pt x="39181" y="26910"/>
                </a:lnTo>
                <a:lnTo>
                  <a:pt x="36949" y="24677"/>
                </a:lnTo>
                <a:lnTo>
                  <a:pt x="31591" y="22555"/>
                </a:lnTo>
                <a:close/>
              </a:path>
            </a:pathLst>
          </a:custGeom>
          <a:solidFill>
            <a:srgbClr val="252525"/>
          </a:solidFill>
        </p:spPr>
        <p:txBody>
          <a:bodyPr wrap="square" lIns="0" tIns="0" rIns="0" bIns="0" rtlCol="0"/>
          <a:lstStyle/>
          <a:p>
            <a:endParaRPr sz="1350"/>
          </a:p>
        </p:txBody>
      </p:sp>
      <p:sp>
        <p:nvSpPr>
          <p:cNvPr id="128" name="object 128"/>
          <p:cNvSpPr/>
          <p:nvPr/>
        </p:nvSpPr>
        <p:spPr>
          <a:xfrm>
            <a:off x="7586588" y="2623123"/>
            <a:ext cx="35719" cy="53816"/>
          </a:xfrm>
          <a:custGeom>
            <a:avLst/>
            <a:gdLst/>
            <a:ahLst/>
            <a:cxnLst/>
            <a:rect l="l" t="t" r="r" b="b"/>
            <a:pathLst>
              <a:path w="47625" h="71755">
                <a:moveTo>
                  <a:pt x="31384" y="0"/>
                </a:moveTo>
                <a:lnTo>
                  <a:pt x="18100" y="0"/>
                </a:lnTo>
                <a:lnTo>
                  <a:pt x="12072" y="2679"/>
                </a:lnTo>
                <a:lnTo>
                  <a:pt x="0" y="39304"/>
                </a:lnTo>
                <a:lnTo>
                  <a:pt x="326" y="45821"/>
                </a:lnTo>
                <a:lnTo>
                  <a:pt x="17430" y="71351"/>
                </a:lnTo>
                <a:lnTo>
                  <a:pt x="29151" y="71351"/>
                </a:lnTo>
                <a:lnTo>
                  <a:pt x="33058" y="70346"/>
                </a:lnTo>
                <a:lnTo>
                  <a:pt x="36407" y="68336"/>
                </a:lnTo>
                <a:lnTo>
                  <a:pt x="39868" y="66326"/>
                </a:lnTo>
                <a:lnTo>
                  <a:pt x="41744" y="64205"/>
                </a:lnTo>
                <a:lnTo>
                  <a:pt x="22119" y="64205"/>
                </a:lnTo>
                <a:lnTo>
                  <a:pt x="19663" y="63535"/>
                </a:lnTo>
                <a:lnTo>
                  <a:pt x="17430" y="62083"/>
                </a:lnTo>
                <a:lnTo>
                  <a:pt x="15086" y="60743"/>
                </a:lnTo>
                <a:lnTo>
                  <a:pt x="13300" y="58622"/>
                </a:lnTo>
                <a:lnTo>
                  <a:pt x="10621" y="53262"/>
                </a:lnTo>
                <a:lnTo>
                  <a:pt x="10063" y="50471"/>
                </a:lnTo>
                <a:lnTo>
                  <a:pt x="10063" y="42989"/>
                </a:lnTo>
                <a:lnTo>
                  <a:pt x="11402" y="39304"/>
                </a:lnTo>
                <a:lnTo>
                  <a:pt x="16649" y="34056"/>
                </a:lnTo>
                <a:lnTo>
                  <a:pt x="8611" y="34056"/>
                </a:lnTo>
                <a:lnTo>
                  <a:pt x="8723" y="27133"/>
                </a:lnTo>
                <a:lnTo>
                  <a:pt x="9504" y="21773"/>
                </a:lnTo>
                <a:lnTo>
                  <a:pt x="11179" y="17977"/>
                </a:lnTo>
                <a:lnTo>
                  <a:pt x="12742" y="14181"/>
                </a:lnTo>
                <a:lnTo>
                  <a:pt x="14974" y="11277"/>
                </a:lnTo>
                <a:lnTo>
                  <a:pt x="17765" y="9267"/>
                </a:lnTo>
                <a:lnTo>
                  <a:pt x="19886" y="7816"/>
                </a:lnTo>
                <a:lnTo>
                  <a:pt x="22342" y="7034"/>
                </a:lnTo>
                <a:lnTo>
                  <a:pt x="42425" y="7034"/>
                </a:lnTo>
                <a:lnTo>
                  <a:pt x="35961" y="1563"/>
                </a:lnTo>
                <a:lnTo>
                  <a:pt x="31384" y="0"/>
                </a:lnTo>
                <a:close/>
              </a:path>
              <a:path w="47625" h="71755">
                <a:moveTo>
                  <a:pt x="42357" y="32381"/>
                </a:moveTo>
                <a:lnTo>
                  <a:pt x="28370" y="32381"/>
                </a:lnTo>
                <a:lnTo>
                  <a:pt x="31719" y="33721"/>
                </a:lnTo>
                <a:lnTo>
                  <a:pt x="34398" y="36513"/>
                </a:lnTo>
                <a:lnTo>
                  <a:pt x="36965" y="39304"/>
                </a:lnTo>
                <a:lnTo>
                  <a:pt x="38265" y="42989"/>
                </a:lnTo>
                <a:lnTo>
                  <a:pt x="38193" y="53262"/>
                </a:lnTo>
                <a:lnTo>
                  <a:pt x="36965" y="56947"/>
                </a:lnTo>
                <a:lnTo>
                  <a:pt x="31607" y="62753"/>
                </a:lnTo>
                <a:lnTo>
                  <a:pt x="28370" y="64205"/>
                </a:lnTo>
                <a:lnTo>
                  <a:pt x="41744" y="64205"/>
                </a:lnTo>
                <a:lnTo>
                  <a:pt x="42435" y="63423"/>
                </a:lnTo>
                <a:lnTo>
                  <a:pt x="44962" y="58622"/>
                </a:lnTo>
                <a:lnTo>
                  <a:pt x="46342" y="55942"/>
                </a:lnTo>
                <a:lnTo>
                  <a:pt x="47347" y="51810"/>
                </a:lnTo>
                <a:lnTo>
                  <a:pt x="47347" y="40756"/>
                </a:lnTo>
                <a:lnTo>
                  <a:pt x="45338" y="35285"/>
                </a:lnTo>
                <a:lnTo>
                  <a:pt x="42357" y="32381"/>
                </a:lnTo>
                <a:close/>
              </a:path>
              <a:path w="47625" h="71755">
                <a:moveTo>
                  <a:pt x="32054" y="24788"/>
                </a:moveTo>
                <a:lnTo>
                  <a:pt x="22788" y="24788"/>
                </a:lnTo>
                <a:lnTo>
                  <a:pt x="19551" y="25570"/>
                </a:lnTo>
                <a:lnTo>
                  <a:pt x="16425" y="27133"/>
                </a:lnTo>
                <a:lnTo>
                  <a:pt x="13411" y="28585"/>
                </a:lnTo>
                <a:lnTo>
                  <a:pt x="10732" y="30930"/>
                </a:lnTo>
                <a:lnTo>
                  <a:pt x="8611" y="34056"/>
                </a:lnTo>
                <a:lnTo>
                  <a:pt x="16649" y="34056"/>
                </a:lnTo>
                <a:lnTo>
                  <a:pt x="16984" y="33721"/>
                </a:lnTo>
                <a:lnTo>
                  <a:pt x="20332" y="32381"/>
                </a:lnTo>
                <a:lnTo>
                  <a:pt x="42357" y="32381"/>
                </a:lnTo>
                <a:lnTo>
                  <a:pt x="41096" y="31153"/>
                </a:lnTo>
                <a:lnTo>
                  <a:pt x="36965" y="26910"/>
                </a:lnTo>
                <a:lnTo>
                  <a:pt x="32054" y="24788"/>
                </a:lnTo>
                <a:close/>
              </a:path>
              <a:path w="47625" h="71755">
                <a:moveTo>
                  <a:pt x="42425" y="7034"/>
                </a:moveTo>
                <a:lnTo>
                  <a:pt x="28593" y="7034"/>
                </a:lnTo>
                <a:lnTo>
                  <a:pt x="31607" y="8262"/>
                </a:lnTo>
                <a:lnTo>
                  <a:pt x="33951" y="10719"/>
                </a:lnTo>
                <a:lnTo>
                  <a:pt x="35402" y="12282"/>
                </a:lnTo>
                <a:lnTo>
                  <a:pt x="36519" y="14627"/>
                </a:lnTo>
                <a:lnTo>
                  <a:pt x="37300" y="18089"/>
                </a:lnTo>
                <a:lnTo>
                  <a:pt x="46119" y="17419"/>
                </a:lnTo>
                <a:lnTo>
                  <a:pt x="45338" y="11947"/>
                </a:lnTo>
                <a:lnTo>
                  <a:pt x="43217" y="7704"/>
                </a:lnTo>
                <a:lnTo>
                  <a:pt x="42425" y="7034"/>
                </a:lnTo>
                <a:close/>
              </a:path>
            </a:pathLst>
          </a:custGeom>
          <a:solidFill>
            <a:srgbClr val="252525"/>
          </a:solidFill>
        </p:spPr>
        <p:txBody>
          <a:bodyPr wrap="square" lIns="0" tIns="0" rIns="0" bIns="0" rtlCol="0"/>
          <a:lstStyle/>
          <a:p>
            <a:endParaRPr sz="1350"/>
          </a:p>
        </p:txBody>
      </p:sp>
      <p:sp>
        <p:nvSpPr>
          <p:cNvPr id="129" name="object 129"/>
          <p:cNvSpPr/>
          <p:nvPr/>
        </p:nvSpPr>
        <p:spPr>
          <a:xfrm>
            <a:off x="7587185" y="2316277"/>
            <a:ext cx="35243" cy="51911"/>
          </a:xfrm>
          <a:custGeom>
            <a:avLst/>
            <a:gdLst/>
            <a:ahLst/>
            <a:cxnLst/>
            <a:rect l="l" t="t" r="r" b="b"/>
            <a:pathLst>
              <a:path w="46990" h="69214">
                <a:moveTo>
                  <a:pt x="46661" y="0"/>
                </a:moveTo>
                <a:lnTo>
                  <a:pt x="0" y="0"/>
                </a:lnTo>
                <a:lnTo>
                  <a:pt x="0" y="8151"/>
                </a:lnTo>
                <a:lnTo>
                  <a:pt x="35274" y="8151"/>
                </a:lnTo>
                <a:lnTo>
                  <a:pt x="30809" y="13176"/>
                </a:lnTo>
                <a:lnTo>
                  <a:pt x="13395" y="49019"/>
                </a:lnTo>
                <a:lnTo>
                  <a:pt x="11274" y="56724"/>
                </a:lnTo>
                <a:lnTo>
                  <a:pt x="10158" y="63423"/>
                </a:lnTo>
                <a:lnTo>
                  <a:pt x="10158" y="68895"/>
                </a:lnTo>
                <a:lnTo>
                  <a:pt x="19200" y="68895"/>
                </a:lnTo>
                <a:lnTo>
                  <a:pt x="19646" y="61972"/>
                </a:lnTo>
                <a:lnTo>
                  <a:pt x="20763" y="55495"/>
                </a:lnTo>
                <a:lnTo>
                  <a:pt x="37507" y="17642"/>
                </a:lnTo>
                <a:lnTo>
                  <a:pt x="46661" y="6588"/>
                </a:lnTo>
                <a:lnTo>
                  <a:pt x="46661" y="0"/>
                </a:lnTo>
                <a:close/>
              </a:path>
            </a:pathLst>
          </a:custGeom>
          <a:solidFill>
            <a:srgbClr val="252525"/>
          </a:solidFill>
        </p:spPr>
        <p:txBody>
          <a:bodyPr wrap="square" lIns="0" tIns="0" rIns="0" bIns="0" rtlCol="0"/>
          <a:lstStyle/>
          <a:p>
            <a:endParaRPr sz="1350"/>
          </a:p>
        </p:txBody>
      </p:sp>
      <p:sp>
        <p:nvSpPr>
          <p:cNvPr id="130" name="object 130"/>
          <p:cNvSpPr/>
          <p:nvPr/>
        </p:nvSpPr>
        <p:spPr>
          <a:xfrm>
            <a:off x="7419992" y="2338553"/>
            <a:ext cx="134303" cy="0"/>
          </a:xfrm>
          <a:custGeom>
            <a:avLst/>
            <a:gdLst/>
            <a:ahLst/>
            <a:cxnLst/>
            <a:rect l="l" t="t" r="r" b="b"/>
            <a:pathLst>
              <a:path w="179070">
                <a:moveTo>
                  <a:pt x="0" y="0"/>
                </a:moveTo>
                <a:lnTo>
                  <a:pt x="178607" y="0"/>
                </a:lnTo>
              </a:path>
            </a:pathLst>
          </a:custGeom>
          <a:ln w="5583">
            <a:solidFill>
              <a:srgbClr val="252525"/>
            </a:solidFill>
          </a:ln>
        </p:spPr>
        <p:txBody>
          <a:bodyPr wrap="square" lIns="0" tIns="0" rIns="0" bIns="0" rtlCol="0"/>
          <a:lstStyle/>
          <a:p>
            <a:endParaRPr sz="1350"/>
          </a:p>
        </p:txBody>
      </p:sp>
      <p:sp>
        <p:nvSpPr>
          <p:cNvPr id="131" name="object 131"/>
          <p:cNvSpPr/>
          <p:nvPr/>
        </p:nvSpPr>
        <p:spPr>
          <a:xfrm>
            <a:off x="7419992" y="4492889"/>
            <a:ext cx="134303" cy="0"/>
          </a:xfrm>
          <a:custGeom>
            <a:avLst/>
            <a:gdLst/>
            <a:ahLst/>
            <a:cxnLst/>
            <a:rect l="l" t="t" r="r" b="b"/>
            <a:pathLst>
              <a:path w="179070">
                <a:moveTo>
                  <a:pt x="0" y="0"/>
                </a:moveTo>
                <a:lnTo>
                  <a:pt x="178607" y="0"/>
                </a:lnTo>
              </a:path>
            </a:pathLst>
          </a:custGeom>
          <a:ln w="5582">
            <a:solidFill>
              <a:srgbClr val="252525"/>
            </a:solidFill>
          </a:ln>
        </p:spPr>
        <p:txBody>
          <a:bodyPr wrap="square" lIns="0" tIns="0" rIns="0" bIns="0" rtlCol="0"/>
          <a:lstStyle/>
          <a:p>
            <a:endParaRPr sz="1350"/>
          </a:p>
        </p:txBody>
      </p:sp>
      <p:sp>
        <p:nvSpPr>
          <p:cNvPr id="132" name="object 132"/>
          <p:cNvSpPr/>
          <p:nvPr/>
        </p:nvSpPr>
        <p:spPr>
          <a:xfrm>
            <a:off x="7419992"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133" name="object 133"/>
          <p:cNvSpPr/>
          <p:nvPr/>
        </p:nvSpPr>
        <p:spPr>
          <a:xfrm>
            <a:off x="7551855" y="2336426"/>
            <a:ext cx="0" cy="2156460"/>
          </a:xfrm>
          <a:custGeom>
            <a:avLst/>
            <a:gdLst/>
            <a:ahLst/>
            <a:cxnLst/>
            <a:rect l="l" t="t" r="r" b="b"/>
            <a:pathLst>
              <a:path h="2875279">
                <a:moveTo>
                  <a:pt x="0" y="0"/>
                </a:moveTo>
                <a:lnTo>
                  <a:pt x="0" y="2875284"/>
                </a:lnTo>
              </a:path>
            </a:pathLst>
          </a:custGeom>
          <a:ln w="5581">
            <a:solidFill>
              <a:srgbClr val="252525"/>
            </a:solidFill>
          </a:ln>
        </p:spPr>
        <p:txBody>
          <a:bodyPr wrap="square" lIns="0" tIns="0" rIns="0" bIns="0" rtlCol="0"/>
          <a:lstStyle/>
          <a:p>
            <a:endParaRPr sz="1350"/>
          </a:p>
        </p:txBody>
      </p:sp>
      <p:sp>
        <p:nvSpPr>
          <p:cNvPr id="134" name="object 134"/>
          <p:cNvSpPr txBox="1"/>
          <p:nvPr/>
        </p:nvSpPr>
        <p:spPr>
          <a:xfrm>
            <a:off x="3467100" y="5003901"/>
            <a:ext cx="2112645" cy="217367"/>
          </a:xfrm>
          <a:prstGeom prst="rect">
            <a:avLst/>
          </a:prstGeom>
        </p:spPr>
        <p:txBody>
          <a:bodyPr vert="horz" wrap="square" lIns="0" tIns="9525" rIns="0" bIns="0" rtlCol="0">
            <a:spAutoFit/>
          </a:bodyPr>
          <a:lstStyle/>
          <a:p>
            <a:pPr marL="9525">
              <a:spcBef>
                <a:spcPts val="75"/>
              </a:spcBef>
            </a:pPr>
            <a:r>
              <a:rPr sz="1350" spc="-4" dirty="0">
                <a:latin typeface="Arial"/>
                <a:cs typeface="Arial"/>
              </a:rPr>
              <a:t>13-Aug-2018 </a:t>
            </a:r>
            <a:r>
              <a:rPr sz="1350" spc="-15" dirty="0">
                <a:latin typeface="Arial"/>
                <a:cs typeface="Arial"/>
              </a:rPr>
              <a:t>09:11:59</a:t>
            </a:r>
            <a:r>
              <a:rPr sz="1350" spc="-30" dirty="0">
                <a:latin typeface="Arial"/>
                <a:cs typeface="Arial"/>
              </a:rPr>
              <a:t> </a:t>
            </a:r>
            <a:r>
              <a:rPr sz="1350" dirty="0">
                <a:latin typeface="Arial"/>
                <a:cs typeface="Arial"/>
              </a:rPr>
              <a:t>UTC</a:t>
            </a:r>
          </a:p>
        </p:txBody>
      </p:sp>
      <p:sp>
        <p:nvSpPr>
          <p:cNvPr id="135" name="object 135"/>
          <p:cNvSpPr txBox="1"/>
          <p:nvPr/>
        </p:nvSpPr>
        <p:spPr>
          <a:xfrm>
            <a:off x="2291525" y="2020633"/>
            <a:ext cx="649605" cy="171681"/>
          </a:xfrm>
          <a:prstGeom prst="rect">
            <a:avLst/>
          </a:prstGeom>
        </p:spPr>
        <p:txBody>
          <a:bodyPr vert="horz" wrap="square" lIns="0" tIns="10001" rIns="0" bIns="0" rtlCol="0">
            <a:spAutoFit/>
          </a:bodyPr>
          <a:lstStyle/>
          <a:p>
            <a:pPr marL="9525">
              <a:spcBef>
                <a:spcPts val="79"/>
              </a:spcBef>
            </a:pPr>
            <a:r>
              <a:rPr sz="1050" b="1" spc="-4" dirty="0">
                <a:latin typeface="Arial"/>
                <a:cs typeface="Arial"/>
              </a:rPr>
              <a:t>predictive</a:t>
            </a:r>
            <a:endParaRPr sz="1050">
              <a:latin typeface="Arial"/>
              <a:cs typeface="Arial"/>
            </a:endParaRPr>
          </a:p>
        </p:txBody>
      </p:sp>
      <p:sp>
        <p:nvSpPr>
          <p:cNvPr id="136" name="object 136"/>
          <p:cNvSpPr txBox="1"/>
          <p:nvPr/>
        </p:nvSpPr>
        <p:spPr>
          <a:xfrm>
            <a:off x="5490591" y="2020633"/>
            <a:ext cx="1284923" cy="171681"/>
          </a:xfrm>
          <a:prstGeom prst="rect">
            <a:avLst/>
          </a:prstGeom>
        </p:spPr>
        <p:txBody>
          <a:bodyPr vert="horz" wrap="square" lIns="0" tIns="10001" rIns="0" bIns="0" rtlCol="0">
            <a:spAutoFit/>
          </a:bodyPr>
          <a:lstStyle/>
          <a:p>
            <a:pPr marL="9525">
              <a:spcBef>
                <a:spcPts val="79"/>
              </a:spcBef>
            </a:pPr>
            <a:r>
              <a:rPr sz="1050" b="1" spc="-4" dirty="0">
                <a:latin typeface="Arial"/>
                <a:cs typeface="Arial"/>
              </a:rPr>
              <a:t>improved</a:t>
            </a:r>
            <a:r>
              <a:rPr sz="1050" b="1" spc="-41" dirty="0">
                <a:latin typeface="Arial"/>
                <a:cs typeface="Arial"/>
              </a:rPr>
              <a:t> </a:t>
            </a:r>
            <a:r>
              <a:rPr sz="1050" b="1" spc="-4" dirty="0">
                <a:latin typeface="Arial"/>
                <a:cs typeface="Arial"/>
              </a:rPr>
              <a:t>predictive</a:t>
            </a:r>
            <a:endParaRPr sz="1050">
              <a:latin typeface="Arial"/>
              <a:cs typeface="Arial"/>
            </a:endParaRPr>
          </a:p>
        </p:txBody>
      </p:sp>
      <p:sp>
        <p:nvSpPr>
          <p:cNvPr id="137" name="object 137"/>
          <p:cNvSpPr txBox="1">
            <a:spLocks noGrp="1"/>
          </p:cNvSpPr>
          <p:nvPr>
            <p:ph type="title"/>
          </p:nvPr>
        </p:nvSpPr>
        <p:spPr>
          <a:xfrm>
            <a:off x="1391983" y="458144"/>
            <a:ext cx="6342480" cy="687207"/>
          </a:xfrm>
          <a:prstGeom prst="rect">
            <a:avLst/>
          </a:prstGeom>
        </p:spPr>
        <p:txBody>
          <a:bodyPr vert="horz" wrap="square" lIns="0" tIns="10001" rIns="0" bIns="0" rtlCol="0" anchor="ctr">
            <a:spAutoFit/>
          </a:bodyPr>
          <a:lstStyle/>
          <a:p>
            <a:pPr marL="634841">
              <a:lnSpc>
                <a:spcPct val="100000"/>
              </a:lnSpc>
              <a:spcBef>
                <a:spcPts val="79"/>
              </a:spcBef>
            </a:pPr>
            <a:r>
              <a:rPr lang="en-US" spc="-4" dirty="0" smtClean="0"/>
              <a:t>Near Saturation</a:t>
            </a:r>
            <a:endParaRPr spc="-4" dirty="0"/>
          </a:p>
        </p:txBody>
      </p:sp>
      <p:sp>
        <p:nvSpPr>
          <p:cNvPr id="138" name="object 138"/>
          <p:cNvSpPr txBox="1"/>
          <p:nvPr/>
        </p:nvSpPr>
        <p:spPr>
          <a:xfrm>
            <a:off x="3605593" y="1707927"/>
            <a:ext cx="1774508" cy="217367"/>
          </a:xfrm>
          <a:prstGeom prst="rect">
            <a:avLst/>
          </a:prstGeom>
        </p:spPr>
        <p:txBody>
          <a:bodyPr vert="horz" wrap="square" lIns="0" tIns="9525" rIns="0" bIns="0" rtlCol="0">
            <a:spAutoFit/>
          </a:bodyPr>
          <a:lstStyle/>
          <a:p>
            <a:pPr marL="9525">
              <a:spcBef>
                <a:spcPts val="75"/>
              </a:spcBef>
            </a:pPr>
            <a:r>
              <a:rPr sz="1350" b="1" spc="-4" dirty="0">
                <a:latin typeface="Arial"/>
                <a:cs typeface="Arial"/>
              </a:rPr>
              <a:t>G17 Band 8 FD</a:t>
            </a:r>
            <a:r>
              <a:rPr sz="1350" b="1" spc="-30" dirty="0">
                <a:latin typeface="Arial"/>
                <a:cs typeface="Arial"/>
              </a:rPr>
              <a:t> </a:t>
            </a:r>
            <a:r>
              <a:rPr sz="1350" b="1" spc="4" dirty="0">
                <a:latin typeface="Arial"/>
                <a:cs typeface="Arial"/>
              </a:rPr>
              <a:t>swath</a:t>
            </a:r>
            <a:endParaRPr sz="1350">
              <a:latin typeface="Arial"/>
              <a:cs typeface="Arial"/>
            </a:endParaRPr>
          </a:p>
        </p:txBody>
      </p:sp>
      <p:sp>
        <p:nvSpPr>
          <p:cNvPr id="139" name="object 139"/>
          <p:cNvSpPr txBox="1"/>
          <p:nvPr/>
        </p:nvSpPr>
        <p:spPr>
          <a:xfrm>
            <a:off x="7734463" y="3211926"/>
            <a:ext cx="141064" cy="503396"/>
          </a:xfrm>
          <a:prstGeom prst="rect">
            <a:avLst/>
          </a:prstGeom>
        </p:spPr>
        <p:txBody>
          <a:bodyPr vert="vert" wrap="square" lIns="0" tIns="0" rIns="0" bIns="0" rtlCol="0">
            <a:spAutoFit/>
          </a:bodyPr>
          <a:lstStyle/>
          <a:p>
            <a:pPr marL="9525">
              <a:lnSpc>
                <a:spcPts val="1069"/>
              </a:lnSpc>
            </a:pPr>
            <a:r>
              <a:rPr sz="900" dirty="0">
                <a:latin typeface="Arial"/>
                <a:cs typeface="Arial"/>
              </a:rPr>
              <a:t>Ra</a:t>
            </a:r>
            <a:r>
              <a:rPr sz="900" spc="4" dirty="0">
                <a:latin typeface="Arial"/>
                <a:cs typeface="Arial"/>
              </a:rPr>
              <a:t>d</a:t>
            </a:r>
            <a:r>
              <a:rPr sz="900" dirty="0">
                <a:latin typeface="Arial"/>
                <a:cs typeface="Arial"/>
              </a:rPr>
              <a:t>ia</a:t>
            </a:r>
            <a:r>
              <a:rPr sz="900" spc="4" dirty="0">
                <a:latin typeface="Arial"/>
                <a:cs typeface="Arial"/>
              </a:rPr>
              <a:t>n</a:t>
            </a:r>
            <a:r>
              <a:rPr sz="900" dirty="0">
                <a:latin typeface="Arial"/>
                <a:cs typeface="Arial"/>
              </a:rPr>
              <a:t>ce</a:t>
            </a:r>
            <a:endParaRPr sz="900">
              <a:latin typeface="Arial"/>
              <a:cs typeface="Arial"/>
            </a:endParaRPr>
          </a:p>
        </p:txBody>
      </p:sp>
      <p:sp>
        <p:nvSpPr>
          <p:cNvPr id="141" name="TextBox 140"/>
          <p:cNvSpPr txBox="1"/>
          <p:nvPr/>
        </p:nvSpPr>
        <p:spPr>
          <a:xfrm>
            <a:off x="1802808" y="5486400"/>
            <a:ext cx="5521574" cy="646331"/>
          </a:xfrm>
          <a:prstGeom prst="rect">
            <a:avLst/>
          </a:prstGeom>
          <a:noFill/>
        </p:spPr>
        <p:txBody>
          <a:bodyPr wrap="square" rtlCol="0">
            <a:spAutoFit/>
          </a:bodyPr>
          <a:lstStyle/>
          <a:p>
            <a:pPr algn="ctr"/>
            <a:r>
              <a:rPr lang="en-US" dirty="0" smtClean="0"/>
              <a:t>Reduced nonlinearity.</a:t>
            </a:r>
          </a:p>
          <a:p>
            <a:pPr algn="ctr"/>
            <a:r>
              <a:rPr lang="en-US" dirty="0" smtClean="0"/>
              <a:t>Extend the useful data until earth scene is saturated.</a:t>
            </a:r>
            <a:endParaRPr lang="en-US" dirty="0"/>
          </a:p>
        </p:txBody>
      </p:sp>
      <p:sp>
        <p:nvSpPr>
          <p:cNvPr id="140" name="Date Placeholder 139"/>
          <p:cNvSpPr>
            <a:spLocks noGrp="1"/>
          </p:cNvSpPr>
          <p:nvPr>
            <p:ph type="dt" sz="half" idx="10"/>
          </p:nvPr>
        </p:nvSpPr>
        <p:spPr/>
        <p:txBody>
          <a:bodyPr/>
          <a:lstStyle/>
          <a:p>
            <a:r>
              <a:rPr lang="en-US" smtClean="0"/>
              <a:t>02/19/2020</a:t>
            </a:r>
            <a:endParaRPr lang="en-US" dirty="0"/>
          </a:p>
        </p:txBody>
      </p:sp>
      <p:sp>
        <p:nvSpPr>
          <p:cNvPr id="142" name="Footer Placeholder 141"/>
          <p:cNvSpPr>
            <a:spLocks noGrp="1"/>
          </p:cNvSpPr>
          <p:nvPr>
            <p:ph type="ftr" sz="quarter" idx="11"/>
          </p:nvPr>
        </p:nvSpPr>
        <p:spPr/>
        <p:txBody>
          <a:bodyPr/>
          <a:lstStyle/>
          <a:p>
            <a:r>
              <a:rPr lang="en-US" smtClean="0"/>
              <a:t>Full Validation PS-PVR for GOES-17 ABI L1b Products</a:t>
            </a:r>
            <a:endParaRPr lang="en-US" dirty="0"/>
          </a:p>
        </p:txBody>
      </p:sp>
      <p:sp>
        <p:nvSpPr>
          <p:cNvPr id="143" name="Slide Number Placeholder 142"/>
          <p:cNvSpPr>
            <a:spLocks noGrp="1"/>
          </p:cNvSpPr>
          <p:nvPr>
            <p:ph type="sldNum" sz="quarter" idx="12"/>
          </p:nvPr>
        </p:nvSpPr>
        <p:spPr/>
        <p:txBody>
          <a:bodyPr/>
          <a:lstStyle/>
          <a:p>
            <a:fld id="{F4187418-5481-4E5B-A2F4-9A93734A0716}" type="slidenum">
              <a:rPr lang="en-US" smtClean="0"/>
              <a:t>88</a:t>
            </a:fld>
            <a:endParaRPr lang="en-US" dirty="0"/>
          </a:p>
        </p:txBody>
      </p:sp>
    </p:spTree>
    <p:extLst>
      <p:ext uri="{BB962C8B-B14F-4D97-AF65-F5344CB8AC3E}">
        <p14:creationId xmlns:p14="http://schemas.microsoft.com/office/powerpoint/2010/main" val="26874142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75" y="228600"/>
            <a:ext cx="7886700" cy="914400"/>
          </a:xfrm>
        </p:spPr>
        <p:txBody>
          <a:bodyPr>
            <a:normAutofit/>
          </a:bodyPr>
          <a:lstStyle/>
          <a:p>
            <a:r>
              <a:rPr lang="en-US" sz="3600" dirty="0" smtClean="0"/>
              <a:t>Collision of </a:t>
            </a:r>
            <a:r>
              <a:rPr lang="en-US" sz="3600" dirty="0" err="1" smtClean="0"/>
              <a:t>pCal</a:t>
            </a:r>
            <a:r>
              <a:rPr lang="en-US" sz="3600" dirty="0" smtClean="0"/>
              <a:t> with Gain Set Switch</a:t>
            </a:r>
            <a:endParaRPr lang="en-US" sz="36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496" b="9333"/>
          <a:stretch/>
        </p:blipFill>
        <p:spPr>
          <a:xfrm>
            <a:off x="3574473" y="1345335"/>
            <a:ext cx="5569527" cy="5512665"/>
          </a:xfrm>
          <a:prstGeom prst="rect">
            <a:avLst/>
          </a:prstGeom>
        </p:spPr>
      </p:pic>
      <p:sp>
        <p:nvSpPr>
          <p:cNvPr id="4" name="TextBox 3"/>
          <p:cNvSpPr txBox="1"/>
          <p:nvPr/>
        </p:nvSpPr>
        <p:spPr>
          <a:xfrm>
            <a:off x="381000" y="1485900"/>
            <a:ext cx="30480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err="1" smtClean="0"/>
              <a:t>pCal</a:t>
            </a:r>
            <a:r>
              <a:rPr lang="en-US" dirty="0" smtClean="0"/>
              <a:t> cannot be active during Gain Set Switch (GSS).</a:t>
            </a:r>
          </a:p>
          <a:p>
            <a:pPr marL="517525" lvl="1" indent="-233363">
              <a:buFont typeface="Arial" panose="020B0604020202020204" pitchFamily="34" charset="0"/>
              <a:buChar char="•"/>
            </a:pPr>
            <a:r>
              <a:rPr lang="en-US" dirty="0" smtClean="0"/>
              <a:t>Would lead to incorrectly extrapolated gain.</a:t>
            </a:r>
          </a:p>
          <a:p>
            <a:pPr marL="285750" indent="-285750">
              <a:buFont typeface="Wingdings" panose="05000000000000000000" pitchFamily="2" charset="2"/>
              <a:buChar char="v"/>
            </a:pPr>
            <a:r>
              <a:rPr lang="en-US" dirty="0" smtClean="0"/>
              <a:t>Short-term solution:</a:t>
            </a:r>
          </a:p>
          <a:p>
            <a:pPr marL="569913" lvl="1" indent="-233363">
              <a:buFont typeface="Arial" panose="020B0604020202020204" pitchFamily="34" charset="0"/>
              <a:buChar char="•"/>
            </a:pPr>
            <a:r>
              <a:rPr lang="en-US" dirty="0" smtClean="0"/>
              <a:t>Activate / deactivate according to FPM temperature (the only available control).</a:t>
            </a:r>
          </a:p>
          <a:p>
            <a:pPr marL="569913" lvl="1" indent="-233363">
              <a:buFont typeface="Arial" panose="020B0604020202020204" pitchFamily="34" charset="0"/>
              <a:buChar char="•"/>
            </a:pPr>
            <a:r>
              <a:rPr lang="en-US" dirty="0" smtClean="0"/>
              <a:t>Labor intensive and error prone.</a:t>
            </a:r>
          </a:p>
          <a:p>
            <a:pPr marL="165100" indent="-285750">
              <a:buFont typeface="Wingdings" panose="05000000000000000000" pitchFamily="2" charset="2"/>
              <a:buChar char="v"/>
            </a:pPr>
            <a:r>
              <a:rPr lang="en-US" dirty="0" smtClean="0"/>
              <a:t>Mid-term solution:</a:t>
            </a:r>
            <a:endParaRPr lang="en-US" dirty="0"/>
          </a:p>
          <a:p>
            <a:pPr marL="569913" lvl="1" indent="-233363">
              <a:buFont typeface="Arial" panose="020B0604020202020204" pitchFamily="34" charset="0"/>
              <a:buChar char="•"/>
            </a:pPr>
            <a:r>
              <a:rPr lang="en-US" dirty="0" smtClean="0"/>
              <a:t>Controlled by clock for fixed GSS times.</a:t>
            </a:r>
          </a:p>
          <a:p>
            <a:pPr marL="165100" indent="-285750">
              <a:buFont typeface="Wingdings" panose="05000000000000000000" pitchFamily="2" charset="2"/>
              <a:buChar char="v"/>
            </a:pPr>
            <a:r>
              <a:rPr lang="en-US" dirty="0" smtClean="0"/>
              <a:t>Long-term solution:</a:t>
            </a:r>
          </a:p>
          <a:p>
            <a:pPr marL="630238" lvl="1" indent="-285750">
              <a:buFont typeface="Arial" panose="020B0604020202020204" pitchFamily="34" charset="0"/>
              <a:buChar char="•"/>
            </a:pPr>
            <a:r>
              <a:rPr lang="en-US" dirty="0" smtClean="0"/>
              <a:t>Controlled by GSS for dynamic GSS</a:t>
            </a:r>
          </a:p>
        </p:txBody>
      </p:sp>
      <p:sp>
        <p:nvSpPr>
          <p:cNvPr id="5" name="Date Placeholder 4"/>
          <p:cNvSpPr>
            <a:spLocks noGrp="1"/>
          </p:cNvSpPr>
          <p:nvPr>
            <p:ph type="dt" sz="half" idx="10"/>
          </p:nvPr>
        </p:nvSpPr>
        <p:spPr/>
        <p:txBody>
          <a:bodyPr/>
          <a:lstStyle/>
          <a:p>
            <a:r>
              <a:rPr lang="en-US" smtClean="0"/>
              <a:t>02/19/2020</a:t>
            </a:r>
            <a:endParaRPr lang="en-US" dirty="0"/>
          </a:p>
        </p:txBody>
      </p:sp>
      <p:sp>
        <p:nvSpPr>
          <p:cNvPr id="6" name="Footer Placeholder 5"/>
          <p:cNvSpPr>
            <a:spLocks noGrp="1"/>
          </p:cNvSpPr>
          <p:nvPr>
            <p:ph type="ftr" sz="quarter" idx="11"/>
          </p:nvPr>
        </p:nvSpPr>
        <p:spPr/>
        <p:txBody>
          <a:bodyPr/>
          <a:lstStyle/>
          <a:p>
            <a:r>
              <a:rPr lang="en-US" smtClean="0"/>
              <a:t>Full Validation PS-PVR for GOES-17 ABI L1b Products</a:t>
            </a:r>
            <a:endParaRPr lang="en-US" dirty="0"/>
          </a:p>
        </p:txBody>
      </p:sp>
      <p:sp>
        <p:nvSpPr>
          <p:cNvPr id="7" name="Slide Number Placeholder 6"/>
          <p:cNvSpPr>
            <a:spLocks noGrp="1"/>
          </p:cNvSpPr>
          <p:nvPr>
            <p:ph type="sldNum" sz="quarter" idx="12"/>
          </p:nvPr>
        </p:nvSpPr>
        <p:spPr/>
        <p:txBody>
          <a:bodyPr/>
          <a:lstStyle/>
          <a:p>
            <a:fld id="{F4187418-5481-4E5B-A2F4-9A93734A0716}" type="slidenum">
              <a:rPr lang="en-US" smtClean="0"/>
              <a:t>89</a:t>
            </a:fld>
            <a:endParaRPr lang="en-US" dirty="0"/>
          </a:p>
        </p:txBody>
      </p:sp>
    </p:spTree>
    <p:extLst>
      <p:ext uri="{BB962C8B-B14F-4D97-AF65-F5344CB8AC3E}">
        <p14:creationId xmlns:p14="http://schemas.microsoft.com/office/powerpoint/2010/main" val="30039084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a:t>
            </a:fld>
            <a:endParaRPr lang="en-US" dirty="0"/>
          </a:p>
        </p:txBody>
      </p:sp>
      <p:sp>
        <p:nvSpPr>
          <p:cNvPr id="14" name="Title 1"/>
          <p:cNvSpPr>
            <a:spLocks noGrp="1"/>
          </p:cNvSpPr>
          <p:nvPr>
            <p:ph type="title"/>
          </p:nvPr>
        </p:nvSpPr>
        <p:spPr>
          <a:xfrm>
            <a:off x="1181100" y="228600"/>
            <a:ext cx="6819900" cy="685800"/>
          </a:xfrm>
        </p:spPr>
        <p:txBody>
          <a:bodyPr>
            <a:noAutofit/>
          </a:bodyPr>
          <a:lstStyle/>
          <a:p>
            <a:r>
              <a:rPr lang="en-US" sz="2800" b="1" dirty="0" smtClean="0"/>
              <a:t>VNIR Noise Stability</a:t>
            </a:r>
            <a:endParaRPr lang="en-US" sz="2800" b="1" dirty="0"/>
          </a:p>
        </p:txBody>
      </p:sp>
      <p:pic>
        <p:nvPicPr>
          <p:cNvPr id="2062" name="Picture 14" descr="GOES-17 ABI Instrument Calibration VNIR Statistics - M6 spacelook NEDN - Spacelook NEDN Band 2 - 02-08-202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02624" y="1143000"/>
            <a:ext cx="4555376" cy="5213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010400" y="2362200"/>
            <a:ext cx="1790700" cy="2308324"/>
          </a:xfrm>
          <a:prstGeom prst="rect">
            <a:avLst/>
          </a:prstGeom>
          <a:noFill/>
        </p:spPr>
        <p:txBody>
          <a:bodyPr wrap="square" rtlCol="0">
            <a:spAutoFit/>
          </a:bodyPr>
          <a:lstStyle/>
          <a:p>
            <a:r>
              <a:rPr lang="en-US" dirty="0" smtClean="0"/>
              <a:t>Stable.</a:t>
            </a:r>
          </a:p>
          <a:p>
            <a:endParaRPr lang="en-US" dirty="0"/>
          </a:p>
          <a:p>
            <a:r>
              <a:rPr lang="en-US" dirty="0" smtClean="0"/>
              <a:t>Results for other channels are at </a:t>
            </a:r>
            <a:r>
              <a:rPr lang="en-US" dirty="0">
                <a:hlinkClick r:id="rId3"/>
              </a:rPr>
              <a:t>https://www.star.nesdis.noaa.gov/GOESCal/index.php</a:t>
            </a:r>
            <a:endParaRPr lang="en-US" dirty="0"/>
          </a:p>
        </p:txBody>
      </p:sp>
    </p:spTree>
    <p:extLst>
      <p:ext uri="{BB962C8B-B14F-4D97-AF65-F5344CB8AC3E}">
        <p14:creationId xmlns:p14="http://schemas.microsoft.com/office/powerpoint/2010/main" val="24215787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OES-17 ABI INST-CAL-ENG Telemetry Statistics - Focal Plane Module Temp - LWIR Sub Assembly(CWG) - 09/04/201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89200" y="1143000"/>
            <a:ext cx="416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Pcal – Short Term</a:t>
            </a:r>
            <a:endParaRPr lang="en-US" dirty="0"/>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90</a:t>
            </a:fld>
            <a:endParaRPr lang="en-US" dirty="0"/>
          </a:p>
        </p:txBody>
      </p:sp>
      <p:sp>
        <p:nvSpPr>
          <p:cNvPr id="7" name="TextBox 6"/>
          <p:cNvSpPr txBox="1"/>
          <p:nvPr/>
        </p:nvSpPr>
        <p:spPr>
          <a:xfrm>
            <a:off x="3467100" y="2019300"/>
            <a:ext cx="152400" cy="276999"/>
          </a:xfrm>
          <a:prstGeom prst="rect">
            <a:avLst/>
          </a:prstGeom>
          <a:noFill/>
        </p:spPr>
        <p:txBody>
          <a:bodyPr wrap="square" rtlCol="0">
            <a:spAutoFit/>
          </a:bodyPr>
          <a:lstStyle/>
          <a:p>
            <a:r>
              <a:rPr lang="en-US" sz="1200" b="1" dirty="0" smtClean="0">
                <a:solidFill>
                  <a:srgbClr val="FF0000"/>
                </a:solidFill>
              </a:rPr>
              <a:t>?</a:t>
            </a:r>
            <a:endParaRPr lang="en-US" sz="1200" b="1" dirty="0">
              <a:solidFill>
                <a:srgbClr val="FF0000"/>
              </a:solidFill>
            </a:endParaRPr>
          </a:p>
        </p:txBody>
      </p:sp>
      <p:sp>
        <p:nvSpPr>
          <p:cNvPr id="10" name="TextBox 9"/>
          <p:cNvSpPr txBox="1"/>
          <p:nvPr/>
        </p:nvSpPr>
        <p:spPr>
          <a:xfrm>
            <a:off x="3962400" y="2019300"/>
            <a:ext cx="190500" cy="276999"/>
          </a:xfrm>
          <a:prstGeom prst="rect">
            <a:avLst/>
          </a:prstGeom>
          <a:noFill/>
        </p:spPr>
        <p:txBody>
          <a:bodyPr wrap="square" rtlCol="0">
            <a:spAutoFit/>
          </a:bodyPr>
          <a:lstStyle/>
          <a:p>
            <a:r>
              <a:rPr lang="en-US" sz="1200" b="1" dirty="0" smtClean="0">
                <a:solidFill>
                  <a:srgbClr val="006600"/>
                </a:solidFill>
                <a:sym typeface="Symbol" panose="05050102010706020507" pitchFamily="18" charset="2"/>
              </a:rPr>
              <a:t></a:t>
            </a:r>
            <a:endParaRPr lang="en-US" sz="1200" b="1" dirty="0">
              <a:solidFill>
                <a:srgbClr val="006600"/>
              </a:solidFill>
            </a:endParaRPr>
          </a:p>
        </p:txBody>
      </p:sp>
      <p:cxnSp>
        <p:nvCxnSpPr>
          <p:cNvPr id="9" name="Straight Connector 8"/>
          <p:cNvCxnSpPr/>
          <p:nvPr/>
        </p:nvCxnSpPr>
        <p:spPr>
          <a:xfrm>
            <a:off x="2781300" y="1447800"/>
            <a:ext cx="1066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781300" y="4076700"/>
            <a:ext cx="6096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81300" y="3695700"/>
            <a:ext cx="1790700" cy="369332"/>
          </a:xfrm>
          <a:prstGeom prst="rect">
            <a:avLst/>
          </a:prstGeom>
          <a:noFill/>
        </p:spPr>
        <p:txBody>
          <a:bodyPr wrap="square" rtlCol="0">
            <a:spAutoFit/>
          </a:bodyPr>
          <a:lstStyle/>
          <a:p>
            <a:r>
              <a:rPr lang="en-US" dirty="0" smtClean="0"/>
              <a:t>Aug. 9 – Case 9</a:t>
            </a:r>
            <a:endParaRPr lang="en-US" dirty="0"/>
          </a:p>
        </p:txBody>
      </p:sp>
    </p:spTree>
    <p:extLst>
      <p:ext uri="{BB962C8B-B14F-4D97-AF65-F5344CB8AC3E}">
        <p14:creationId xmlns:p14="http://schemas.microsoft.com/office/powerpoint/2010/main" val="210020566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25236" y="671906"/>
            <a:ext cx="7232073" cy="442203"/>
          </a:xfrm>
          <a:prstGeom prst="rect">
            <a:avLst/>
          </a:prstGeom>
        </p:spPr>
        <p:txBody>
          <a:bodyPr vert="horz" wrap="square" lIns="0" tIns="11206" rIns="0" bIns="0" rtlCol="0" anchor="ctr">
            <a:spAutoFit/>
          </a:bodyPr>
          <a:lstStyle/>
          <a:p>
            <a:pPr marL="11206">
              <a:spcBef>
                <a:spcPts val="88"/>
              </a:spcBef>
            </a:pPr>
            <a:r>
              <a:rPr sz="2800" dirty="0"/>
              <a:t>G-17 </a:t>
            </a:r>
            <a:r>
              <a:rPr sz="2800" spc="-4" dirty="0"/>
              <a:t>LWIR </a:t>
            </a:r>
            <a:r>
              <a:rPr sz="2800" dirty="0"/>
              <a:t>FPM</a:t>
            </a:r>
            <a:r>
              <a:rPr sz="2800" spc="-79" dirty="0"/>
              <a:t> </a:t>
            </a:r>
            <a:r>
              <a:rPr sz="2800" dirty="0"/>
              <a:t>Temperature</a:t>
            </a:r>
          </a:p>
        </p:txBody>
      </p:sp>
      <p:sp>
        <p:nvSpPr>
          <p:cNvPr id="3" name="object 3"/>
          <p:cNvSpPr/>
          <p:nvPr/>
        </p:nvSpPr>
        <p:spPr>
          <a:xfrm>
            <a:off x="1262757" y="6142336"/>
            <a:ext cx="7408769" cy="0"/>
          </a:xfrm>
          <a:custGeom>
            <a:avLst/>
            <a:gdLst/>
            <a:ahLst/>
            <a:cxnLst/>
            <a:rect l="l" t="t" r="r" b="b"/>
            <a:pathLst>
              <a:path w="8396605">
                <a:moveTo>
                  <a:pt x="0" y="0"/>
                </a:moveTo>
                <a:lnTo>
                  <a:pt x="8396287" y="0"/>
                </a:lnTo>
              </a:path>
            </a:pathLst>
          </a:custGeom>
          <a:ln w="10795">
            <a:solidFill>
              <a:srgbClr val="000000"/>
            </a:solidFill>
          </a:ln>
        </p:spPr>
        <p:txBody>
          <a:bodyPr wrap="square" lIns="0" tIns="0" rIns="0" bIns="0" rtlCol="0"/>
          <a:lstStyle/>
          <a:p>
            <a:endParaRPr sz="1588"/>
          </a:p>
        </p:txBody>
      </p:sp>
      <p:sp>
        <p:nvSpPr>
          <p:cNvPr id="4" name="object 4"/>
          <p:cNvSpPr/>
          <p:nvPr/>
        </p:nvSpPr>
        <p:spPr>
          <a:xfrm>
            <a:off x="2877356" y="6026715"/>
            <a:ext cx="0" cy="115981"/>
          </a:xfrm>
          <a:custGeom>
            <a:avLst/>
            <a:gdLst/>
            <a:ahLst/>
            <a:cxnLst/>
            <a:rect l="l" t="t" r="r" b="b"/>
            <a:pathLst>
              <a:path h="131445">
                <a:moveTo>
                  <a:pt x="0" y="131038"/>
                </a:moveTo>
                <a:lnTo>
                  <a:pt x="0" y="0"/>
                </a:lnTo>
              </a:path>
            </a:pathLst>
          </a:custGeom>
          <a:ln w="10794">
            <a:solidFill>
              <a:srgbClr val="000000"/>
            </a:solidFill>
          </a:ln>
        </p:spPr>
        <p:txBody>
          <a:bodyPr wrap="square" lIns="0" tIns="0" rIns="0" bIns="0" rtlCol="0"/>
          <a:lstStyle/>
          <a:p>
            <a:endParaRPr sz="1588"/>
          </a:p>
        </p:txBody>
      </p:sp>
      <p:sp>
        <p:nvSpPr>
          <p:cNvPr id="5" name="object 5"/>
          <p:cNvSpPr/>
          <p:nvPr/>
        </p:nvSpPr>
        <p:spPr>
          <a:xfrm>
            <a:off x="4503072" y="6026715"/>
            <a:ext cx="0" cy="115981"/>
          </a:xfrm>
          <a:custGeom>
            <a:avLst/>
            <a:gdLst/>
            <a:ahLst/>
            <a:cxnLst/>
            <a:rect l="l" t="t" r="r" b="b"/>
            <a:pathLst>
              <a:path h="131445">
                <a:moveTo>
                  <a:pt x="0" y="131038"/>
                </a:moveTo>
                <a:lnTo>
                  <a:pt x="0" y="0"/>
                </a:lnTo>
              </a:path>
            </a:pathLst>
          </a:custGeom>
          <a:ln w="10794">
            <a:solidFill>
              <a:srgbClr val="000000"/>
            </a:solidFill>
          </a:ln>
        </p:spPr>
        <p:txBody>
          <a:bodyPr wrap="square" lIns="0" tIns="0" rIns="0" bIns="0" rtlCol="0"/>
          <a:lstStyle/>
          <a:p>
            <a:endParaRPr sz="1588"/>
          </a:p>
        </p:txBody>
      </p:sp>
      <p:sp>
        <p:nvSpPr>
          <p:cNvPr id="6" name="object 6"/>
          <p:cNvSpPr/>
          <p:nvPr/>
        </p:nvSpPr>
        <p:spPr>
          <a:xfrm>
            <a:off x="6128799" y="6026715"/>
            <a:ext cx="0" cy="115981"/>
          </a:xfrm>
          <a:custGeom>
            <a:avLst/>
            <a:gdLst/>
            <a:ahLst/>
            <a:cxnLst/>
            <a:rect l="l" t="t" r="r" b="b"/>
            <a:pathLst>
              <a:path h="131445">
                <a:moveTo>
                  <a:pt x="0" y="131038"/>
                </a:moveTo>
                <a:lnTo>
                  <a:pt x="0" y="0"/>
                </a:lnTo>
              </a:path>
            </a:pathLst>
          </a:custGeom>
          <a:ln w="10795">
            <a:solidFill>
              <a:srgbClr val="000000"/>
            </a:solidFill>
          </a:ln>
        </p:spPr>
        <p:txBody>
          <a:bodyPr wrap="square" lIns="0" tIns="0" rIns="0" bIns="0" rtlCol="0"/>
          <a:lstStyle/>
          <a:p>
            <a:endParaRPr sz="1588"/>
          </a:p>
        </p:txBody>
      </p:sp>
      <p:sp>
        <p:nvSpPr>
          <p:cNvPr id="7" name="object 7"/>
          <p:cNvSpPr/>
          <p:nvPr/>
        </p:nvSpPr>
        <p:spPr>
          <a:xfrm>
            <a:off x="7754840" y="6026715"/>
            <a:ext cx="0" cy="115981"/>
          </a:xfrm>
          <a:custGeom>
            <a:avLst/>
            <a:gdLst/>
            <a:ahLst/>
            <a:cxnLst/>
            <a:rect l="l" t="t" r="r" b="b"/>
            <a:pathLst>
              <a:path h="131445">
                <a:moveTo>
                  <a:pt x="0" y="131038"/>
                </a:moveTo>
                <a:lnTo>
                  <a:pt x="0" y="0"/>
                </a:lnTo>
              </a:path>
            </a:pathLst>
          </a:custGeom>
          <a:ln w="10795">
            <a:solidFill>
              <a:srgbClr val="000000"/>
            </a:solidFill>
          </a:ln>
        </p:spPr>
        <p:txBody>
          <a:bodyPr wrap="square" lIns="0" tIns="0" rIns="0" bIns="0" rtlCol="0"/>
          <a:lstStyle/>
          <a:p>
            <a:endParaRPr sz="1588"/>
          </a:p>
        </p:txBody>
      </p:sp>
      <p:sp>
        <p:nvSpPr>
          <p:cNvPr id="8" name="object 8"/>
          <p:cNvSpPr/>
          <p:nvPr/>
        </p:nvSpPr>
        <p:spPr>
          <a:xfrm>
            <a:off x="1658224"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9" name="object 9"/>
          <p:cNvSpPr/>
          <p:nvPr/>
        </p:nvSpPr>
        <p:spPr>
          <a:xfrm>
            <a:off x="2064493"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0" name="object 10"/>
          <p:cNvSpPr/>
          <p:nvPr/>
        </p:nvSpPr>
        <p:spPr>
          <a:xfrm>
            <a:off x="2471087"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1" name="object 11"/>
          <p:cNvSpPr/>
          <p:nvPr/>
        </p:nvSpPr>
        <p:spPr>
          <a:xfrm>
            <a:off x="3283951"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2" name="object 12"/>
          <p:cNvSpPr/>
          <p:nvPr/>
        </p:nvSpPr>
        <p:spPr>
          <a:xfrm>
            <a:off x="3690220"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3" name="object 13"/>
          <p:cNvSpPr/>
          <p:nvPr/>
        </p:nvSpPr>
        <p:spPr>
          <a:xfrm>
            <a:off x="4096814"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4" name="object 14"/>
          <p:cNvSpPr/>
          <p:nvPr/>
        </p:nvSpPr>
        <p:spPr>
          <a:xfrm>
            <a:off x="4909677"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5" name="object 15"/>
          <p:cNvSpPr/>
          <p:nvPr/>
        </p:nvSpPr>
        <p:spPr>
          <a:xfrm>
            <a:off x="5315947"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6" name="object 16"/>
          <p:cNvSpPr/>
          <p:nvPr/>
        </p:nvSpPr>
        <p:spPr>
          <a:xfrm>
            <a:off x="5722541"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7" name="object 17"/>
          <p:cNvSpPr/>
          <p:nvPr/>
        </p:nvSpPr>
        <p:spPr>
          <a:xfrm>
            <a:off x="6535405"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8" name="object 18"/>
          <p:cNvSpPr/>
          <p:nvPr/>
        </p:nvSpPr>
        <p:spPr>
          <a:xfrm>
            <a:off x="6941674"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19" name="object 19"/>
          <p:cNvSpPr/>
          <p:nvPr/>
        </p:nvSpPr>
        <p:spPr>
          <a:xfrm>
            <a:off x="7348257"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20" name="object 20"/>
          <p:cNvSpPr/>
          <p:nvPr/>
        </p:nvSpPr>
        <p:spPr>
          <a:xfrm>
            <a:off x="8161121"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21" name="object 21"/>
          <p:cNvSpPr/>
          <p:nvPr/>
        </p:nvSpPr>
        <p:spPr>
          <a:xfrm>
            <a:off x="8567715" y="6084525"/>
            <a:ext cx="0" cy="58271"/>
          </a:xfrm>
          <a:custGeom>
            <a:avLst/>
            <a:gdLst/>
            <a:ahLst/>
            <a:cxnLst/>
            <a:rect l="l" t="t" r="r" b="b"/>
            <a:pathLst>
              <a:path h="66040">
                <a:moveTo>
                  <a:pt x="0" y="65519"/>
                </a:moveTo>
                <a:lnTo>
                  <a:pt x="0" y="0"/>
                </a:lnTo>
              </a:path>
            </a:pathLst>
          </a:custGeom>
          <a:ln w="10795">
            <a:solidFill>
              <a:srgbClr val="000000"/>
            </a:solidFill>
          </a:ln>
        </p:spPr>
        <p:txBody>
          <a:bodyPr wrap="square" lIns="0" tIns="0" rIns="0" bIns="0" rtlCol="0"/>
          <a:lstStyle/>
          <a:p>
            <a:endParaRPr sz="1588"/>
          </a:p>
        </p:txBody>
      </p:sp>
      <p:sp>
        <p:nvSpPr>
          <p:cNvPr id="22" name="object 22"/>
          <p:cNvSpPr/>
          <p:nvPr/>
        </p:nvSpPr>
        <p:spPr>
          <a:xfrm>
            <a:off x="1262757" y="357657"/>
            <a:ext cx="7408769" cy="0"/>
          </a:xfrm>
          <a:custGeom>
            <a:avLst/>
            <a:gdLst/>
            <a:ahLst/>
            <a:cxnLst/>
            <a:rect l="l" t="t" r="r" b="b"/>
            <a:pathLst>
              <a:path w="8396605">
                <a:moveTo>
                  <a:pt x="0" y="0"/>
                </a:moveTo>
                <a:lnTo>
                  <a:pt x="8396287" y="0"/>
                </a:lnTo>
              </a:path>
            </a:pathLst>
          </a:custGeom>
          <a:ln w="10795">
            <a:solidFill>
              <a:srgbClr val="000000"/>
            </a:solidFill>
          </a:ln>
        </p:spPr>
        <p:txBody>
          <a:bodyPr wrap="square" lIns="0" tIns="0" rIns="0" bIns="0" rtlCol="0"/>
          <a:lstStyle/>
          <a:p>
            <a:endParaRPr sz="1588"/>
          </a:p>
        </p:txBody>
      </p:sp>
      <p:sp>
        <p:nvSpPr>
          <p:cNvPr id="23" name="object 23"/>
          <p:cNvSpPr/>
          <p:nvPr/>
        </p:nvSpPr>
        <p:spPr>
          <a:xfrm>
            <a:off x="2877356" y="357658"/>
            <a:ext cx="0" cy="115981"/>
          </a:xfrm>
          <a:custGeom>
            <a:avLst/>
            <a:gdLst/>
            <a:ahLst/>
            <a:cxnLst/>
            <a:rect l="l" t="t" r="r" b="b"/>
            <a:pathLst>
              <a:path h="131445">
                <a:moveTo>
                  <a:pt x="0" y="0"/>
                </a:moveTo>
                <a:lnTo>
                  <a:pt x="0" y="131394"/>
                </a:lnTo>
              </a:path>
            </a:pathLst>
          </a:custGeom>
          <a:ln w="10795">
            <a:solidFill>
              <a:srgbClr val="000000"/>
            </a:solidFill>
          </a:ln>
        </p:spPr>
        <p:txBody>
          <a:bodyPr wrap="square" lIns="0" tIns="0" rIns="0" bIns="0" rtlCol="0"/>
          <a:lstStyle/>
          <a:p>
            <a:endParaRPr sz="1588"/>
          </a:p>
        </p:txBody>
      </p:sp>
      <p:sp>
        <p:nvSpPr>
          <p:cNvPr id="24" name="object 24"/>
          <p:cNvSpPr/>
          <p:nvPr/>
        </p:nvSpPr>
        <p:spPr>
          <a:xfrm>
            <a:off x="4503072" y="357658"/>
            <a:ext cx="0" cy="115981"/>
          </a:xfrm>
          <a:custGeom>
            <a:avLst/>
            <a:gdLst/>
            <a:ahLst/>
            <a:cxnLst/>
            <a:rect l="l" t="t" r="r" b="b"/>
            <a:pathLst>
              <a:path h="131445">
                <a:moveTo>
                  <a:pt x="0" y="0"/>
                </a:moveTo>
                <a:lnTo>
                  <a:pt x="0" y="131394"/>
                </a:lnTo>
              </a:path>
            </a:pathLst>
          </a:custGeom>
          <a:ln w="10795">
            <a:solidFill>
              <a:srgbClr val="000000"/>
            </a:solidFill>
          </a:ln>
        </p:spPr>
        <p:txBody>
          <a:bodyPr wrap="square" lIns="0" tIns="0" rIns="0" bIns="0" rtlCol="0"/>
          <a:lstStyle/>
          <a:p>
            <a:endParaRPr sz="1588"/>
          </a:p>
        </p:txBody>
      </p:sp>
      <p:sp>
        <p:nvSpPr>
          <p:cNvPr id="25" name="object 25"/>
          <p:cNvSpPr/>
          <p:nvPr/>
        </p:nvSpPr>
        <p:spPr>
          <a:xfrm>
            <a:off x="6128788" y="357658"/>
            <a:ext cx="0" cy="115981"/>
          </a:xfrm>
          <a:custGeom>
            <a:avLst/>
            <a:gdLst/>
            <a:ahLst/>
            <a:cxnLst/>
            <a:rect l="l" t="t" r="r" b="b"/>
            <a:pathLst>
              <a:path h="131445">
                <a:moveTo>
                  <a:pt x="0" y="0"/>
                </a:moveTo>
                <a:lnTo>
                  <a:pt x="0" y="131394"/>
                </a:lnTo>
              </a:path>
            </a:pathLst>
          </a:custGeom>
          <a:ln w="10795">
            <a:solidFill>
              <a:srgbClr val="000000"/>
            </a:solidFill>
          </a:ln>
        </p:spPr>
        <p:txBody>
          <a:bodyPr wrap="square" lIns="0" tIns="0" rIns="0" bIns="0" rtlCol="0"/>
          <a:lstStyle/>
          <a:p>
            <a:endParaRPr sz="1588"/>
          </a:p>
        </p:txBody>
      </p:sp>
      <p:sp>
        <p:nvSpPr>
          <p:cNvPr id="26" name="object 26"/>
          <p:cNvSpPr/>
          <p:nvPr/>
        </p:nvSpPr>
        <p:spPr>
          <a:xfrm>
            <a:off x="7754829" y="357658"/>
            <a:ext cx="0" cy="115981"/>
          </a:xfrm>
          <a:custGeom>
            <a:avLst/>
            <a:gdLst/>
            <a:ahLst/>
            <a:cxnLst/>
            <a:rect l="l" t="t" r="r" b="b"/>
            <a:pathLst>
              <a:path h="131445">
                <a:moveTo>
                  <a:pt x="0" y="0"/>
                </a:moveTo>
                <a:lnTo>
                  <a:pt x="0" y="131394"/>
                </a:lnTo>
              </a:path>
            </a:pathLst>
          </a:custGeom>
          <a:ln w="10795">
            <a:solidFill>
              <a:srgbClr val="000000"/>
            </a:solidFill>
          </a:ln>
        </p:spPr>
        <p:txBody>
          <a:bodyPr wrap="square" lIns="0" tIns="0" rIns="0" bIns="0" rtlCol="0"/>
          <a:lstStyle/>
          <a:p>
            <a:endParaRPr sz="1588"/>
          </a:p>
        </p:txBody>
      </p:sp>
      <p:sp>
        <p:nvSpPr>
          <p:cNvPr id="27" name="object 27"/>
          <p:cNvSpPr/>
          <p:nvPr/>
        </p:nvSpPr>
        <p:spPr>
          <a:xfrm>
            <a:off x="1658224"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28" name="object 28"/>
          <p:cNvSpPr/>
          <p:nvPr/>
        </p:nvSpPr>
        <p:spPr>
          <a:xfrm>
            <a:off x="2064493"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29" name="object 29"/>
          <p:cNvSpPr/>
          <p:nvPr/>
        </p:nvSpPr>
        <p:spPr>
          <a:xfrm>
            <a:off x="2471087"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0" name="object 30"/>
          <p:cNvSpPr/>
          <p:nvPr/>
        </p:nvSpPr>
        <p:spPr>
          <a:xfrm>
            <a:off x="3283951"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1" name="object 31"/>
          <p:cNvSpPr/>
          <p:nvPr/>
        </p:nvSpPr>
        <p:spPr>
          <a:xfrm>
            <a:off x="3690220"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2" name="object 32"/>
          <p:cNvSpPr/>
          <p:nvPr/>
        </p:nvSpPr>
        <p:spPr>
          <a:xfrm>
            <a:off x="4096814"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3" name="object 33"/>
          <p:cNvSpPr/>
          <p:nvPr/>
        </p:nvSpPr>
        <p:spPr>
          <a:xfrm>
            <a:off x="4909677"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4" name="object 34"/>
          <p:cNvSpPr/>
          <p:nvPr/>
        </p:nvSpPr>
        <p:spPr>
          <a:xfrm>
            <a:off x="5315947"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5" name="object 35"/>
          <p:cNvSpPr/>
          <p:nvPr/>
        </p:nvSpPr>
        <p:spPr>
          <a:xfrm>
            <a:off x="5722541"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6" name="object 36"/>
          <p:cNvSpPr/>
          <p:nvPr/>
        </p:nvSpPr>
        <p:spPr>
          <a:xfrm>
            <a:off x="6535405"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7" name="object 37"/>
          <p:cNvSpPr/>
          <p:nvPr/>
        </p:nvSpPr>
        <p:spPr>
          <a:xfrm>
            <a:off x="6941674"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8" name="object 38"/>
          <p:cNvSpPr/>
          <p:nvPr/>
        </p:nvSpPr>
        <p:spPr>
          <a:xfrm>
            <a:off x="7348257"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39" name="object 39"/>
          <p:cNvSpPr/>
          <p:nvPr/>
        </p:nvSpPr>
        <p:spPr>
          <a:xfrm>
            <a:off x="8161121"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40" name="object 40"/>
          <p:cNvSpPr/>
          <p:nvPr/>
        </p:nvSpPr>
        <p:spPr>
          <a:xfrm>
            <a:off x="8567715" y="357657"/>
            <a:ext cx="0" cy="58271"/>
          </a:xfrm>
          <a:custGeom>
            <a:avLst/>
            <a:gdLst/>
            <a:ahLst/>
            <a:cxnLst/>
            <a:rect l="l" t="t" r="r" b="b"/>
            <a:pathLst>
              <a:path h="66040">
                <a:moveTo>
                  <a:pt x="0" y="0"/>
                </a:moveTo>
                <a:lnTo>
                  <a:pt x="0" y="65519"/>
                </a:lnTo>
              </a:path>
            </a:pathLst>
          </a:custGeom>
          <a:ln w="10795">
            <a:solidFill>
              <a:srgbClr val="000000"/>
            </a:solidFill>
          </a:ln>
        </p:spPr>
        <p:txBody>
          <a:bodyPr wrap="square" lIns="0" tIns="0" rIns="0" bIns="0" rtlCol="0"/>
          <a:lstStyle/>
          <a:p>
            <a:endParaRPr sz="1588"/>
          </a:p>
        </p:txBody>
      </p:sp>
      <p:sp>
        <p:nvSpPr>
          <p:cNvPr id="41" name="object 41"/>
          <p:cNvSpPr/>
          <p:nvPr/>
        </p:nvSpPr>
        <p:spPr>
          <a:xfrm>
            <a:off x="1262756" y="357658"/>
            <a:ext cx="0" cy="5785037"/>
          </a:xfrm>
          <a:custGeom>
            <a:avLst/>
            <a:gdLst/>
            <a:ahLst/>
            <a:cxnLst/>
            <a:rect l="l" t="t" r="r" b="b"/>
            <a:pathLst>
              <a:path h="6556375">
                <a:moveTo>
                  <a:pt x="0" y="6555968"/>
                </a:moveTo>
                <a:lnTo>
                  <a:pt x="0" y="0"/>
                </a:lnTo>
              </a:path>
            </a:pathLst>
          </a:custGeom>
          <a:ln w="3594">
            <a:solidFill>
              <a:srgbClr val="000000"/>
            </a:solidFill>
          </a:ln>
        </p:spPr>
        <p:txBody>
          <a:bodyPr wrap="square" lIns="0" tIns="0" rIns="0" bIns="0" rtlCol="0"/>
          <a:lstStyle/>
          <a:p>
            <a:endParaRPr sz="1588"/>
          </a:p>
        </p:txBody>
      </p:sp>
      <p:sp>
        <p:nvSpPr>
          <p:cNvPr id="42" name="object 42"/>
          <p:cNvSpPr/>
          <p:nvPr/>
        </p:nvSpPr>
        <p:spPr>
          <a:xfrm>
            <a:off x="1262757" y="5461937"/>
            <a:ext cx="148478" cy="0"/>
          </a:xfrm>
          <a:custGeom>
            <a:avLst/>
            <a:gdLst/>
            <a:ahLst/>
            <a:cxnLst/>
            <a:rect l="l" t="t" r="r" b="b"/>
            <a:pathLst>
              <a:path w="168275">
                <a:moveTo>
                  <a:pt x="0" y="0"/>
                </a:moveTo>
                <a:lnTo>
                  <a:pt x="168122" y="0"/>
                </a:lnTo>
              </a:path>
            </a:pathLst>
          </a:custGeom>
          <a:ln w="3594">
            <a:solidFill>
              <a:srgbClr val="000000"/>
            </a:solidFill>
          </a:ln>
        </p:spPr>
        <p:txBody>
          <a:bodyPr wrap="square" lIns="0" tIns="0" rIns="0" bIns="0" rtlCol="0"/>
          <a:lstStyle/>
          <a:p>
            <a:endParaRPr sz="1588"/>
          </a:p>
        </p:txBody>
      </p:sp>
      <p:sp>
        <p:nvSpPr>
          <p:cNvPr id="43" name="object 43"/>
          <p:cNvSpPr txBox="1"/>
          <p:nvPr/>
        </p:nvSpPr>
        <p:spPr>
          <a:xfrm>
            <a:off x="776636" y="5307051"/>
            <a:ext cx="441512" cy="271662"/>
          </a:xfrm>
          <a:prstGeom prst="rect">
            <a:avLst/>
          </a:prstGeom>
        </p:spPr>
        <p:txBody>
          <a:bodyPr vert="horz" wrap="square" lIns="0" tIns="13447" rIns="0" bIns="0" rtlCol="0">
            <a:spAutoFit/>
          </a:bodyPr>
          <a:lstStyle/>
          <a:p>
            <a:pPr marL="11206">
              <a:spcBef>
                <a:spcPts val="106"/>
              </a:spcBef>
            </a:pPr>
            <a:r>
              <a:rPr sz="1677" dirty="0">
                <a:latin typeface="Arial"/>
                <a:cs typeface="Arial"/>
              </a:rPr>
              <a:t>80.5</a:t>
            </a:r>
            <a:endParaRPr sz="1677">
              <a:latin typeface="Arial"/>
              <a:cs typeface="Arial"/>
            </a:endParaRPr>
          </a:p>
        </p:txBody>
      </p:sp>
      <p:sp>
        <p:nvSpPr>
          <p:cNvPr id="44" name="object 44"/>
          <p:cNvSpPr/>
          <p:nvPr/>
        </p:nvSpPr>
        <p:spPr>
          <a:xfrm>
            <a:off x="1262757" y="3760615"/>
            <a:ext cx="148478" cy="0"/>
          </a:xfrm>
          <a:custGeom>
            <a:avLst/>
            <a:gdLst/>
            <a:ahLst/>
            <a:cxnLst/>
            <a:rect l="l" t="t" r="r" b="b"/>
            <a:pathLst>
              <a:path w="168275">
                <a:moveTo>
                  <a:pt x="0" y="0"/>
                </a:moveTo>
                <a:lnTo>
                  <a:pt x="168122" y="0"/>
                </a:lnTo>
              </a:path>
            </a:pathLst>
          </a:custGeom>
          <a:ln w="3594">
            <a:solidFill>
              <a:srgbClr val="000000"/>
            </a:solidFill>
          </a:ln>
        </p:spPr>
        <p:txBody>
          <a:bodyPr wrap="square" lIns="0" tIns="0" rIns="0" bIns="0" rtlCol="0"/>
          <a:lstStyle/>
          <a:p>
            <a:endParaRPr sz="1588"/>
          </a:p>
        </p:txBody>
      </p:sp>
      <p:sp>
        <p:nvSpPr>
          <p:cNvPr id="45" name="object 45"/>
          <p:cNvSpPr txBox="1"/>
          <p:nvPr/>
        </p:nvSpPr>
        <p:spPr>
          <a:xfrm>
            <a:off x="776636" y="3605731"/>
            <a:ext cx="441512" cy="271662"/>
          </a:xfrm>
          <a:prstGeom prst="rect">
            <a:avLst/>
          </a:prstGeom>
        </p:spPr>
        <p:txBody>
          <a:bodyPr vert="horz" wrap="square" lIns="0" tIns="13447" rIns="0" bIns="0" rtlCol="0">
            <a:spAutoFit/>
          </a:bodyPr>
          <a:lstStyle/>
          <a:p>
            <a:pPr marL="11206">
              <a:spcBef>
                <a:spcPts val="106"/>
              </a:spcBef>
            </a:pPr>
            <a:r>
              <a:rPr sz="1677" dirty="0">
                <a:latin typeface="Arial"/>
                <a:cs typeface="Arial"/>
              </a:rPr>
              <a:t>81.0</a:t>
            </a:r>
            <a:endParaRPr sz="1677">
              <a:latin typeface="Arial"/>
              <a:cs typeface="Arial"/>
            </a:endParaRPr>
          </a:p>
        </p:txBody>
      </p:sp>
      <p:sp>
        <p:nvSpPr>
          <p:cNvPr id="46" name="object 46"/>
          <p:cNvSpPr/>
          <p:nvPr/>
        </p:nvSpPr>
        <p:spPr>
          <a:xfrm>
            <a:off x="1262757" y="2058979"/>
            <a:ext cx="148478" cy="0"/>
          </a:xfrm>
          <a:custGeom>
            <a:avLst/>
            <a:gdLst/>
            <a:ahLst/>
            <a:cxnLst/>
            <a:rect l="l" t="t" r="r" b="b"/>
            <a:pathLst>
              <a:path w="168275">
                <a:moveTo>
                  <a:pt x="0" y="0"/>
                </a:moveTo>
                <a:lnTo>
                  <a:pt x="168122" y="0"/>
                </a:lnTo>
              </a:path>
            </a:pathLst>
          </a:custGeom>
          <a:ln w="3594">
            <a:solidFill>
              <a:srgbClr val="000000"/>
            </a:solidFill>
          </a:ln>
        </p:spPr>
        <p:txBody>
          <a:bodyPr wrap="square" lIns="0" tIns="0" rIns="0" bIns="0" rtlCol="0"/>
          <a:lstStyle/>
          <a:p>
            <a:endParaRPr sz="1588"/>
          </a:p>
        </p:txBody>
      </p:sp>
      <p:sp>
        <p:nvSpPr>
          <p:cNvPr id="47" name="object 47"/>
          <p:cNvSpPr txBox="1"/>
          <p:nvPr/>
        </p:nvSpPr>
        <p:spPr>
          <a:xfrm>
            <a:off x="776636" y="1904411"/>
            <a:ext cx="441512" cy="271662"/>
          </a:xfrm>
          <a:prstGeom prst="rect">
            <a:avLst/>
          </a:prstGeom>
        </p:spPr>
        <p:txBody>
          <a:bodyPr vert="horz" wrap="square" lIns="0" tIns="13447" rIns="0" bIns="0" rtlCol="0">
            <a:spAutoFit/>
          </a:bodyPr>
          <a:lstStyle/>
          <a:p>
            <a:pPr marL="11206">
              <a:spcBef>
                <a:spcPts val="106"/>
              </a:spcBef>
            </a:pPr>
            <a:r>
              <a:rPr sz="1677" dirty="0">
                <a:latin typeface="Arial"/>
                <a:cs typeface="Arial"/>
              </a:rPr>
              <a:t>81.5</a:t>
            </a:r>
            <a:endParaRPr sz="1677">
              <a:latin typeface="Arial"/>
              <a:cs typeface="Arial"/>
            </a:endParaRPr>
          </a:p>
        </p:txBody>
      </p:sp>
      <p:sp>
        <p:nvSpPr>
          <p:cNvPr id="48" name="object 48"/>
          <p:cNvSpPr/>
          <p:nvPr/>
        </p:nvSpPr>
        <p:spPr>
          <a:xfrm>
            <a:off x="1262757" y="357657"/>
            <a:ext cx="148478" cy="0"/>
          </a:xfrm>
          <a:custGeom>
            <a:avLst/>
            <a:gdLst/>
            <a:ahLst/>
            <a:cxnLst/>
            <a:rect l="l" t="t" r="r" b="b"/>
            <a:pathLst>
              <a:path w="168275">
                <a:moveTo>
                  <a:pt x="0" y="0"/>
                </a:moveTo>
                <a:lnTo>
                  <a:pt x="168122" y="0"/>
                </a:lnTo>
              </a:path>
            </a:pathLst>
          </a:custGeom>
          <a:ln w="3594">
            <a:solidFill>
              <a:srgbClr val="000000"/>
            </a:solidFill>
          </a:ln>
        </p:spPr>
        <p:txBody>
          <a:bodyPr wrap="square" lIns="0" tIns="0" rIns="0" bIns="0" rtlCol="0"/>
          <a:lstStyle/>
          <a:p>
            <a:endParaRPr sz="1588"/>
          </a:p>
        </p:txBody>
      </p:sp>
      <p:sp>
        <p:nvSpPr>
          <p:cNvPr id="49" name="object 49"/>
          <p:cNvSpPr/>
          <p:nvPr/>
        </p:nvSpPr>
        <p:spPr>
          <a:xfrm>
            <a:off x="1262757" y="6142336"/>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0" name="object 50"/>
          <p:cNvSpPr/>
          <p:nvPr/>
        </p:nvSpPr>
        <p:spPr>
          <a:xfrm>
            <a:off x="1262757" y="5802137"/>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1" name="object 51"/>
          <p:cNvSpPr/>
          <p:nvPr/>
        </p:nvSpPr>
        <p:spPr>
          <a:xfrm>
            <a:off x="1262757" y="5121413"/>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2" name="object 52"/>
          <p:cNvSpPr/>
          <p:nvPr/>
        </p:nvSpPr>
        <p:spPr>
          <a:xfrm>
            <a:off x="1262757" y="4781214"/>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3" name="object 53"/>
          <p:cNvSpPr/>
          <p:nvPr/>
        </p:nvSpPr>
        <p:spPr>
          <a:xfrm>
            <a:off x="1262757" y="4441014"/>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4" name="object 54"/>
          <p:cNvSpPr/>
          <p:nvPr/>
        </p:nvSpPr>
        <p:spPr>
          <a:xfrm>
            <a:off x="1262757" y="4100815"/>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5" name="object 55"/>
          <p:cNvSpPr/>
          <p:nvPr/>
        </p:nvSpPr>
        <p:spPr>
          <a:xfrm>
            <a:off x="1262757" y="3420091"/>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6" name="object 56"/>
          <p:cNvSpPr/>
          <p:nvPr/>
        </p:nvSpPr>
        <p:spPr>
          <a:xfrm>
            <a:off x="1262757" y="3079892"/>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7" name="object 57"/>
          <p:cNvSpPr/>
          <p:nvPr/>
        </p:nvSpPr>
        <p:spPr>
          <a:xfrm>
            <a:off x="1262757" y="2739692"/>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8" name="object 58"/>
          <p:cNvSpPr/>
          <p:nvPr/>
        </p:nvSpPr>
        <p:spPr>
          <a:xfrm>
            <a:off x="1262757" y="2399493"/>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59" name="object 59"/>
          <p:cNvSpPr/>
          <p:nvPr/>
        </p:nvSpPr>
        <p:spPr>
          <a:xfrm>
            <a:off x="1262757" y="1718769"/>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60" name="object 60"/>
          <p:cNvSpPr/>
          <p:nvPr/>
        </p:nvSpPr>
        <p:spPr>
          <a:xfrm>
            <a:off x="1262757" y="1378570"/>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61" name="object 61"/>
          <p:cNvSpPr/>
          <p:nvPr/>
        </p:nvSpPr>
        <p:spPr>
          <a:xfrm>
            <a:off x="1262757" y="1038371"/>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62" name="object 62"/>
          <p:cNvSpPr/>
          <p:nvPr/>
        </p:nvSpPr>
        <p:spPr>
          <a:xfrm>
            <a:off x="1262757" y="698171"/>
            <a:ext cx="74519" cy="0"/>
          </a:xfrm>
          <a:custGeom>
            <a:avLst/>
            <a:gdLst/>
            <a:ahLst/>
            <a:cxnLst/>
            <a:rect l="l" t="t" r="r" b="b"/>
            <a:pathLst>
              <a:path w="84455">
                <a:moveTo>
                  <a:pt x="0" y="0"/>
                </a:moveTo>
                <a:lnTo>
                  <a:pt x="83883" y="0"/>
                </a:lnTo>
              </a:path>
            </a:pathLst>
          </a:custGeom>
          <a:ln w="3594">
            <a:solidFill>
              <a:srgbClr val="000000"/>
            </a:solidFill>
          </a:ln>
        </p:spPr>
        <p:txBody>
          <a:bodyPr wrap="square" lIns="0" tIns="0" rIns="0" bIns="0" rtlCol="0"/>
          <a:lstStyle/>
          <a:p>
            <a:endParaRPr sz="1588"/>
          </a:p>
        </p:txBody>
      </p:sp>
      <p:sp>
        <p:nvSpPr>
          <p:cNvPr id="63" name="object 63"/>
          <p:cNvSpPr txBox="1"/>
          <p:nvPr/>
        </p:nvSpPr>
        <p:spPr>
          <a:xfrm>
            <a:off x="412587" y="2790377"/>
            <a:ext cx="256480" cy="919443"/>
          </a:xfrm>
          <a:prstGeom prst="rect">
            <a:avLst/>
          </a:prstGeom>
        </p:spPr>
        <p:txBody>
          <a:bodyPr vert="vert270" wrap="square" lIns="0" tIns="0" rIns="0" bIns="0" rtlCol="0">
            <a:spAutoFit/>
          </a:bodyPr>
          <a:lstStyle/>
          <a:p>
            <a:pPr marL="11206">
              <a:lnSpc>
                <a:spcPts val="1959"/>
              </a:lnSpc>
            </a:pPr>
            <a:r>
              <a:rPr sz="1677" spc="4" dirty="0">
                <a:latin typeface="Arial"/>
                <a:cs typeface="Arial"/>
              </a:rPr>
              <a:t>Temp</a:t>
            </a:r>
            <a:r>
              <a:rPr sz="1677" spc="-53" dirty="0">
                <a:latin typeface="Arial"/>
                <a:cs typeface="Arial"/>
              </a:rPr>
              <a:t> </a:t>
            </a:r>
            <a:r>
              <a:rPr sz="1677" dirty="0">
                <a:latin typeface="Arial"/>
                <a:cs typeface="Arial"/>
              </a:rPr>
              <a:t>(K)</a:t>
            </a:r>
            <a:endParaRPr sz="1677">
              <a:latin typeface="Arial"/>
              <a:cs typeface="Arial"/>
            </a:endParaRPr>
          </a:p>
        </p:txBody>
      </p:sp>
      <p:sp>
        <p:nvSpPr>
          <p:cNvPr id="64" name="object 64"/>
          <p:cNvSpPr/>
          <p:nvPr/>
        </p:nvSpPr>
        <p:spPr>
          <a:xfrm>
            <a:off x="8671246" y="357658"/>
            <a:ext cx="0" cy="5785037"/>
          </a:xfrm>
          <a:custGeom>
            <a:avLst/>
            <a:gdLst/>
            <a:ahLst/>
            <a:cxnLst/>
            <a:rect l="l" t="t" r="r" b="b"/>
            <a:pathLst>
              <a:path h="6556375">
                <a:moveTo>
                  <a:pt x="0" y="6555968"/>
                </a:moveTo>
                <a:lnTo>
                  <a:pt x="0" y="0"/>
                </a:lnTo>
              </a:path>
            </a:pathLst>
          </a:custGeom>
          <a:ln w="3594">
            <a:solidFill>
              <a:srgbClr val="000000"/>
            </a:solidFill>
          </a:ln>
        </p:spPr>
        <p:txBody>
          <a:bodyPr wrap="square" lIns="0" tIns="0" rIns="0" bIns="0" rtlCol="0"/>
          <a:lstStyle/>
          <a:p>
            <a:endParaRPr sz="1588"/>
          </a:p>
        </p:txBody>
      </p:sp>
      <p:sp>
        <p:nvSpPr>
          <p:cNvPr id="65" name="object 65"/>
          <p:cNvSpPr/>
          <p:nvPr/>
        </p:nvSpPr>
        <p:spPr>
          <a:xfrm>
            <a:off x="8522902" y="5461937"/>
            <a:ext cx="148478" cy="0"/>
          </a:xfrm>
          <a:custGeom>
            <a:avLst/>
            <a:gdLst/>
            <a:ahLst/>
            <a:cxnLst/>
            <a:rect l="l" t="t" r="r" b="b"/>
            <a:pathLst>
              <a:path w="168275">
                <a:moveTo>
                  <a:pt x="168122" y="0"/>
                </a:moveTo>
                <a:lnTo>
                  <a:pt x="0" y="0"/>
                </a:lnTo>
              </a:path>
            </a:pathLst>
          </a:custGeom>
          <a:ln w="3594">
            <a:solidFill>
              <a:srgbClr val="000000"/>
            </a:solidFill>
          </a:ln>
        </p:spPr>
        <p:txBody>
          <a:bodyPr wrap="square" lIns="0" tIns="0" rIns="0" bIns="0" rtlCol="0"/>
          <a:lstStyle/>
          <a:p>
            <a:endParaRPr sz="1588"/>
          </a:p>
        </p:txBody>
      </p:sp>
      <p:sp>
        <p:nvSpPr>
          <p:cNvPr id="66" name="object 66"/>
          <p:cNvSpPr/>
          <p:nvPr/>
        </p:nvSpPr>
        <p:spPr>
          <a:xfrm>
            <a:off x="8522902" y="3760615"/>
            <a:ext cx="148478" cy="0"/>
          </a:xfrm>
          <a:custGeom>
            <a:avLst/>
            <a:gdLst/>
            <a:ahLst/>
            <a:cxnLst/>
            <a:rect l="l" t="t" r="r" b="b"/>
            <a:pathLst>
              <a:path w="168275">
                <a:moveTo>
                  <a:pt x="168122" y="0"/>
                </a:moveTo>
                <a:lnTo>
                  <a:pt x="0" y="0"/>
                </a:lnTo>
              </a:path>
            </a:pathLst>
          </a:custGeom>
          <a:ln w="3594">
            <a:solidFill>
              <a:srgbClr val="000000"/>
            </a:solidFill>
          </a:ln>
        </p:spPr>
        <p:txBody>
          <a:bodyPr wrap="square" lIns="0" tIns="0" rIns="0" bIns="0" rtlCol="0"/>
          <a:lstStyle/>
          <a:p>
            <a:endParaRPr sz="1588"/>
          </a:p>
        </p:txBody>
      </p:sp>
      <p:sp>
        <p:nvSpPr>
          <p:cNvPr id="67" name="object 67"/>
          <p:cNvSpPr/>
          <p:nvPr/>
        </p:nvSpPr>
        <p:spPr>
          <a:xfrm>
            <a:off x="8522902" y="2058979"/>
            <a:ext cx="148478" cy="0"/>
          </a:xfrm>
          <a:custGeom>
            <a:avLst/>
            <a:gdLst/>
            <a:ahLst/>
            <a:cxnLst/>
            <a:rect l="l" t="t" r="r" b="b"/>
            <a:pathLst>
              <a:path w="168275">
                <a:moveTo>
                  <a:pt x="168122" y="0"/>
                </a:moveTo>
                <a:lnTo>
                  <a:pt x="0" y="0"/>
                </a:lnTo>
              </a:path>
            </a:pathLst>
          </a:custGeom>
          <a:ln w="3594">
            <a:solidFill>
              <a:srgbClr val="000000"/>
            </a:solidFill>
          </a:ln>
        </p:spPr>
        <p:txBody>
          <a:bodyPr wrap="square" lIns="0" tIns="0" rIns="0" bIns="0" rtlCol="0"/>
          <a:lstStyle/>
          <a:p>
            <a:endParaRPr sz="1588"/>
          </a:p>
        </p:txBody>
      </p:sp>
      <p:sp>
        <p:nvSpPr>
          <p:cNvPr id="68" name="object 68"/>
          <p:cNvSpPr/>
          <p:nvPr/>
        </p:nvSpPr>
        <p:spPr>
          <a:xfrm>
            <a:off x="8522902" y="357657"/>
            <a:ext cx="148478" cy="0"/>
          </a:xfrm>
          <a:custGeom>
            <a:avLst/>
            <a:gdLst/>
            <a:ahLst/>
            <a:cxnLst/>
            <a:rect l="l" t="t" r="r" b="b"/>
            <a:pathLst>
              <a:path w="168275">
                <a:moveTo>
                  <a:pt x="168122" y="0"/>
                </a:moveTo>
                <a:lnTo>
                  <a:pt x="0" y="0"/>
                </a:lnTo>
              </a:path>
            </a:pathLst>
          </a:custGeom>
          <a:ln w="3594">
            <a:solidFill>
              <a:srgbClr val="000000"/>
            </a:solidFill>
          </a:ln>
        </p:spPr>
        <p:txBody>
          <a:bodyPr wrap="square" lIns="0" tIns="0" rIns="0" bIns="0" rtlCol="0"/>
          <a:lstStyle/>
          <a:p>
            <a:endParaRPr sz="1588"/>
          </a:p>
        </p:txBody>
      </p:sp>
      <p:sp>
        <p:nvSpPr>
          <p:cNvPr id="69" name="object 69"/>
          <p:cNvSpPr/>
          <p:nvPr/>
        </p:nvSpPr>
        <p:spPr>
          <a:xfrm>
            <a:off x="8596918" y="6142336"/>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0" name="object 70"/>
          <p:cNvSpPr/>
          <p:nvPr/>
        </p:nvSpPr>
        <p:spPr>
          <a:xfrm>
            <a:off x="8596918" y="5802137"/>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1" name="object 71"/>
          <p:cNvSpPr/>
          <p:nvPr/>
        </p:nvSpPr>
        <p:spPr>
          <a:xfrm>
            <a:off x="8596918" y="5121413"/>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2" name="object 72"/>
          <p:cNvSpPr/>
          <p:nvPr/>
        </p:nvSpPr>
        <p:spPr>
          <a:xfrm>
            <a:off x="8596918" y="4781214"/>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3" name="object 73"/>
          <p:cNvSpPr/>
          <p:nvPr/>
        </p:nvSpPr>
        <p:spPr>
          <a:xfrm>
            <a:off x="7328518" y="4322226"/>
            <a:ext cx="1343910" cy="327761"/>
          </a:xfrm>
          <a:prstGeom prst="rect">
            <a:avLst/>
          </a:prstGeom>
          <a:blipFill>
            <a:blip r:embed="rId2" cstate="print"/>
            <a:stretch>
              <a:fillRect/>
            </a:stretch>
          </a:blipFill>
        </p:spPr>
        <p:txBody>
          <a:bodyPr wrap="square" lIns="0" tIns="0" rIns="0" bIns="0" rtlCol="0"/>
          <a:lstStyle/>
          <a:p>
            <a:endParaRPr sz="1588"/>
          </a:p>
        </p:txBody>
      </p:sp>
      <p:sp>
        <p:nvSpPr>
          <p:cNvPr id="74" name="object 74"/>
          <p:cNvSpPr/>
          <p:nvPr/>
        </p:nvSpPr>
        <p:spPr>
          <a:xfrm>
            <a:off x="8596918" y="4100815"/>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5" name="object 75"/>
          <p:cNvSpPr/>
          <p:nvPr/>
        </p:nvSpPr>
        <p:spPr>
          <a:xfrm>
            <a:off x="8596918" y="3420091"/>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6" name="object 76"/>
          <p:cNvSpPr/>
          <p:nvPr/>
        </p:nvSpPr>
        <p:spPr>
          <a:xfrm>
            <a:off x="8596918" y="3079892"/>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7" name="object 77"/>
          <p:cNvSpPr/>
          <p:nvPr/>
        </p:nvSpPr>
        <p:spPr>
          <a:xfrm>
            <a:off x="8596918" y="2739692"/>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8" name="object 78"/>
          <p:cNvSpPr/>
          <p:nvPr/>
        </p:nvSpPr>
        <p:spPr>
          <a:xfrm>
            <a:off x="8596918" y="2399493"/>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79" name="object 79"/>
          <p:cNvSpPr/>
          <p:nvPr/>
        </p:nvSpPr>
        <p:spPr>
          <a:xfrm>
            <a:off x="8596918" y="1718769"/>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80" name="object 80"/>
          <p:cNvSpPr/>
          <p:nvPr/>
        </p:nvSpPr>
        <p:spPr>
          <a:xfrm>
            <a:off x="8596918" y="1378570"/>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81" name="object 81"/>
          <p:cNvSpPr/>
          <p:nvPr/>
        </p:nvSpPr>
        <p:spPr>
          <a:xfrm>
            <a:off x="8596918" y="1038371"/>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82" name="object 82"/>
          <p:cNvSpPr/>
          <p:nvPr/>
        </p:nvSpPr>
        <p:spPr>
          <a:xfrm>
            <a:off x="8596918" y="698171"/>
            <a:ext cx="74519" cy="0"/>
          </a:xfrm>
          <a:custGeom>
            <a:avLst/>
            <a:gdLst/>
            <a:ahLst/>
            <a:cxnLst/>
            <a:rect l="l" t="t" r="r" b="b"/>
            <a:pathLst>
              <a:path w="84454">
                <a:moveTo>
                  <a:pt x="84239" y="0"/>
                </a:moveTo>
                <a:lnTo>
                  <a:pt x="0" y="0"/>
                </a:lnTo>
              </a:path>
            </a:pathLst>
          </a:custGeom>
          <a:ln w="3594">
            <a:solidFill>
              <a:srgbClr val="000000"/>
            </a:solidFill>
          </a:ln>
        </p:spPr>
        <p:txBody>
          <a:bodyPr wrap="square" lIns="0" tIns="0" rIns="0" bIns="0" rtlCol="0"/>
          <a:lstStyle/>
          <a:p>
            <a:endParaRPr sz="1588"/>
          </a:p>
        </p:txBody>
      </p:sp>
      <p:sp>
        <p:nvSpPr>
          <p:cNvPr id="83" name="object 83"/>
          <p:cNvSpPr/>
          <p:nvPr/>
        </p:nvSpPr>
        <p:spPr>
          <a:xfrm>
            <a:off x="1262757" y="4886672"/>
            <a:ext cx="17929" cy="35299"/>
          </a:xfrm>
          <a:custGeom>
            <a:avLst/>
            <a:gdLst/>
            <a:ahLst/>
            <a:cxnLst/>
            <a:rect l="l" t="t" r="r" b="b"/>
            <a:pathLst>
              <a:path w="20319" h="40004">
                <a:moveTo>
                  <a:pt x="0" y="20154"/>
                </a:moveTo>
                <a:lnTo>
                  <a:pt x="20154" y="20154"/>
                </a:lnTo>
                <a:lnTo>
                  <a:pt x="0" y="20154"/>
                </a:lnTo>
                <a:lnTo>
                  <a:pt x="0" y="0"/>
                </a:lnTo>
                <a:lnTo>
                  <a:pt x="0" y="39954"/>
                </a:lnTo>
                <a:lnTo>
                  <a:pt x="0" y="20154"/>
                </a:lnTo>
                <a:lnTo>
                  <a:pt x="20154" y="0"/>
                </a:lnTo>
                <a:lnTo>
                  <a:pt x="0" y="20154"/>
                </a:lnTo>
              </a:path>
            </a:pathLst>
          </a:custGeom>
          <a:ln w="3594">
            <a:solidFill>
              <a:srgbClr val="000000"/>
            </a:solidFill>
          </a:ln>
        </p:spPr>
        <p:txBody>
          <a:bodyPr wrap="square" lIns="0" tIns="0" rIns="0" bIns="0" rtlCol="0"/>
          <a:lstStyle/>
          <a:p>
            <a:endParaRPr sz="1588"/>
          </a:p>
        </p:txBody>
      </p:sp>
      <p:sp>
        <p:nvSpPr>
          <p:cNvPr id="84" name="object 84"/>
          <p:cNvSpPr/>
          <p:nvPr/>
        </p:nvSpPr>
        <p:spPr>
          <a:xfrm>
            <a:off x="1262757" y="4904143"/>
            <a:ext cx="17929" cy="17929"/>
          </a:xfrm>
          <a:custGeom>
            <a:avLst/>
            <a:gdLst/>
            <a:ahLst/>
            <a:cxnLst/>
            <a:rect l="l" t="t" r="r" b="b"/>
            <a:pathLst>
              <a:path w="20319" h="20320">
                <a:moveTo>
                  <a:pt x="0" y="0"/>
                </a:moveTo>
                <a:lnTo>
                  <a:pt x="20154" y="20154"/>
                </a:lnTo>
              </a:path>
            </a:pathLst>
          </a:custGeom>
          <a:ln w="3594">
            <a:solidFill>
              <a:srgbClr val="000000"/>
            </a:solidFill>
          </a:ln>
        </p:spPr>
        <p:txBody>
          <a:bodyPr wrap="square" lIns="0" tIns="0" rIns="0" bIns="0" rtlCol="0"/>
          <a:lstStyle/>
          <a:p>
            <a:endParaRPr sz="1588"/>
          </a:p>
        </p:txBody>
      </p:sp>
      <p:sp>
        <p:nvSpPr>
          <p:cNvPr id="85" name="object 85"/>
          <p:cNvSpPr/>
          <p:nvPr/>
        </p:nvSpPr>
        <p:spPr>
          <a:xfrm>
            <a:off x="1267844" y="4903828"/>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86" name="object 86"/>
          <p:cNvSpPr/>
          <p:nvPr/>
        </p:nvSpPr>
        <p:spPr>
          <a:xfrm>
            <a:off x="1291668" y="4883501"/>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87" name="object 87"/>
          <p:cNvSpPr/>
          <p:nvPr/>
        </p:nvSpPr>
        <p:spPr>
          <a:xfrm>
            <a:off x="1314853" y="4874290"/>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88" name="object 88"/>
          <p:cNvSpPr/>
          <p:nvPr/>
        </p:nvSpPr>
        <p:spPr>
          <a:xfrm>
            <a:off x="1337724" y="4866031"/>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89" name="object 89"/>
          <p:cNvSpPr/>
          <p:nvPr/>
        </p:nvSpPr>
        <p:spPr>
          <a:xfrm>
            <a:off x="1361234" y="4905733"/>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0" name="object 90"/>
          <p:cNvSpPr/>
          <p:nvPr/>
        </p:nvSpPr>
        <p:spPr>
          <a:xfrm>
            <a:off x="1384419" y="4859677"/>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1" name="object 91"/>
          <p:cNvSpPr/>
          <p:nvPr/>
        </p:nvSpPr>
        <p:spPr>
          <a:xfrm>
            <a:off x="1407605" y="4839977"/>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92" name="object 92"/>
          <p:cNvSpPr/>
          <p:nvPr/>
        </p:nvSpPr>
        <p:spPr>
          <a:xfrm>
            <a:off x="1431114" y="4846970"/>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93" name="object 93"/>
          <p:cNvSpPr/>
          <p:nvPr/>
        </p:nvSpPr>
        <p:spPr>
          <a:xfrm>
            <a:off x="1454299" y="4845703"/>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4" name="object 94"/>
          <p:cNvSpPr/>
          <p:nvPr/>
        </p:nvSpPr>
        <p:spPr>
          <a:xfrm>
            <a:off x="1477484" y="4835226"/>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5" name="object 95"/>
          <p:cNvSpPr/>
          <p:nvPr/>
        </p:nvSpPr>
        <p:spPr>
          <a:xfrm>
            <a:off x="1500669" y="4915909"/>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6" name="object 96"/>
          <p:cNvSpPr/>
          <p:nvPr/>
        </p:nvSpPr>
        <p:spPr>
          <a:xfrm>
            <a:off x="1523854" y="4905744"/>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7" name="object 97"/>
          <p:cNvSpPr/>
          <p:nvPr/>
        </p:nvSpPr>
        <p:spPr>
          <a:xfrm>
            <a:off x="1547039" y="4822205"/>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98" name="object 98"/>
          <p:cNvSpPr/>
          <p:nvPr/>
        </p:nvSpPr>
        <p:spPr>
          <a:xfrm>
            <a:off x="1570224" y="4826653"/>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99" name="object 99"/>
          <p:cNvSpPr/>
          <p:nvPr/>
        </p:nvSpPr>
        <p:spPr>
          <a:xfrm>
            <a:off x="1593409" y="4781863"/>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0" name="object 100"/>
          <p:cNvSpPr/>
          <p:nvPr/>
        </p:nvSpPr>
        <p:spPr>
          <a:xfrm>
            <a:off x="1616594" y="4807592"/>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01" name="object 101"/>
          <p:cNvSpPr/>
          <p:nvPr/>
        </p:nvSpPr>
        <p:spPr>
          <a:xfrm>
            <a:off x="1640104" y="4801564"/>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2" name="object 102"/>
          <p:cNvSpPr/>
          <p:nvPr/>
        </p:nvSpPr>
        <p:spPr>
          <a:xfrm>
            <a:off x="1663288" y="4799659"/>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3" name="object 103"/>
          <p:cNvSpPr/>
          <p:nvPr/>
        </p:nvSpPr>
        <p:spPr>
          <a:xfrm>
            <a:off x="1685208" y="4806013"/>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4" name="object 104"/>
          <p:cNvSpPr/>
          <p:nvPr/>
        </p:nvSpPr>
        <p:spPr>
          <a:xfrm>
            <a:off x="1709670" y="4774558"/>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05" name="object 105"/>
          <p:cNvSpPr/>
          <p:nvPr/>
        </p:nvSpPr>
        <p:spPr>
          <a:xfrm>
            <a:off x="1732855" y="4780911"/>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6" name="object 106"/>
          <p:cNvSpPr/>
          <p:nvPr/>
        </p:nvSpPr>
        <p:spPr>
          <a:xfrm>
            <a:off x="1756040" y="4799333"/>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07" name="object 107"/>
          <p:cNvSpPr/>
          <p:nvPr/>
        </p:nvSpPr>
        <p:spPr>
          <a:xfrm>
            <a:off x="1779225" y="4749154"/>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8" name="object 108"/>
          <p:cNvSpPr/>
          <p:nvPr/>
        </p:nvSpPr>
        <p:spPr>
          <a:xfrm>
            <a:off x="1802410" y="4729778"/>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09" name="object 109"/>
          <p:cNvSpPr/>
          <p:nvPr/>
        </p:nvSpPr>
        <p:spPr>
          <a:xfrm>
            <a:off x="1825920" y="4756460"/>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10" name="object 110"/>
          <p:cNvSpPr/>
          <p:nvPr/>
        </p:nvSpPr>
        <p:spPr>
          <a:xfrm>
            <a:off x="1849430" y="4774568"/>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11" name="object 111"/>
          <p:cNvSpPr/>
          <p:nvPr/>
        </p:nvSpPr>
        <p:spPr>
          <a:xfrm>
            <a:off x="1872301" y="4772989"/>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2" name="object 112"/>
          <p:cNvSpPr/>
          <p:nvPr/>
        </p:nvSpPr>
        <p:spPr>
          <a:xfrm>
            <a:off x="1895811" y="4777751"/>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3" name="object 113"/>
          <p:cNvSpPr/>
          <p:nvPr/>
        </p:nvSpPr>
        <p:spPr>
          <a:xfrm>
            <a:off x="1918682" y="4759956"/>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14" name="object 114"/>
          <p:cNvSpPr/>
          <p:nvPr/>
        </p:nvSpPr>
        <p:spPr>
          <a:xfrm>
            <a:off x="1941867" y="4757098"/>
            <a:ext cx="35299" cy="35299"/>
          </a:xfrm>
          <a:custGeom>
            <a:avLst/>
            <a:gdLst/>
            <a:ahLst/>
            <a:cxnLst/>
            <a:rect l="l" t="t" r="r" b="b"/>
            <a:pathLst>
              <a:path w="40005"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15" name="object 115"/>
          <p:cNvSpPr/>
          <p:nvPr/>
        </p:nvSpPr>
        <p:spPr>
          <a:xfrm>
            <a:off x="1965052" y="4788553"/>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6" name="object 116"/>
          <p:cNvSpPr/>
          <p:nvPr/>
        </p:nvSpPr>
        <p:spPr>
          <a:xfrm>
            <a:off x="1988237" y="4818092"/>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7" name="object 117"/>
          <p:cNvSpPr/>
          <p:nvPr/>
        </p:nvSpPr>
        <p:spPr>
          <a:xfrm>
            <a:off x="2011422" y="4840649"/>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8" name="object 118"/>
          <p:cNvSpPr/>
          <p:nvPr/>
        </p:nvSpPr>
        <p:spPr>
          <a:xfrm>
            <a:off x="2034932" y="4873685"/>
            <a:ext cx="35299" cy="35299"/>
          </a:xfrm>
          <a:custGeom>
            <a:avLst/>
            <a:gdLst/>
            <a:ahLst/>
            <a:cxnLst/>
            <a:rect l="l" t="t" r="r" b="b"/>
            <a:pathLst>
              <a:path w="40005"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19" name="object 119"/>
          <p:cNvSpPr/>
          <p:nvPr/>
        </p:nvSpPr>
        <p:spPr>
          <a:xfrm>
            <a:off x="2058117" y="4895917"/>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20" name="object 120"/>
          <p:cNvSpPr/>
          <p:nvPr/>
        </p:nvSpPr>
        <p:spPr>
          <a:xfrm>
            <a:off x="2081302" y="4902270"/>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21" name="object 121"/>
          <p:cNvSpPr/>
          <p:nvPr/>
        </p:nvSpPr>
        <p:spPr>
          <a:xfrm>
            <a:off x="2104487" y="4921332"/>
            <a:ext cx="35299" cy="35299"/>
          </a:xfrm>
          <a:custGeom>
            <a:avLst/>
            <a:gdLst/>
            <a:ahLst/>
            <a:cxnLst/>
            <a:rect l="l" t="t" r="r" b="b"/>
            <a:pathLst>
              <a:path w="40005"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22" name="object 122"/>
          <p:cNvSpPr/>
          <p:nvPr/>
        </p:nvSpPr>
        <p:spPr>
          <a:xfrm>
            <a:off x="2127672" y="4942623"/>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23" name="object 123"/>
          <p:cNvSpPr/>
          <p:nvPr/>
        </p:nvSpPr>
        <p:spPr>
          <a:xfrm>
            <a:off x="2150857" y="4944215"/>
            <a:ext cx="35299" cy="35299"/>
          </a:xfrm>
          <a:custGeom>
            <a:avLst/>
            <a:gdLst/>
            <a:ahLst/>
            <a:cxnLst/>
            <a:rect l="l" t="t" r="r" b="b"/>
            <a:pathLst>
              <a:path w="40005"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24" name="object 124"/>
          <p:cNvSpPr/>
          <p:nvPr/>
        </p:nvSpPr>
        <p:spPr>
          <a:xfrm>
            <a:off x="2219151" y="4982970"/>
            <a:ext cx="200719" cy="95911"/>
          </a:xfrm>
          <a:prstGeom prst="rect">
            <a:avLst/>
          </a:prstGeom>
          <a:blipFill>
            <a:blip r:embed="rId3" cstate="print"/>
            <a:stretch>
              <a:fillRect/>
            </a:stretch>
          </a:blipFill>
        </p:spPr>
        <p:txBody>
          <a:bodyPr wrap="square" lIns="0" tIns="0" rIns="0" bIns="0" rtlCol="0"/>
          <a:lstStyle/>
          <a:p>
            <a:endParaRPr sz="1588"/>
          </a:p>
        </p:txBody>
      </p:sp>
      <p:sp>
        <p:nvSpPr>
          <p:cNvPr id="125" name="object 125"/>
          <p:cNvSpPr/>
          <p:nvPr/>
        </p:nvSpPr>
        <p:spPr>
          <a:xfrm>
            <a:off x="2683534" y="4866698"/>
            <a:ext cx="316969" cy="146113"/>
          </a:xfrm>
          <a:prstGeom prst="rect">
            <a:avLst/>
          </a:prstGeom>
          <a:blipFill>
            <a:blip r:embed="rId4" cstate="print"/>
            <a:stretch>
              <a:fillRect/>
            </a:stretch>
          </a:blipFill>
        </p:spPr>
        <p:txBody>
          <a:bodyPr wrap="square" lIns="0" tIns="0" rIns="0" bIns="0" rtlCol="0"/>
          <a:lstStyle/>
          <a:p>
            <a:endParaRPr sz="1588"/>
          </a:p>
        </p:txBody>
      </p:sp>
      <p:sp>
        <p:nvSpPr>
          <p:cNvPr id="126" name="object 126"/>
          <p:cNvSpPr/>
          <p:nvPr/>
        </p:nvSpPr>
        <p:spPr>
          <a:xfrm>
            <a:off x="2986850" y="4786648"/>
            <a:ext cx="35299" cy="35299"/>
          </a:xfrm>
          <a:custGeom>
            <a:avLst/>
            <a:gdLst/>
            <a:ahLst/>
            <a:cxnLst/>
            <a:rect l="l" t="t" r="r" b="b"/>
            <a:pathLst>
              <a:path w="40004"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27" name="object 127"/>
          <p:cNvSpPr/>
          <p:nvPr/>
        </p:nvSpPr>
        <p:spPr>
          <a:xfrm>
            <a:off x="3010034" y="4647516"/>
            <a:ext cx="35299" cy="35299"/>
          </a:xfrm>
          <a:custGeom>
            <a:avLst/>
            <a:gdLst/>
            <a:ahLst/>
            <a:cxnLst/>
            <a:rect l="l" t="t" r="r" b="b"/>
            <a:pathLst>
              <a:path w="40004"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28" name="object 128"/>
          <p:cNvSpPr/>
          <p:nvPr/>
        </p:nvSpPr>
        <p:spPr>
          <a:xfrm>
            <a:off x="3079914" y="4579228"/>
            <a:ext cx="35299" cy="35299"/>
          </a:xfrm>
          <a:custGeom>
            <a:avLst/>
            <a:gdLst/>
            <a:ahLst/>
            <a:cxnLst/>
            <a:rect l="l" t="t" r="r" b="b"/>
            <a:pathLst>
              <a:path w="40004"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29" name="object 129"/>
          <p:cNvSpPr/>
          <p:nvPr/>
        </p:nvSpPr>
        <p:spPr>
          <a:xfrm>
            <a:off x="3103099" y="4568750"/>
            <a:ext cx="35299" cy="35299"/>
          </a:xfrm>
          <a:custGeom>
            <a:avLst/>
            <a:gdLst/>
            <a:ahLst/>
            <a:cxnLst/>
            <a:rect l="l" t="t" r="r" b="b"/>
            <a:pathLst>
              <a:path w="40004"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30" name="object 130"/>
          <p:cNvSpPr/>
          <p:nvPr/>
        </p:nvSpPr>
        <p:spPr>
          <a:xfrm>
            <a:off x="3126609" y="4577008"/>
            <a:ext cx="35299" cy="35299"/>
          </a:xfrm>
          <a:custGeom>
            <a:avLst/>
            <a:gdLst/>
            <a:ahLst/>
            <a:cxnLst/>
            <a:rect l="l" t="t" r="r" b="b"/>
            <a:pathLst>
              <a:path w="40004"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31" name="object 131"/>
          <p:cNvSpPr/>
          <p:nvPr/>
        </p:nvSpPr>
        <p:spPr>
          <a:xfrm>
            <a:off x="3149794" y="4583049"/>
            <a:ext cx="35299" cy="35299"/>
          </a:xfrm>
          <a:custGeom>
            <a:avLst/>
            <a:gdLst/>
            <a:ahLst/>
            <a:cxnLst/>
            <a:rect l="l" t="t" r="r" b="b"/>
            <a:pathLst>
              <a:path w="40004"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32" name="object 132"/>
          <p:cNvSpPr/>
          <p:nvPr/>
        </p:nvSpPr>
        <p:spPr>
          <a:xfrm>
            <a:off x="3172665" y="4575429"/>
            <a:ext cx="35299" cy="35299"/>
          </a:xfrm>
          <a:custGeom>
            <a:avLst/>
            <a:gdLst/>
            <a:ahLst/>
            <a:cxnLst/>
            <a:rect l="l" t="t" r="r" b="b"/>
            <a:pathLst>
              <a:path w="40004" h="40004">
                <a:moveTo>
                  <a:pt x="0" y="19799"/>
                </a:moveTo>
                <a:lnTo>
                  <a:pt x="39954" y="19799"/>
                </a:lnTo>
                <a:lnTo>
                  <a:pt x="20154" y="19799"/>
                </a:lnTo>
                <a:lnTo>
                  <a:pt x="20154" y="0"/>
                </a:lnTo>
                <a:lnTo>
                  <a:pt x="20154" y="39954"/>
                </a:lnTo>
                <a:lnTo>
                  <a:pt x="20154" y="19799"/>
                </a:lnTo>
                <a:lnTo>
                  <a:pt x="39954" y="0"/>
                </a:lnTo>
                <a:lnTo>
                  <a:pt x="0" y="39954"/>
                </a:lnTo>
                <a:lnTo>
                  <a:pt x="20154"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33" name="object 133"/>
          <p:cNvSpPr/>
          <p:nvPr/>
        </p:nvSpPr>
        <p:spPr>
          <a:xfrm>
            <a:off x="3683766" y="4708207"/>
            <a:ext cx="35299" cy="35299"/>
          </a:xfrm>
          <a:custGeom>
            <a:avLst/>
            <a:gdLst/>
            <a:ahLst/>
            <a:cxnLst/>
            <a:rect l="l" t="t" r="r" b="b"/>
            <a:pathLst>
              <a:path w="40004" h="40004">
                <a:moveTo>
                  <a:pt x="0" y="20154"/>
                </a:moveTo>
                <a:lnTo>
                  <a:pt x="39954" y="20154"/>
                </a:lnTo>
                <a:lnTo>
                  <a:pt x="19799" y="20154"/>
                </a:lnTo>
                <a:lnTo>
                  <a:pt x="19799" y="0"/>
                </a:lnTo>
                <a:lnTo>
                  <a:pt x="19799" y="39954"/>
                </a:lnTo>
                <a:lnTo>
                  <a:pt x="19799" y="20154"/>
                </a:lnTo>
                <a:lnTo>
                  <a:pt x="39954" y="0"/>
                </a:lnTo>
                <a:lnTo>
                  <a:pt x="0" y="39954"/>
                </a:lnTo>
                <a:lnTo>
                  <a:pt x="19799"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34" name="object 134"/>
          <p:cNvSpPr/>
          <p:nvPr/>
        </p:nvSpPr>
        <p:spPr>
          <a:xfrm>
            <a:off x="3705365" y="4610061"/>
            <a:ext cx="108619" cy="71134"/>
          </a:xfrm>
          <a:prstGeom prst="rect">
            <a:avLst/>
          </a:prstGeom>
          <a:blipFill>
            <a:blip r:embed="rId5" cstate="print"/>
            <a:stretch>
              <a:fillRect/>
            </a:stretch>
          </a:blipFill>
        </p:spPr>
        <p:txBody>
          <a:bodyPr wrap="square" lIns="0" tIns="0" rIns="0" bIns="0" rtlCol="0"/>
          <a:lstStyle/>
          <a:p>
            <a:endParaRPr sz="1588"/>
          </a:p>
        </p:txBody>
      </p:sp>
      <p:sp>
        <p:nvSpPr>
          <p:cNvPr id="135" name="object 135"/>
          <p:cNvSpPr/>
          <p:nvPr/>
        </p:nvSpPr>
        <p:spPr>
          <a:xfrm>
            <a:off x="3869581" y="4427097"/>
            <a:ext cx="35299" cy="35299"/>
          </a:xfrm>
          <a:custGeom>
            <a:avLst/>
            <a:gdLst/>
            <a:ahLst/>
            <a:cxnLst/>
            <a:rect l="l" t="t" r="r" b="b"/>
            <a:pathLst>
              <a:path w="40004" h="40004">
                <a:moveTo>
                  <a:pt x="0" y="19799"/>
                </a:moveTo>
                <a:lnTo>
                  <a:pt x="39954" y="19799"/>
                </a:lnTo>
                <a:lnTo>
                  <a:pt x="19799" y="19799"/>
                </a:lnTo>
                <a:lnTo>
                  <a:pt x="19799" y="0"/>
                </a:lnTo>
                <a:lnTo>
                  <a:pt x="19799" y="39954"/>
                </a:lnTo>
                <a:lnTo>
                  <a:pt x="19799" y="19799"/>
                </a:lnTo>
                <a:lnTo>
                  <a:pt x="39954" y="0"/>
                </a:lnTo>
                <a:lnTo>
                  <a:pt x="0" y="39954"/>
                </a:lnTo>
                <a:lnTo>
                  <a:pt x="19799" y="19799"/>
                </a:lnTo>
                <a:lnTo>
                  <a:pt x="0" y="0"/>
                </a:lnTo>
                <a:lnTo>
                  <a:pt x="39954" y="39954"/>
                </a:lnTo>
              </a:path>
            </a:pathLst>
          </a:custGeom>
          <a:ln w="3594">
            <a:solidFill>
              <a:srgbClr val="000000"/>
            </a:solidFill>
          </a:ln>
        </p:spPr>
        <p:txBody>
          <a:bodyPr wrap="square" lIns="0" tIns="0" rIns="0" bIns="0" rtlCol="0"/>
          <a:lstStyle/>
          <a:p>
            <a:endParaRPr sz="1588"/>
          </a:p>
        </p:txBody>
      </p:sp>
      <p:sp>
        <p:nvSpPr>
          <p:cNvPr id="136" name="object 136"/>
          <p:cNvSpPr/>
          <p:nvPr/>
        </p:nvSpPr>
        <p:spPr>
          <a:xfrm>
            <a:off x="3892138" y="4443939"/>
            <a:ext cx="35299" cy="35299"/>
          </a:xfrm>
          <a:custGeom>
            <a:avLst/>
            <a:gdLst/>
            <a:ahLst/>
            <a:cxnLst/>
            <a:rect l="l" t="t" r="r" b="b"/>
            <a:pathLst>
              <a:path w="40004" h="40004">
                <a:moveTo>
                  <a:pt x="0" y="20154"/>
                </a:moveTo>
                <a:lnTo>
                  <a:pt x="39954" y="20154"/>
                </a:lnTo>
                <a:lnTo>
                  <a:pt x="20154" y="20154"/>
                </a:lnTo>
                <a:lnTo>
                  <a:pt x="20154" y="0"/>
                </a:lnTo>
                <a:lnTo>
                  <a:pt x="20154" y="39954"/>
                </a:lnTo>
                <a:lnTo>
                  <a:pt x="20154" y="20154"/>
                </a:lnTo>
                <a:lnTo>
                  <a:pt x="39954" y="0"/>
                </a:lnTo>
                <a:lnTo>
                  <a:pt x="0" y="39954"/>
                </a:lnTo>
                <a:lnTo>
                  <a:pt x="20154" y="20154"/>
                </a:lnTo>
                <a:lnTo>
                  <a:pt x="0" y="0"/>
                </a:lnTo>
                <a:lnTo>
                  <a:pt x="39954" y="39954"/>
                </a:lnTo>
              </a:path>
            </a:pathLst>
          </a:custGeom>
          <a:ln w="3594">
            <a:solidFill>
              <a:srgbClr val="000000"/>
            </a:solidFill>
          </a:ln>
        </p:spPr>
        <p:txBody>
          <a:bodyPr wrap="square" lIns="0" tIns="0" rIns="0" bIns="0" rtlCol="0"/>
          <a:lstStyle/>
          <a:p>
            <a:endParaRPr sz="1588"/>
          </a:p>
        </p:txBody>
      </p:sp>
      <p:sp>
        <p:nvSpPr>
          <p:cNvPr id="137" name="object 137"/>
          <p:cNvSpPr/>
          <p:nvPr/>
        </p:nvSpPr>
        <p:spPr>
          <a:xfrm>
            <a:off x="4007128" y="3738064"/>
            <a:ext cx="3220369" cy="1129866"/>
          </a:xfrm>
          <a:prstGeom prst="rect">
            <a:avLst/>
          </a:prstGeom>
          <a:blipFill>
            <a:blip r:embed="rId6" cstate="print"/>
            <a:stretch>
              <a:fillRect/>
            </a:stretch>
          </a:blipFill>
        </p:spPr>
        <p:txBody>
          <a:bodyPr wrap="square" lIns="0" tIns="0" rIns="0" bIns="0" rtlCol="0"/>
          <a:lstStyle/>
          <a:p>
            <a:endParaRPr sz="1588"/>
          </a:p>
        </p:txBody>
      </p:sp>
      <p:sp>
        <p:nvSpPr>
          <p:cNvPr id="138" name="object 138"/>
          <p:cNvSpPr/>
          <p:nvPr/>
        </p:nvSpPr>
        <p:spPr>
          <a:xfrm>
            <a:off x="1262756" y="4641768"/>
            <a:ext cx="8965" cy="17929"/>
          </a:xfrm>
          <a:custGeom>
            <a:avLst/>
            <a:gdLst/>
            <a:ahLst/>
            <a:cxnLst/>
            <a:rect l="l" t="t" r="r" b="b"/>
            <a:pathLst>
              <a:path w="10159" h="20320">
                <a:moveTo>
                  <a:pt x="0" y="10083"/>
                </a:moveTo>
                <a:lnTo>
                  <a:pt x="10083" y="10083"/>
                </a:lnTo>
                <a:lnTo>
                  <a:pt x="0" y="10083"/>
                </a:lnTo>
                <a:lnTo>
                  <a:pt x="0" y="0"/>
                </a:lnTo>
                <a:lnTo>
                  <a:pt x="0" y="20167"/>
                </a:lnTo>
                <a:lnTo>
                  <a:pt x="0" y="10083"/>
                </a:lnTo>
                <a:lnTo>
                  <a:pt x="10083" y="0"/>
                </a:lnTo>
                <a:lnTo>
                  <a:pt x="0" y="10083"/>
                </a:lnTo>
                <a:lnTo>
                  <a:pt x="10083" y="20167"/>
                </a:lnTo>
              </a:path>
            </a:pathLst>
          </a:custGeom>
          <a:ln w="3594">
            <a:solidFill>
              <a:srgbClr val="0000FF"/>
            </a:solidFill>
          </a:ln>
        </p:spPr>
        <p:txBody>
          <a:bodyPr wrap="square" lIns="0" tIns="0" rIns="0" bIns="0" rtlCol="0"/>
          <a:lstStyle/>
          <a:p>
            <a:endParaRPr sz="1588"/>
          </a:p>
        </p:txBody>
      </p:sp>
      <p:sp>
        <p:nvSpPr>
          <p:cNvPr id="139" name="object 139"/>
          <p:cNvSpPr/>
          <p:nvPr/>
        </p:nvSpPr>
        <p:spPr>
          <a:xfrm>
            <a:off x="1276731" y="4618583"/>
            <a:ext cx="17929" cy="17929"/>
          </a:xfrm>
          <a:custGeom>
            <a:avLst/>
            <a:gdLst/>
            <a:ahLst/>
            <a:cxnLst/>
            <a:rect l="l" t="t" r="r" b="b"/>
            <a:pathLst>
              <a:path w="20319"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40" name="object 140"/>
          <p:cNvSpPr/>
          <p:nvPr/>
        </p:nvSpPr>
        <p:spPr>
          <a:xfrm>
            <a:off x="1300554" y="4632882"/>
            <a:ext cx="17929" cy="17929"/>
          </a:xfrm>
          <a:custGeom>
            <a:avLst/>
            <a:gdLst/>
            <a:ahLst/>
            <a:cxnLst/>
            <a:rect l="l" t="t" r="r" b="b"/>
            <a:pathLst>
              <a:path w="20319"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41" name="object 141"/>
          <p:cNvSpPr/>
          <p:nvPr/>
        </p:nvSpPr>
        <p:spPr>
          <a:xfrm>
            <a:off x="1323740" y="4615725"/>
            <a:ext cx="17929" cy="17929"/>
          </a:xfrm>
          <a:custGeom>
            <a:avLst/>
            <a:gdLst/>
            <a:ahLst/>
            <a:cxnLst/>
            <a:rect l="l" t="t" r="r" b="b"/>
            <a:pathLst>
              <a:path w="20319"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42" name="object 142"/>
          <p:cNvSpPr/>
          <p:nvPr/>
        </p:nvSpPr>
        <p:spPr>
          <a:xfrm>
            <a:off x="1346297" y="4598893"/>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43" name="object 143"/>
          <p:cNvSpPr/>
          <p:nvPr/>
        </p:nvSpPr>
        <p:spPr>
          <a:xfrm>
            <a:off x="1370121" y="4605248"/>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44" name="object 144"/>
          <p:cNvSpPr/>
          <p:nvPr/>
        </p:nvSpPr>
        <p:spPr>
          <a:xfrm>
            <a:off x="1393305" y="4568716"/>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45" name="object 145"/>
          <p:cNvSpPr/>
          <p:nvPr/>
        </p:nvSpPr>
        <p:spPr>
          <a:xfrm>
            <a:off x="1416491" y="4553790"/>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46" name="object 146"/>
          <p:cNvSpPr/>
          <p:nvPr/>
        </p:nvSpPr>
        <p:spPr>
          <a:xfrm>
            <a:off x="1439676" y="4586511"/>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47" name="object 147"/>
          <p:cNvSpPr/>
          <p:nvPr/>
        </p:nvSpPr>
        <p:spPr>
          <a:xfrm>
            <a:off x="1462860" y="4585884"/>
            <a:ext cx="17929" cy="17929"/>
          </a:xfrm>
          <a:custGeom>
            <a:avLst/>
            <a:gdLst/>
            <a:ahLst/>
            <a:cxnLst/>
            <a:rect l="l" t="t" r="r" b="b"/>
            <a:pathLst>
              <a:path w="20319"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48" name="object 148"/>
          <p:cNvSpPr/>
          <p:nvPr/>
        </p:nvSpPr>
        <p:spPr>
          <a:xfrm>
            <a:off x="1486371" y="4545217"/>
            <a:ext cx="17929" cy="17929"/>
          </a:xfrm>
          <a:custGeom>
            <a:avLst/>
            <a:gdLst/>
            <a:ahLst/>
            <a:cxnLst/>
            <a:rect l="l" t="t" r="r" b="b"/>
            <a:pathLst>
              <a:path w="20319"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49" name="object 149"/>
          <p:cNvSpPr/>
          <p:nvPr/>
        </p:nvSpPr>
        <p:spPr>
          <a:xfrm>
            <a:off x="1509555" y="4535693"/>
            <a:ext cx="17929" cy="17929"/>
          </a:xfrm>
          <a:custGeom>
            <a:avLst/>
            <a:gdLst/>
            <a:ahLst/>
            <a:cxnLst/>
            <a:rect l="l" t="t" r="r" b="b"/>
            <a:pathLst>
              <a:path w="20319"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50" name="object 150"/>
          <p:cNvSpPr/>
          <p:nvPr/>
        </p:nvSpPr>
        <p:spPr>
          <a:xfrm>
            <a:off x="1532740" y="4503285"/>
            <a:ext cx="17929" cy="17929"/>
          </a:xfrm>
          <a:custGeom>
            <a:avLst/>
            <a:gdLst/>
            <a:ahLst/>
            <a:cxnLst/>
            <a:rect l="l" t="t" r="r" b="b"/>
            <a:pathLst>
              <a:path w="20319"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51" name="object 151"/>
          <p:cNvSpPr/>
          <p:nvPr/>
        </p:nvSpPr>
        <p:spPr>
          <a:xfrm>
            <a:off x="1555926" y="4515354"/>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52" name="object 152"/>
          <p:cNvSpPr/>
          <p:nvPr/>
        </p:nvSpPr>
        <p:spPr>
          <a:xfrm>
            <a:off x="1579110" y="4529014"/>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53" name="object 153"/>
          <p:cNvSpPr/>
          <p:nvPr/>
        </p:nvSpPr>
        <p:spPr>
          <a:xfrm>
            <a:off x="1602295" y="4486129"/>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54" name="object 154"/>
          <p:cNvSpPr/>
          <p:nvPr/>
        </p:nvSpPr>
        <p:spPr>
          <a:xfrm>
            <a:off x="1625481" y="4520116"/>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55" name="object 155"/>
          <p:cNvSpPr/>
          <p:nvPr/>
        </p:nvSpPr>
        <p:spPr>
          <a:xfrm>
            <a:off x="1648665" y="4508361"/>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56" name="object 156"/>
          <p:cNvSpPr/>
          <p:nvPr/>
        </p:nvSpPr>
        <p:spPr>
          <a:xfrm>
            <a:off x="1671850" y="4485816"/>
            <a:ext cx="17929" cy="17929"/>
          </a:xfrm>
          <a:custGeom>
            <a:avLst/>
            <a:gdLst/>
            <a:ahLst/>
            <a:cxnLst/>
            <a:rect l="l" t="t" r="r" b="b"/>
            <a:pathLst>
              <a:path w="20319"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57" name="object 157"/>
          <p:cNvSpPr/>
          <p:nvPr/>
        </p:nvSpPr>
        <p:spPr>
          <a:xfrm>
            <a:off x="1693768" y="4499475"/>
            <a:ext cx="17929" cy="17929"/>
          </a:xfrm>
          <a:custGeom>
            <a:avLst/>
            <a:gdLst/>
            <a:ahLst/>
            <a:cxnLst/>
            <a:rect l="l" t="t" r="r" b="b"/>
            <a:pathLst>
              <a:path w="20319"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58" name="object 158"/>
          <p:cNvSpPr/>
          <p:nvPr/>
        </p:nvSpPr>
        <p:spPr>
          <a:xfrm>
            <a:off x="1718545" y="4453722"/>
            <a:ext cx="17929" cy="17929"/>
          </a:xfrm>
          <a:custGeom>
            <a:avLst/>
            <a:gdLst/>
            <a:ahLst/>
            <a:cxnLst/>
            <a:rect l="l" t="t" r="r" b="b"/>
            <a:pathLst>
              <a:path w="20319"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59" name="object 159"/>
          <p:cNvSpPr/>
          <p:nvPr/>
        </p:nvSpPr>
        <p:spPr>
          <a:xfrm>
            <a:off x="1740144" y="4380676"/>
            <a:ext cx="322695" cy="113705"/>
          </a:xfrm>
          <a:prstGeom prst="rect">
            <a:avLst/>
          </a:prstGeom>
          <a:blipFill>
            <a:blip r:embed="rId7" cstate="print"/>
            <a:stretch>
              <a:fillRect/>
            </a:stretch>
          </a:blipFill>
        </p:spPr>
        <p:txBody>
          <a:bodyPr wrap="square" lIns="0" tIns="0" rIns="0" bIns="0" rtlCol="0"/>
          <a:lstStyle/>
          <a:p>
            <a:endParaRPr sz="1588"/>
          </a:p>
        </p:txBody>
      </p:sp>
      <p:sp>
        <p:nvSpPr>
          <p:cNvPr id="160" name="object 160"/>
          <p:cNvSpPr/>
          <p:nvPr/>
        </p:nvSpPr>
        <p:spPr>
          <a:xfrm>
            <a:off x="2065070" y="4513444"/>
            <a:ext cx="113705" cy="80357"/>
          </a:xfrm>
          <a:prstGeom prst="rect">
            <a:avLst/>
          </a:prstGeom>
          <a:blipFill>
            <a:blip r:embed="rId8" cstate="print"/>
            <a:stretch>
              <a:fillRect/>
            </a:stretch>
          </a:blipFill>
        </p:spPr>
        <p:txBody>
          <a:bodyPr wrap="square" lIns="0" tIns="0" rIns="0" bIns="0" rtlCol="0"/>
          <a:lstStyle/>
          <a:p>
            <a:endParaRPr sz="1588"/>
          </a:p>
        </p:txBody>
      </p:sp>
      <p:sp>
        <p:nvSpPr>
          <p:cNvPr id="161" name="object 161"/>
          <p:cNvSpPr/>
          <p:nvPr/>
        </p:nvSpPr>
        <p:spPr>
          <a:xfrm>
            <a:off x="2227702" y="4576342"/>
            <a:ext cx="183574" cy="74317"/>
          </a:xfrm>
          <a:prstGeom prst="rect">
            <a:avLst/>
          </a:prstGeom>
          <a:blipFill>
            <a:blip r:embed="rId9" cstate="print"/>
            <a:stretch>
              <a:fillRect/>
            </a:stretch>
          </a:blipFill>
        </p:spPr>
        <p:txBody>
          <a:bodyPr wrap="square" lIns="0" tIns="0" rIns="0" bIns="0" rtlCol="0"/>
          <a:lstStyle/>
          <a:p>
            <a:endParaRPr sz="1588"/>
          </a:p>
        </p:txBody>
      </p:sp>
      <p:sp>
        <p:nvSpPr>
          <p:cNvPr id="162" name="object 162"/>
          <p:cNvSpPr/>
          <p:nvPr/>
        </p:nvSpPr>
        <p:spPr>
          <a:xfrm>
            <a:off x="2692410" y="4367644"/>
            <a:ext cx="322684" cy="169948"/>
          </a:xfrm>
          <a:prstGeom prst="rect">
            <a:avLst/>
          </a:prstGeom>
          <a:blipFill>
            <a:blip r:embed="rId10" cstate="print"/>
            <a:stretch>
              <a:fillRect/>
            </a:stretch>
          </a:blipFill>
        </p:spPr>
        <p:txBody>
          <a:bodyPr wrap="square" lIns="0" tIns="0" rIns="0" bIns="0" rtlCol="0"/>
          <a:lstStyle/>
          <a:p>
            <a:endParaRPr sz="1588"/>
          </a:p>
        </p:txBody>
      </p:sp>
      <p:sp>
        <p:nvSpPr>
          <p:cNvPr id="163" name="object 163"/>
          <p:cNvSpPr/>
          <p:nvPr/>
        </p:nvSpPr>
        <p:spPr>
          <a:xfrm>
            <a:off x="3018909" y="2930607"/>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64" name="object 164"/>
          <p:cNvSpPr/>
          <p:nvPr/>
        </p:nvSpPr>
        <p:spPr>
          <a:xfrm>
            <a:off x="3088790" y="1542164"/>
            <a:ext cx="17929" cy="17929"/>
          </a:xfrm>
          <a:custGeom>
            <a:avLst/>
            <a:gdLst/>
            <a:ahLst/>
            <a:cxnLst/>
            <a:rect l="l" t="t" r="r" b="b"/>
            <a:pathLst>
              <a:path w="20320" h="20319">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65" name="object 165"/>
          <p:cNvSpPr/>
          <p:nvPr/>
        </p:nvSpPr>
        <p:spPr>
          <a:xfrm>
            <a:off x="3111974" y="1558368"/>
            <a:ext cx="17929" cy="17929"/>
          </a:xfrm>
          <a:custGeom>
            <a:avLst/>
            <a:gdLst/>
            <a:ahLst/>
            <a:cxnLst/>
            <a:rect l="l" t="t" r="r" b="b"/>
            <a:pathLst>
              <a:path w="20320" h="20319">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0000FF"/>
            </a:solidFill>
          </a:ln>
        </p:spPr>
        <p:txBody>
          <a:bodyPr wrap="square" lIns="0" tIns="0" rIns="0" bIns="0" rtlCol="0"/>
          <a:lstStyle/>
          <a:p>
            <a:endParaRPr sz="1588"/>
          </a:p>
        </p:txBody>
      </p:sp>
      <p:sp>
        <p:nvSpPr>
          <p:cNvPr id="166" name="object 166"/>
          <p:cNvSpPr/>
          <p:nvPr/>
        </p:nvSpPr>
        <p:spPr>
          <a:xfrm>
            <a:off x="3135484" y="2178726"/>
            <a:ext cx="17929" cy="17929"/>
          </a:xfrm>
          <a:custGeom>
            <a:avLst/>
            <a:gdLst/>
            <a:ahLst/>
            <a:cxnLst/>
            <a:rect l="l" t="t" r="r" b="b"/>
            <a:pathLst>
              <a:path w="20320" h="20319">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67" name="object 167"/>
          <p:cNvSpPr/>
          <p:nvPr/>
        </p:nvSpPr>
        <p:spPr>
          <a:xfrm>
            <a:off x="3158355" y="2018627"/>
            <a:ext cx="17929" cy="17929"/>
          </a:xfrm>
          <a:custGeom>
            <a:avLst/>
            <a:gdLst/>
            <a:ahLst/>
            <a:cxnLst/>
            <a:rect l="l" t="t" r="r" b="b"/>
            <a:pathLst>
              <a:path w="20320" h="20319">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68" name="object 168"/>
          <p:cNvSpPr/>
          <p:nvPr/>
        </p:nvSpPr>
        <p:spPr>
          <a:xfrm>
            <a:off x="3181540" y="2502721"/>
            <a:ext cx="17929" cy="17929"/>
          </a:xfrm>
          <a:custGeom>
            <a:avLst/>
            <a:gdLst/>
            <a:ahLst/>
            <a:cxnLst/>
            <a:rect l="l" t="t" r="r" b="b"/>
            <a:pathLst>
              <a:path w="20320" h="20319">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69" name="object 169"/>
          <p:cNvSpPr/>
          <p:nvPr/>
        </p:nvSpPr>
        <p:spPr>
          <a:xfrm>
            <a:off x="3692641" y="4427029"/>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70" name="object 170"/>
          <p:cNvSpPr/>
          <p:nvPr/>
        </p:nvSpPr>
        <p:spPr>
          <a:xfrm>
            <a:off x="3715826" y="4366035"/>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71" name="object 171"/>
          <p:cNvSpPr/>
          <p:nvPr/>
        </p:nvSpPr>
        <p:spPr>
          <a:xfrm>
            <a:off x="3738383" y="436317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72" name="object 172"/>
          <p:cNvSpPr/>
          <p:nvPr/>
        </p:nvSpPr>
        <p:spPr>
          <a:xfrm>
            <a:off x="3761568" y="4319980"/>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73" name="object 173"/>
          <p:cNvSpPr/>
          <p:nvPr/>
        </p:nvSpPr>
        <p:spPr>
          <a:xfrm>
            <a:off x="3786030" y="4353328"/>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74" name="object 174"/>
          <p:cNvSpPr/>
          <p:nvPr/>
        </p:nvSpPr>
        <p:spPr>
          <a:xfrm>
            <a:off x="3878143" y="416624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75" name="object 175"/>
          <p:cNvSpPr/>
          <p:nvPr/>
        </p:nvSpPr>
        <p:spPr>
          <a:xfrm>
            <a:off x="3901014" y="4171961"/>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76" name="object 176"/>
          <p:cNvSpPr/>
          <p:nvPr/>
        </p:nvSpPr>
        <p:spPr>
          <a:xfrm>
            <a:off x="4017589" y="4221200"/>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77" name="object 177"/>
          <p:cNvSpPr/>
          <p:nvPr/>
        </p:nvSpPr>
        <p:spPr>
          <a:xfrm>
            <a:off x="4087468" y="4218353"/>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78" name="object 178"/>
          <p:cNvSpPr/>
          <p:nvPr/>
        </p:nvSpPr>
        <p:spPr>
          <a:xfrm>
            <a:off x="4110653" y="4226612"/>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79" name="object 179"/>
          <p:cNvSpPr/>
          <p:nvPr/>
        </p:nvSpPr>
        <p:spPr>
          <a:xfrm>
            <a:off x="4133839" y="4226298"/>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80" name="object 180"/>
          <p:cNvSpPr/>
          <p:nvPr/>
        </p:nvSpPr>
        <p:spPr>
          <a:xfrm>
            <a:off x="4157349" y="424598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81" name="object 181"/>
          <p:cNvSpPr/>
          <p:nvPr/>
        </p:nvSpPr>
        <p:spPr>
          <a:xfrm>
            <a:off x="4180534" y="421740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82" name="object 182"/>
          <p:cNvSpPr/>
          <p:nvPr/>
        </p:nvSpPr>
        <p:spPr>
          <a:xfrm>
            <a:off x="4201819" y="4175160"/>
            <a:ext cx="299499" cy="79091"/>
          </a:xfrm>
          <a:prstGeom prst="rect">
            <a:avLst/>
          </a:prstGeom>
          <a:blipFill>
            <a:blip r:embed="rId11" cstate="print"/>
            <a:stretch>
              <a:fillRect/>
            </a:stretch>
          </a:blipFill>
        </p:spPr>
        <p:txBody>
          <a:bodyPr wrap="square" lIns="0" tIns="0" rIns="0" bIns="0" rtlCol="0"/>
          <a:lstStyle/>
          <a:p>
            <a:endParaRPr sz="1588"/>
          </a:p>
        </p:txBody>
      </p:sp>
      <p:sp>
        <p:nvSpPr>
          <p:cNvPr id="183" name="object 183"/>
          <p:cNvSpPr/>
          <p:nvPr/>
        </p:nvSpPr>
        <p:spPr>
          <a:xfrm>
            <a:off x="4598211" y="4231375"/>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84" name="object 184"/>
          <p:cNvSpPr/>
          <p:nvPr/>
        </p:nvSpPr>
        <p:spPr>
          <a:xfrm>
            <a:off x="4621395" y="4226612"/>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85" name="object 185"/>
          <p:cNvSpPr/>
          <p:nvPr/>
        </p:nvSpPr>
        <p:spPr>
          <a:xfrm>
            <a:off x="4644580" y="424407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86" name="object 186"/>
          <p:cNvSpPr/>
          <p:nvPr/>
        </p:nvSpPr>
        <p:spPr>
          <a:xfrm>
            <a:off x="4691275" y="4212302"/>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87" name="object 187"/>
          <p:cNvSpPr/>
          <p:nvPr/>
        </p:nvSpPr>
        <p:spPr>
          <a:xfrm>
            <a:off x="4714461" y="4196737"/>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88" name="object 188"/>
          <p:cNvSpPr/>
          <p:nvPr/>
        </p:nvSpPr>
        <p:spPr>
          <a:xfrm>
            <a:off x="4784026" y="4185632"/>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0000FF"/>
            </a:solidFill>
          </a:ln>
        </p:spPr>
        <p:txBody>
          <a:bodyPr wrap="square" lIns="0" tIns="0" rIns="0" bIns="0" rtlCol="0"/>
          <a:lstStyle/>
          <a:p>
            <a:endParaRPr sz="1588"/>
          </a:p>
        </p:txBody>
      </p:sp>
      <p:sp>
        <p:nvSpPr>
          <p:cNvPr id="189" name="object 189"/>
          <p:cNvSpPr/>
          <p:nvPr/>
        </p:nvSpPr>
        <p:spPr>
          <a:xfrm>
            <a:off x="4807211" y="4225021"/>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190" name="object 190"/>
          <p:cNvSpPr/>
          <p:nvPr/>
        </p:nvSpPr>
        <p:spPr>
          <a:xfrm>
            <a:off x="4830396" y="4218656"/>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191" name="object 191"/>
          <p:cNvSpPr/>
          <p:nvPr/>
        </p:nvSpPr>
        <p:spPr>
          <a:xfrm>
            <a:off x="7338733" y="4117400"/>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92" name="object 192"/>
          <p:cNvSpPr/>
          <p:nvPr/>
        </p:nvSpPr>
        <p:spPr>
          <a:xfrm>
            <a:off x="7361917" y="4129782"/>
            <a:ext cx="17929" cy="17929"/>
          </a:xfrm>
          <a:custGeom>
            <a:avLst/>
            <a:gdLst/>
            <a:ahLst/>
            <a:cxnLst/>
            <a:rect l="l" t="t" r="r" b="b"/>
            <a:pathLst>
              <a:path w="20320"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93" name="object 193"/>
          <p:cNvSpPr/>
          <p:nvPr/>
        </p:nvSpPr>
        <p:spPr>
          <a:xfrm>
            <a:off x="7385102" y="4149796"/>
            <a:ext cx="17929" cy="17929"/>
          </a:xfrm>
          <a:custGeom>
            <a:avLst/>
            <a:gdLst/>
            <a:ahLst/>
            <a:cxnLst/>
            <a:rect l="l" t="t" r="r" b="b"/>
            <a:pathLst>
              <a:path w="20320"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194" name="object 194"/>
          <p:cNvSpPr/>
          <p:nvPr/>
        </p:nvSpPr>
        <p:spPr>
          <a:xfrm>
            <a:off x="7478167" y="4171020"/>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0000FF"/>
            </a:solidFill>
          </a:ln>
        </p:spPr>
        <p:txBody>
          <a:bodyPr wrap="square" lIns="0" tIns="0" rIns="0" bIns="0" rtlCol="0"/>
          <a:lstStyle/>
          <a:p>
            <a:endParaRPr sz="1588"/>
          </a:p>
        </p:txBody>
      </p:sp>
      <p:sp>
        <p:nvSpPr>
          <p:cNvPr id="195" name="object 195"/>
          <p:cNvSpPr/>
          <p:nvPr/>
        </p:nvSpPr>
        <p:spPr>
          <a:xfrm>
            <a:off x="7501677" y="4164991"/>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196" name="object 196"/>
          <p:cNvSpPr/>
          <p:nvPr/>
        </p:nvSpPr>
        <p:spPr>
          <a:xfrm>
            <a:off x="7524862" y="4167838"/>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97" name="object 197"/>
          <p:cNvSpPr/>
          <p:nvPr/>
        </p:nvSpPr>
        <p:spPr>
          <a:xfrm>
            <a:off x="7548047" y="4190069"/>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98" name="object 198"/>
          <p:cNvSpPr/>
          <p:nvPr/>
        </p:nvSpPr>
        <p:spPr>
          <a:xfrm>
            <a:off x="7571232" y="4178953"/>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0000FF"/>
            </a:solidFill>
          </a:ln>
        </p:spPr>
        <p:txBody>
          <a:bodyPr wrap="square" lIns="0" tIns="0" rIns="0" bIns="0" rtlCol="0"/>
          <a:lstStyle/>
          <a:p>
            <a:endParaRPr sz="1588"/>
          </a:p>
        </p:txBody>
      </p:sp>
      <p:sp>
        <p:nvSpPr>
          <p:cNvPr id="199" name="object 199"/>
          <p:cNvSpPr/>
          <p:nvPr/>
        </p:nvSpPr>
        <p:spPr>
          <a:xfrm>
            <a:off x="7594416" y="4165294"/>
            <a:ext cx="17929" cy="17929"/>
          </a:xfrm>
          <a:custGeom>
            <a:avLst/>
            <a:gdLst/>
            <a:ahLst/>
            <a:cxnLst/>
            <a:rect l="l" t="t" r="r" b="b"/>
            <a:pathLst>
              <a:path w="20320"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200" name="object 200"/>
          <p:cNvSpPr/>
          <p:nvPr/>
        </p:nvSpPr>
        <p:spPr>
          <a:xfrm>
            <a:off x="7617602" y="418847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01" name="object 201"/>
          <p:cNvSpPr/>
          <p:nvPr/>
        </p:nvSpPr>
        <p:spPr>
          <a:xfrm>
            <a:off x="7640787" y="420690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02" name="object 202"/>
          <p:cNvSpPr/>
          <p:nvPr/>
        </p:nvSpPr>
        <p:spPr>
          <a:xfrm>
            <a:off x="7663971" y="4198003"/>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03" name="object 203"/>
          <p:cNvSpPr/>
          <p:nvPr/>
        </p:nvSpPr>
        <p:spPr>
          <a:xfrm>
            <a:off x="7687156" y="4193879"/>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04" name="object 204"/>
          <p:cNvSpPr/>
          <p:nvPr/>
        </p:nvSpPr>
        <p:spPr>
          <a:xfrm>
            <a:off x="7710666" y="4214533"/>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205" name="object 205"/>
          <p:cNvSpPr/>
          <p:nvPr/>
        </p:nvSpPr>
        <p:spPr>
          <a:xfrm>
            <a:off x="7733851" y="4225962"/>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206" name="object 206"/>
          <p:cNvSpPr/>
          <p:nvPr/>
        </p:nvSpPr>
        <p:spPr>
          <a:xfrm>
            <a:off x="7757037" y="4233268"/>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0000FF"/>
            </a:solidFill>
          </a:ln>
        </p:spPr>
        <p:txBody>
          <a:bodyPr wrap="square" lIns="0" tIns="0" rIns="0" bIns="0" rtlCol="0"/>
          <a:lstStyle/>
          <a:p>
            <a:endParaRPr sz="1588"/>
          </a:p>
        </p:txBody>
      </p:sp>
      <p:sp>
        <p:nvSpPr>
          <p:cNvPr id="207" name="object 207"/>
          <p:cNvSpPr/>
          <p:nvPr/>
        </p:nvSpPr>
        <p:spPr>
          <a:xfrm>
            <a:off x="7780221" y="4249147"/>
            <a:ext cx="17929" cy="17929"/>
          </a:xfrm>
          <a:custGeom>
            <a:avLst/>
            <a:gdLst/>
            <a:ahLst/>
            <a:cxnLst/>
            <a:rect l="l" t="t" r="r" b="b"/>
            <a:pathLst>
              <a:path w="20320"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0000FF"/>
            </a:solidFill>
          </a:ln>
        </p:spPr>
        <p:txBody>
          <a:bodyPr wrap="square" lIns="0" tIns="0" rIns="0" bIns="0" rtlCol="0"/>
          <a:lstStyle/>
          <a:p>
            <a:endParaRPr sz="1588"/>
          </a:p>
        </p:txBody>
      </p:sp>
      <p:sp>
        <p:nvSpPr>
          <p:cNvPr id="208" name="object 208"/>
          <p:cNvSpPr/>
          <p:nvPr/>
        </p:nvSpPr>
        <p:spPr>
          <a:xfrm>
            <a:off x="7803406" y="4245013"/>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09" name="object 209"/>
          <p:cNvSpPr/>
          <p:nvPr/>
        </p:nvSpPr>
        <p:spPr>
          <a:xfrm>
            <a:off x="7826591" y="4223093"/>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10" name="object 210"/>
          <p:cNvSpPr/>
          <p:nvPr/>
        </p:nvSpPr>
        <p:spPr>
          <a:xfrm>
            <a:off x="7849776" y="4252957"/>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11" name="object 211"/>
          <p:cNvSpPr/>
          <p:nvPr/>
        </p:nvSpPr>
        <p:spPr>
          <a:xfrm>
            <a:off x="7872961" y="4261227"/>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0000FF"/>
            </a:solidFill>
          </a:ln>
        </p:spPr>
        <p:txBody>
          <a:bodyPr wrap="square" lIns="0" tIns="0" rIns="0" bIns="0" rtlCol="0"/>
          <a:lstStyle/>
          <a:p>
            <a:endParaRPr sz="1588"/>
          </a:p>
        </p:txBody>
      </p:sp>
      <p:sp>
        <p:nvSpPr>
          <p:cNvPr id="212" name="object 212"/>
          <p:cNvSpPr/>
          <p:nvPr/>
        </p:nvSpPr>
        <p:spPr>
          <a:xfrm>
            <a:off x="7896147" y="4253282"/>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0000FF"/>
            </a:solidFill>
          </a:ln>
        </p:spPr>
        <p:txBody>
          <a:bodyPr wrap="square" lIns="0" tIns="0" rIns="0" bIns="0" rtlCol="0"/>
          <a:lstStyle/>
          <a:p>
            <a:endParaRPr sz="1588"/>
          </a:p>
        </p:txBody>
      </p:sp>
      <p:sp>
        <p:nvSpPr>
          <p:cNvPr id="213" name="object 213"/>
          <p:cNvSpPr/>
          <p:nvPr/>
        </p:nvSpPr>
        <p:spPr>
          <a:xfrm>
            <a:off x="7919657" y="4259647"/>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0000FF"/>
            </a:solidFill>
          </a:ln>
        </p:spPr>
        <p:txBody>
          <a:bodyPr wrap="square" lIns="0" tIns="0" rIns="0" bIns="0" rtlCol="0"/>
          <a:lstStyle/>
          <a:p>
            <a:endParaRPr sz="1588"/>
          </a:p>
        </p:txBody>
      </p:sp>
      <p:sp>
        <p:nvSpPr>
          <p:cNvPr id="214" name="object 214"/>
          <p:cNvSpPr/>
          <p:nvPr/>
        </p:nvSpPr>
        <p:spPr>
          <a:xfrm>
            <a:off x="7942841" y="4265676"/>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0000FF"/>
            </a:solidFill>
          </a:ln>
        </p:spPr>
        <p:txBody>
          <a:bodyPr wrap="square" lIns="0" tIns="0" rIns="0" bIns="0" rtlCol="0"/>
          <a:lstStyle/>
          <a:p>
            <a:endParaRPr sz="1588"/>
          </a:p>
        </p:txBody>
      </p:sp>
      <p:sp>
        <p:nvSpPr>
          <p:cNvPr id="215" name="object 215"/>
          <p:cNvSpPr/>
          <p:nvPr/>
        </p:nvSpPr>
        <p:spPr>
          <a:xfrm>
            <a:off x="7964441" y="4254240"/>
            <a:ext cx="183260" cy="91171"/>
          </a:xfrm>
          <a:prstGeom prst="rect">
            <a:avLst/>
          </a:prstGeom>
          <a:blipFill>
            <a:blip r:embed="rId12" cstate="print"/>
            <a:stretch>
              <a:fillRect/>
            </a:stretch>
          </a:blipFill>
        </p:spPr>
        <p:txBody>
          <a:bodyPr wrap="square" lIns="0" tIns="0" rIns="0" bIns="0" rtlCol="0"/>
          <a:lstStyle/>
          <a:p>
            <a:endParaRPr sz="1588"/>
          </a:p>
        </p:txBody>
      </p:sp>
      <p:sp>
        <p:nvSpPr>
          <p:cNvPr id="216" name="object 216"/>
          <p:cNvSpPr/>
          <p:nvPr/>
        </p:nvSpPr>
        <p:spPr>
          <a:xfrm>
            <a:off x="1261171" y="4093526"/>
            <a:ext cx="244254" cy="117515"/>
          </a:xfrm>
          <a:prstGeom prst="rect">
            <a:avLst/>
          </a:prstGeom>
          <a:blipFill>
            <a:blip r:embed="rId13" cstate="print"/>
            <a:stretch>
              <a:fillRect/>
            </a:stretch>
          </a:blipFill>
        </p:spPr>
        <p:txBody>
          <a:bodyPr wrap="square" lIns="0" tIns="0" rIns="0" bIns="0" rtlCol="0"/>
          <a:lstStyle/>
          <a:p>
            <a:endParaRPr sz="1588"/>
          </a:p>
        </p:txBody>
      </p:sp>
      <p:sp>
        <p:nvSpPr>
          <p:cNvPr id="217" name="object 217"/>
          <p:cNvSpPr/>
          <p:nvPr/>
        </p:nvSpPr>
        <p:spPr>
          <a:xfrm>
            <a:off x="1509555" y="4039194"/>
            <a:ext cx="17929" cy="17929"/>
          </a:xfrm>
          <a:custGeom>
            <a:avLst/>
            <a:gdLst/>
            <a:ahLst/>
            <a:cxnLst/>
            <a:rect l="l" t="t" r="r" b="b"/>
            <a:pathLst>
              <a:path w="20319"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218" name="object 218"/>
          <p:cNvSpPr/>
          <p:nvPr/>
        </p:nvSpPr>
        <p:spPr>
          <a:xfrm>
            <a:off x="1532740" y="4087783"/>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19" name="object 219"/>
          <p:cNvSpPr/>
          <p:nvPr/>
        </p:nvSpPr>
        <p:spPr>
          <a:xfrm>
            <a:off x="1554340" y="3939445"/>
            <a:ext cx="113695" cy="97513"/>
          </a:xfrm>
          <a:prstGeom prst="rect">
            <a:avLst/>
          </a:prstGeom>
          <a:blipFill>
            <a:blip r:embed="rId14" cstate="print"/>
            <a:stretch>
              <a:fillRect/>
            </a:stretch>
          </a:blipFill>
        </p:spPr>
        <p:txBody>
          <a:bodyPr wrap="square" lIns="0" tIns="0" rIns="0" bIns="0" rtlCol="0"/>
          <a:lstStyle/>
          <a:p>
            <a:endParaRPr sz="1588"/>
          </a:p>
        </p:txBody>
      </p:sp>
      <p:sp>
        <p:nvSpPr>
          <p:cNvPr id="220" name="object 220"/>
          <p:cNvSpPr/>
          <p:nvPr/>
        </p:nvSpPr>
        <p:spPr>
          <a:xfrm>
            <a:off x="1671850" y="3854936"/>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21" name="object 221"/>
          <p:cNvSpPr/>
          <p:nvPr/>
        </p:nvSpPr>
        <p:spPr>
          <a:xfrm>
            <a:off x="1693768" y="3843819"/>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22" name="object 222"/>
          <p:cNvSpPr/>
          <p:nvPr/>
        </p:nvSpPr>
        <p:spPr>
          <a:xfrm>
            <a:off x="1718545" y="3763461"/>
            <a:ext cx="17929" cy="17929"/>
          </a:xfrm>
          <a:custGeom>
            <a:avLst/>
            <a:gdLst/>
            <a:ahLst/>
            <a:cxnLst/>
            <a:rect l="l" t="t" r="r" b="b"/>
            <a:pathLst>
              <a:path w="20319"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223" name="object 223"/>
          <p:cNvSpPr/>
          <p:nvPr/>
        </p:nvSpPr>
        <p:spPr>
          <a:xfrm>
            <a:off x="1741730" y="3715176"/>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24" name="object 224"/>
          <p:cNvSpPr/>
          <p:nvPr/>
        </p:nvSpPr>
        <p:spPr>
          <a:xfrm>
            <a:off x="1764915" y="3566204"/>
            <a:ext cx="17929" cy="17929"/>
          </a:xfrm>
          <a:custGeom>
            <a:avLst/>
            <a:gdLst/>
            <a:ahLst/>
            <a:cxnLst/>
            <a:rect l="l" t="t" r="r" b="b"/>
            <a:pathLst>
              <a:path w="20319"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225" name="object 225"/>
          <p:cNvSpPr/>
          <p:nvPr/>
        </p:nvSpPr>
        <p:spPr>
          <a:xfrm>
            <a:off x="1788100" y="3345438"/>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26" name="object 226"/>
          <p:cNvSpPr/>
          <p:nvPr/>
        </p:nvSpPr>
        <p:spPr>
          <a:xfrm>
            <a:off x="1811285" y="3449630"/>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27" name="object 227"/>
          <p:cNvSpPr/>
          <p:nvPr/>
        </p:nvSpPr>
        <p:spPr>
          <a:xfrm>
            <a:off x="1834470" y="3526189"/>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28" name="object 228"/>
          <p:cNvSpPr/>
          <p:nvPr/>
        </p:nvSpPr>
        <p:spPr>
          <a:xfrm>
            <a:off x="1858294" y="3484581"/>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29" name="object 229"/>
          <p:cNvSpPr/>
          <p:nvPr/>
        </p:nvSpPr>
        <p:spPr>
          <a:xfrm>
            <a:off x="1881165" y="3374998"/>
            <a:ext cx="17929" cy="17929"/>
          </a:xfrm>
          <a:custGeom>
            <a:avLst/>
            <a:gdLst/>
            <a:ahLst/>
            <a:cxnLst/>
            <a:rect l="l" t="t" r="r" b="b"/>
            <a:pathLst>
              <a:path w="20319"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230" name="object 230"/>
          <p:cNvSpPr/>
          <p:nvPr/>
        </p:nvSpPr>
        <p:spPr>
          <a:xfrm>
            <a:off x="1904675" y="3301297"/>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31" name="object 231"/>
          <p:cNvSpPr/>
          <p:nvPr/>
        </p:nvSpPr>
        <p:spPr>
          <a:xfrm>
            <a:off x="1927546" y="3161538"/>
            <a:ext cx="17929" cy="17929"/>
          </a:xfrm>
          <a:custGeom>
            <a:avLst/>
            <a:gdLst/>
            <a:ahLst/>
            <a:cxnLst/>
            <a:rect l="l" t="t" r="r" b="b"/>
            <a:pathLst>
              <a:path w="20319"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32" name="object 232"/>
          <p:cNvSpPr/>
          <p:nvPr/>
        </p:nvSpPr>
        <p:spPr>
          <a:xfrm>
            <a:off x="1950731" y="3505234"/>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33" name="object 233"/>
          <p:cNvSpPr/>
          <p:nvPr/>
        </p:nvSpPr>
        <p:spPr>
          <a:xfrm>
            <a:off x="1973916" y="3858454"/>
            <a:ext cx="17929" cy="17929"/>
          </a:xfrm>
          <a:custGeom>
            <a:avLst/>
            <a:gdLst/>
            <a:ahLst/>
            <a:cxnLst/>
            <a:rect l="l" t="t" r="r" b="b"/>
            <a:pathLst>
              <a:path w="20319"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34" name="object 234"/>
          <p:cNvSpPr/>
          <p:nvPr/>
        </p:nvSpPr>
        <p:spPr>
          <a:xfrm>
            <a:off x="1997101" y="3981069"/>
            <a:ext cx="17929" cy="17929"/>
          </a:xfrm>
          <a:custGeom>
            <a:avLst/>
            <a:gdLst/>
            <a:ahLst/>
            <a:cxnLst/>
            <a:rect l="l" t="t" r="r" b="b"/>
            <a:pathLst>
              <a:path w="20319"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35" name="object 235"/>
          <p:cNvSpPr/>
          <p:nvPr/>
        </p:nvSpPr>
        <p:spPr>
          <a:xfrm>
            <a:off x="2020286" y="4017600"/>
            <a:ext cx="17929" cy="17929"/>
          </a:xfrm>
          <a:custGeom>
            <a:avLst/>
            <a:gdLst/>
            <a:ahLst/>
            <a:cxnLst/>
            <a:rect l="l" t="t" r="r" b="b"/>
            <a:pathLst>
              <a:path w="20319"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36" name="object 236"/>
          <p:cNvSpPr/>
          <p:nvPr/>
        </p:nvSpPr>
        <p:spPr>
          <a:xfrm>
            <a:off x="2041885" y="4103050"/>
            <a:ext cx="136891" cy="119107"/>
          </a:xfrm>
          <a:prstGeom prst="rect">
            <a:avLst/>
          </a:prstGeom>
          <a:blipFill>
            <a:blip r:embed="rId15" cstate="print"/>
            <a:stretch>
              <a:fillRect/>
            </a:stretch>
          </a:blipFill>
        </p:spPr>
        <p:txBody>
          <a:bodyPr wrap="square" lIns="0" tIns="0" rIns="0" bIns="0" rtlCol="0"/>
          <a:lstStyle/>
          <a:p>
            <a:endParaRPr sz="1588"/>
          </a:p>
        </p:txBody>
      </p:sp>
      <p:sp>
        <p:nvSpPr>
          <p:cNvPr id="237" name="object 237"/>
          <p:cNvSpPr/>
          <p:nvPr/>
        </p:nvSpPr>
        <p:spPr>
          <a:xfrm>
            <a:off x="2227702" y="4221205"/>
            <a:ext cx="183574" cy="92437"/>
          </a:xfrm>
          <a:prstGeom prst="rect">
            <a:avLst/>
          </a:prstGeom>
          <a:blipFill>
            <a:blip r:embed="rId16" cstate="print"/>
            <a:stretch>
              <a:fillRect/>
            </a:stretch>
          </a:blipFill>
        </p:spPr>
        <p:txBody>
          <a:bodyPr wrap="square" lIns="0" tIns="0" rIns="0" bIns="0" rtlCol="0"/>
          <a:lstStyle/>
          <a:p>
            <a:endParaRPr sz="1588"/>
          </a:p>
        </p:txBody>
      </p:sp>
      <p:sp>
        <p:nvSpPr>
          <p:cNvPr id="238" name="object 238"/>
          <p:cNvSpPr/>
          <p:nvPr/>
        </p:nvSpPr>
        <p:spPr>
          <a:xfrm>
            <a:off x="2692409" y="4161813"/>
            <a:ext cx="160064" cy="134672"/>
          </a:xfrm>
          <a:prstGeom prst="rect">
            <a:avLst/>
          </a:prstGeom>
          <a:blipFill>
            <a:blip r:embed="rId17" cstate="print"/>
            <a:stretch>
              <a:fillRect/>
            </a:stretch>
          </a:blipFill>
        </p:spPr>
        <p:txBody>
          <a:bodyPr wrap="square" lIns="0" tIns="0" rIns="0" bIns="0" rtlCol="0"/>
          <a:lstStyle/>
          <a:p>
            <a:endParaRPr sz="1588"/>
          </a:p>
        </p:txBody>
      </p:sp>
      <p:sp>
        <p:nvSpPr>
          <p:cNvPr id="239" name="object 239"/>
          <p:cNvSpPr/>
          <p:nvPr/>
        </p:nvSpPr>
        <p:spPr>
          <a:xfrm>
            <a:off x="2854704" y="4090668"/>
            <a:ext cx="90521" cy="59716"/>
          </a:xfrm>
          <a:prstGeom prst="rect">
            <a:avLst/>
          </a:prstGeom>
          <a:blipFill>
            <a:blip r:embed="rId18" cstate="print"/>
            <a:stretch>
              <a:fillRect/>
            </a:stretch>
          </a:blipFill>
        </p:spPr>
        <p:txBody>
          <a:bodyPr wrap="square" lIns="0" tIns="0" rIns="0" bIns="0" rtlCol="0"/>
          <a:lstStyle/>
          <a:p>
            <a:endParaRPr sz="1588"/>
          </a:p>
        </p:txBody>
      </p:sp>
      <p:sp>
        <p:nvSpPr>
          <p:cNvPr id="240" name="object 240"/>
          <p:cNvSpPr/>
          <p:nvPr/>
        </p:nvSpPr>
        <p:spPr>
          <a:xfrm>
            <a:off x="2949354" y="4044282"/>
            <a:ext cx="17929" cy="17929"/>
          </a:xfrm>
          <a:custGeom>
            <a:avLst/>
            <a:gdLst/>
            <a:ahLst/>
            <a:cxnLst/>
            <a:rect l="l" t="t" r="r" b="b"/>
            <a:pathLst>
              <a:path w="20319"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FF00D4"/>
            </a:solidFill>
          </a:ln>
        </p:spPr>
        <p:txBody>
          <a:bodyPr wrap="square" lIns="0" tIns="0" rIns="0" bIns="0" rtlCol="0"/>
          <a:lstStyle/>
          <a:p>
            <a:endParaRPr sz="1588"/>
          </a:p>
        </p:txBody>
      </p:sp>
      <p:sp>
        <p:nvSpPr>
          <p:cNvPr id="241" name="object 241"/>
          <p:cNvSpPr/>
          <p:nvPr/>
        </p:nvSpPr>
        <p:spPr>
          <a:xfrm>
            <a:off x="2972540" y="3950578"/>
            <a:ext cx="17929" cy="17929"/>
          </a:xfrm>
          <a:custGeom>
            <a:avLst/>
            <a:gdLst/>
            <a:ahLst/>
            <a:cxnLst/>
            <a:rect l="l" t="t" r="r" b="b"/>
            <a:pathLst>
              <a:path w="20319"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242" name="object 242"/>
          <p:cNvSpPr/>
          <p:nvPr/>
        </p:nvSpPr>
        <p:spPr>
          <a:xfrm>
            <a:off x="2995724" y="350109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43" name="object 243"/>
          <p:cNvSpPr/>
          <p:nvPr/>
        </p:nvSpPr>
        <p:spPr>
          <a:xfrm>
            <a:off x="3018909" y="1919848"/>
            <a:ext cx="17929" cy="17929"/>
          </a:xfrm>
          <a:custGeom>
            <a:avLst/>
            <a:gdLst/>
            <a:ahLst/>
            <a:cxnLst/>
            <a:rect l="l" t="t" r="r" b="b"/>
            <a:pathLst>
              <a:path w="20320" h="20319">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44" name="object 244"/>
          <p:cNvSpPr/>
          <p:nvPr/>
        </p:nvSpPr>
        <p:spPr>
          <a:xfrm>
            <a:off x="3088790" y="1273123"/>
            <a:ext cx="17929" cy="17929"/>
          </a:xfrm>
          <a:custGeom>
            <a:avLst/>
            <a:gdLst/>
            <a:ahLst/>
            <a:cxnLst/>
            <a:rect l="l" t="t" r="r" b="b"/>
            <a:pathLst>
              <a:path w="20320" h="20319">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45" name="object 245"/>
          <p:cNvSpPr/>
          <p:nvPr/>
        </p:nvSpPr>
        <p:spPr>
          <a:xfrm>
            <a:off x="3111974" y="1390975"/>
            <a:ext cx="17929" cy="17929"/>
          </a:xfrm>
          <a:custGeom>
            <a:avLst/>
            <a:gdLst/>
            <a:ahLst/>
            <a:cxnLst/>
            <a:rect l="l" t="t" r="r" b="b"/>
            <a:pathLst>
              <a:path w="20320" h="20319">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246" name="object 246"/>
          <p:cNvSpPr/>
          <p:nvPr/>
        </p:nvSpPr>
        <p:spPr>
          <a:xfrm>
            <a:off x="3135484" y="1880458"/>
            <a:ext cx="17929" cy="17929"/>
          </a:xfrm>
          <a:custGeom>
            <a:avLst/>
            <a:gdLst/>
            <a:ahLst/>
            <a:cxnLst/>
            <a:rect l="l" t="t" r="r" b="b"/>
            <a:pathLst>
              <a:path w="20320" h="20319">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47" name="object 247"/>
          <p:cNvSpPr/>
          <p:nvPr/>
        </p:nvSpPr>
        <p:spPr>
          <a:xfrm>
            <a:off x="3158355" y="1958923"/>
            <a:ext cx="17929" cy="17929"/>
          </a:xfrm>
          <a:custGeom>
            <a:avLst/>
            <a:gdLst/>
            <a:ahLst/>
            <a:cxnLst/>
            <a:rect l="l" t="t" r="r" b="b"/>
            <a:pathLst>
              <a:path w="20320" h="20319">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48" name="object 248"/>
          <p:cNvSpPr/>
          <p:nvPr/>
        </p:nvSpPr>
        <p:spPr>
          <a:xfrm>
            <a:off x="3181540" y="2171431"/>
            <a:ext cx="17929" cy="17929"/>
          </a:xfrm>
          <a:custGeom>
            <a:avLst/>
            <a:gdLst/>
            <a:ahLst/>
            <a:cxnLst/>
            <a:rect l="l" t="t" r="r" b="b"/>
            <a:pathLst>
              <a:path w="20320" h="20319">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49" name="object 249"/>
          <p:cNvSpPr/>
          <p:nvPr/>
        </p:nvSpPr>
        <p:spPr>
          <a:xfrm>
            <a:off x="3692641" y="4009341"/>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250" name="object 250"/>
          <p:cNvSpPr/>
          <p:nvPr/>
        </p:nvSpPr>
        <p:spPr>
          <a:xfrm>
            <a:off x="3715826" y="3970894"/>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51" name="object 251"/>
          <p:cNvSpPr/>
          <p:nvPr/>
        </p:nvSpPr>
        <p:spPr>
          <a:xfrm>
            <a:off x="3738383" y="395628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52" name="object 252"/>
          <p:cNvSpPr/>
          <p:nvPr/>
        </p:nvSpPr>
        <p:spPr>
          <a:xfrm>
            <a:off x="3761568" y="3960730"/>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53" name="object 253"/>
          <p:cNvSpPr/>
          <p:nvPr/>
        </p:nvSpPr>
        <p:spPr>
          <a:xfrm>
            <a:off x="3786030" y="3964854"/>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54" name="object 254"/>
          <p:cNvSpPr/>
          <p:nvPr/>
        </p:nvSpPr>
        <p:spPr>
          <a:xfrm>
            <a:off x="3878143" y="3809854"/>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55" name="object 255"/>
          <p:cNvSpPr/>
          <p:nvPr/>
        </p:nvSpPr>
        <p:spPr>
          <a:xfrm>
            <a:off x="3901014" y="3813339"/>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56" name="object 256"/>
          <p:cNvSpPr/>
          <p:nvPr/>
        </p:nvSpPr>
        <p:spPr>
          <a:xfrm>
            <a:off x="4017589" y="3877504"/>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57" name="object 257"/>
          <p:cNvSpPr/>
          <p:nvPr/>
        </p:nvSpPr>
        <p:spPr>
          <a:xfrm>
            <a:off x="4087468" y="3864158"/>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FF00D4"/>
            </a:solidFill>
          </a:ln>
        </p:spPr>
        <p:txBody>
          <a:bodyPr wrap="square" lIns="0" tIns="0" rIns="0" bIns="0" rtlCol="0"/>
          <a:lstStyle/>
          <a:p>
            <a:endParaRPr sz="1588"/>
          </a:p>
        </p:txBody>
      </p:sp>
      <p:sp>
        <p:nvSpPr>
          <p:cNvPr id="258" name="object 258"/>
          <p:cNvSpPr/>
          <p:nvPr/>
        </p:nvSpPr>
        <p:spPr>
          <a:xfrm>
            <a:off x="4110653" y="3856538"/>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59" name="object 259"/>
          <p:cNvSpPr/>
          <p:nvPr/>
        </p:nvSpPr>
        <p:spPr>
          <a:xfrm>
            <a:off x="4133839" y="3868607"/>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60" name="object 260"/>
          <p:cNvSpPr/>
          <p:nvPr/>
        </p:nvSpPr>
        <p:spPr>
          <a:xfrm>
            <a:off x="4155763" y="3817154"/>
            <a:ext cx="345555" cy="119746"/>
          </a:xfrm>
          <a:prstGeom prst="rect">
            <a:avLst/>
          </a:prstGeom>
          <a:blipFill>
            <a:blip r:embed="rId19" cstate="print"/>
            <a:stretch>
              <a:fillRect/>
            </a:stretch>
          </a:blipFill>
        </p:spPr>
        <p:txBody>
          <a:bodyPr wrap="square" lIns="0" tIns="0" rIns="0" bIns="0" rtlCol="0"/>
          <a:lstStyle/>
          <a:p>
            <a:endParaRPr sz="1588"/>
          </a:p>
        </p:txBody>
      </p:sp>
      <p:sp>
        <p:nvSpPr>
          <p:cNvPr id="261" name="object 261"/>
          <p:cNvSpPr/>
          <p:nvPr/>
        </p:nvSpPr>
        <p:spPr>
          <a:xfrm>
            <a:off x="4598211" y="3894649"/>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62" name="object 262"/>
          <p:cNvSpPr/>
          <p:nvPr/>
        </p:nvSpPr>
        <p:spPr>
          <a:xfrm>
            <a:off x="4621395" y="3907043"/>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63" name="object 263"/>
          <p:cNvSpPr/>
          <p:nvPr/>
        </p:nvSpPr>
        <p:spPr>
          <a:xfrm>
            <a:off x="4644580" y="3881953"/>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64" name="object 264"/>
          <p:cNvSpPr/>
          <p:nvPr/>
        </p:nvSpPr>
        <p:spPr>
          <a:xfrm>
            <a:off x="4691275" y="3847013"/>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65" name="object 265"/>
          <p:cNvSpPr/>
          <p:nvPr/>
        </p:nvSpPr>
        <p:spPr>
          <a:xfrm>
            <a:off x="4714461" y="3829857"/>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66" name="object 266"/>
          <p:cNvSpPr/>
          <p:nvPr/>
        </p:nvSpPr>
        <p:spPr>
          <a:xfrm>
            <a:off x="4782441" y="3838121"/>
            <a:ext cx="67324" cy="71146"/>
          </a:xfrm>
          <a:prstGeom prst="rect">
            <a:avLst/>
          </a:prstGeom>
          <a:blipFill>
            <a:blip r:embed="rId20" cstate="print"/>
            <a:stretch>
              <a:fillRect/>
            </a:stretch>
          </a:blipFill>
        </p:spPr>
        <p:txBody>
          <a:bodyPr wrap="square" lIns="0" tIns="0" rIns="0" bIns="0" rtlCol="0"/>
          <a:lstStyle/>
          <a:p>
            <a:endParaRPr sz="1588"/>
          </a:p>
        </p:txBody>
      </p:sp>
      <p:sp>
        <p:nvSpPr>
          <p:cNvPr id="267" name="object 267"/>
          <p:cNvSpPr/>
          <p:nvPr/>
        </p:nvSpPr>
        <p:spPr>
          <a:xfrm>
            <a:off x="4876777" y="400488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68" name="object 268"/>
          <p:cNvSpPr/>
          <p:nvPr/>
        </p:nvSpPr>
        <p:spPr>
          <a:xfrm>
            <a:off x="4948562" y="3979466"/>
            <a:ext cx="17929" cy="17929"/>
          </a:xfrm>
          <a:custGeom>
            <a:avLst/>
            <a:gdLst/>
            <a:ahLst/>
            <a:cxnLst/>
            <a:rect l="l" t="t" r="r" b="b"/>
            <a:pathLst>
              <a:path w="20320" h="20320">
                <a:moveTo>
                  <a:pt x="0" y="10083"/>
                </a:moveTo>
                <a:lnTo>
                  <a:pt x="19799" y="10083"/>
                </a:lnTo>
                <a:lnTo>
                  <a:pt x="10083" y="10083"/>
                </a:lnTo>
                <a:lnTo>
                  <a:pt x="10083" y="0"/>
                </a:lnTo>
                <a:lnTo>
                  <a:pt x="10083" y="19799"/>
                </a:lnTo>
                <a:lnTo>
                  <a:pt x="10083" y="10083"/>
                </a:lnTo>
                <a:lnTo>
                  <a:pt x="19799" y="0"/>
                </a:lnTo>
                <a:lnTo>
                  <a:pt x="0" y="19799"/>
                </a:lnTo>
                <a:lnTo>
                  <a:pt x="10083" y="10083"/>
                </a:lnTo>
                <a:lnTo>
                  <a:pt x="0" y="0"/>
                </a:lnTo>
                <a:lnTo>
                  <a:pt x="19799" y="19799"/>
                </a:lnTo>
              </a:path>
            </a:pathLst>
          </a:custGeom>
          <a:ln w="3594">
            <a:solidFill>
              <a:srgbClr val="FF00D4"/>
            </a:solidFill>
          </a:ln>
        </p:spPr>
        <p:txBody>
          <a:bodyPr wrap="square" lIns="0" tIns="0" rIns="0" bIns="0" rtlCol="0"/>
          <a:lstStyle/>
          <a:p>
            <a:endParaRPr sz="1588"/>
          </a:p>
        </p:txBody>
      </p:sp>
      <p:sp>
        <p:nvSpPr>
          <p:cNvPr id="269" name="object 269"/>
          <p:cNvSpPr/>
          <p:nvPr/>
        </p:nvSpPr>
        <p:spPr>
          <a:xfrm>
            <a:off x="4968251" y="3968664"/>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70" name="object 270"/>
          <p:cNvSpPr/>
          <p:nvPr/>
        </p:nvSpPr>
        <p:spPr>
          <a:xfrm>
            <a:off x="5039722" y="3959452"/>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71" name="object 271"/>
          <p:cNvSpPr/>
          <p:nvPr/>
        </p:nvSpPr>
        <p:spPr>
          <a:xfrm>
            <a:off x="5062907" y="3978514"/>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72" name="object 272"/>
          <p:cNvSpPr/>
          <p:nvPr/>
        </p:nvSpPr>
        <p:spPr>
          <a:xfrm>
            <a:off x="5085778" y="397724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73" name="object 273"/>
          <p:cNvSpPr/>
          <p:nvPr/>
        </p:nvSpPr>
        <p:spPr>
          <a:xfrm>
            <a:off x="5109288" y="3955015"/>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74" name="object 274"/>
          <p:cNvSpPr/>
          <p:nvPr/>
        </p:nvSpPr>
        <p:spPr>
          <a:xfrm>
            <a:off x="5132159" y="395121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75" name="object 275"/>
          <p:cNvSpPr/>
          <p:nvPr/>
        </p:nvSpPr>
        <p:spPr>
          <a:xfrm>
            <a:off x="5155983" y="3974715"/>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76" name="object 276"/>
          <p:cNvSpPr/>
          <p:nvPr/>
        </p:nvSpPr>
        <p:spPr>
          <a:xfrm>
            <a:off x="5178854" y="3933735"/>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77" name="object 277"/>
          <p:cNvSpPr/>
          <p:nvPr/>
        </p:nvSpPr>
        <p:spPr>
          <a:xfrm>
            <a:off x="5202364" y="391785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78" name="object 278"/>
          <p:cNvSpPr/>
          <p:nvPr/>
        </p:nvSpPr>
        <p:spPr>
          <a:xfrm>
            <a:off x="5225235" y="388100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79" name="object 279"/>
          <p:cNvSpPr/>
          <p:nvPr/>
        </p:nvSpPr>
        <p:spPr>
          <a:xfrm>
            <a:off x="5248421" y="3865122"/>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80" name="object 280"/>
          <p:cNvSpPr/>
          <p:nvPr/>
        </p:nvSpPr>
        <p:spPr>
          <a:xfrm>
            <a:off x="5271606" y="3868932"/>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81" name="object 281"/>
          <p:cNvSpPr/>
          <p:nvPr/>
        </p:nvSpPr>
        <p:spPr>
          <a:xfrm>
            <a:off x="5295115" y="3849870"/>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82" name="object 282"/>
          <p:cNvSpPr/>
          <p:nvPr/>
        </p:nvSpPr>
        <p:spPr>
          <a:xfrm>
            <a:off x="5318301" y="3876552"/>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83" name="object 283"/>
          <p:cNvSpPr/>
          <p:nvPr/>
        </p:nvSpPr>
        <p:spPr>
          <a:xfrm>
            <a:off x="5341485" y="3828276"/>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284" name="object 284"/>
          <p:cNvSpPr/>
          <p:nvPr/>
        </p:nvSpPr>
        <p:spPr>
          <a:xfrm>
            <a:off x="5364670" y="3847641"/>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85" name="object 285"/>
          <p:cNvSpPr/>
          <p:nvPr/>
        </p:nvSpPr>
        <p:spPr>
          <a:xfrm>
            <a:off x="5387856" y="3820959"/>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86" name="object 286"/>
          <p:cNvSpPr/>
          <p:nvPr/>
        </p:nvSpPr>
        <p:spPr>
          <a:xfrm>
            <a:off x="5411040" y="3824142"/>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87" name="object 287"/>
          <p:cNvSpPr/>
          <p:nvPr/>
        </p:nvSpPr>
        <p:spPr>
          <a:xfrm>
            <a:off x="5433912" y="3820646"/>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FF00D4"/>
            </a:solidFill>
          </a:ln>
        </p:spPr>
        <p:txBody>
          <a:bodyPr wrap="square" lIns="0" tIns="0" rIns="0" bIns="0" rtlCol="0"/>
          <a:lstStyle/>
          <a:p>
            <a:endParaRPr sz="1588"/>
          </a:p>
        </p:txBody>
      </p:sp>
      <p:sp>
        <p:nvSpPr>
          <p:cNvPr id="288" name="object 288"/>
          <p:cNvSpPr/>
          <p:nvPr/>
        </p:nvSpPr>
        <p:spPr>
          <a:xfrm>
            <a:off x="5457421" y="3800643"/>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89" name="object 289"/>
          <p:cNvSpPr/>
          <p:nvPr/>
        </p:nvSpPr>
        <p:spPr>
          <a:xfrm>
            <a:off x="5480607" y="3789840"/>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90" name="object 290"/>
          <p:cNvSpPr/>
          <p:nvPr/>
        </p:nvSpPr>
        <p:spPr>
          <a:xfrm>
            <a:off x="5504116" y="3822237"/>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91" name="object 291"/>
          <p:cNvSpPr/>
          <p:nvPr/>
        </p:nvSpPr>
        <p:spPr>
          <a:xfrm>
            <a:off x="5527302" y="3758385"/>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92" name="object 292"/>
          <p:cNvSpPr/>
          <p:nvPr/>
        </p:nvSpPr>
        <p:spPr>
          <a:xfrm>
            <a:off x="5550486" y="3745050"/>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293" name="object 293"/>
          <p:cNvSpPr/>
          <p:nvPr/>
        </p:nvSpPr>
        <p:spPr>
          <a:xfrm>
            <a:off x="5573671" y="3724398"/>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294" name="object 294"/>
          <p:cNvSpPr/>
          <p:nvPr/>
        </p:nvSpPr>
        <p:spPr>
          <a:xfrm>
            <a:off x="5596856" y="3756167"/>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95" name="object 295"/>
          <p:cNvSpPr/>
          <p:nvPr/>
        </p:nvSpPr>
        <p:spPr>
          <a:xfrm>
            <a:off x="5620041" y="376443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96" name="object 296"/>
          <p:cNvSpPr/>
          <p:nvPr/>
        </p:nvSpPr>
        <p:spPr>
          <a:xfrm>
            <a:off x="5643226" y="3748860"/>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297" name="object 297"/>
          <p:cNvSpPr/>
          <p:nvPr/>
        </p:nvSpPr>
        <p:spPr>
          <a:xfrm>
            <a:off x="5666411" y="3692954"/>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298" name="object 298"/>
          <p:cNvSpPr/>
          <p:nvPr/>
        </p:nvSpPr>
        <p:spPr>
          <a:xfrm>
            <a:off x="5689596" y="367707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299" name="object 299"/>
          <p:cNvSpPr/>
          <p:nvPr/>
        </p:nvSpPr>
        <p:spPr>
          <a:xfrm>
            <a:off x="5713420" y="3707892"/>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00" name="object 300"/>
          <p:cNvSpPr/>
          <p:nvPr/>
        </p:nvSpPr>
        <p:spPr>
          <a:xfrm>
            <a:off x="5736605" y="3637362"/>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301" name="object 301"/>
          <p:cNvSpPr/>
          <p:nvPr/>
        </p:nvSpPr>
        <p:spPr>
          <a:xfrm>
            <a:off x="5756299" y="3504903"/>
            <a:ext cx="137843" cy="126110"/>
          </a:xfrm>
          <a:prstGeom prst="rect">
            <a:avLst/>
          </a:prstGeom>
          <a:blipFill>
            <a:blip r:embed="rId21" cstate="print"/>
            <a:stretch>
              <a:fillRect/>
            </a:stretch>
          </a:blipFill>
        </p:spPr>
        <p:txBody>
          <a:bodyPr wrap="square" lIns="0" tIns="0" rIns="0" bIns="0" rtlCol="0"/>
          <a:lstStyle/>
          <a:p>
            <a:endParaRPr sz="1588"/>
          </a:p>
        </p:txBody>
      </p:sp>
      <p:sp>
        <p:nvSpPr>
          <p:cNvPr id="302" name="object 302"/>
          <p:cNvSpPr/>
          <p:nvPr/>
        </p:nvSpPr>
        <p:spPr>
          <a:xfrm>
            <a:off x="5897326" y="3415950"/>
            <a:ext cx="67010" cy="71482"/>
          </a:xfrm>
          <a:prstGeom prst="rect">
            <a:avLst/>
          </a:prstGeom>
          <a:blipFill>
            <a:blip r:embed="rId22" cstate="print"/>
            <a:stretch>
              <a:fillRect/>
            </a:stretch>
          </a:blipFill>
        </p:spPr>
        <p:txBody>
          <a:bodyPr wrap="square" lIns="0" tIns="0" rIns="0" bIns="0" rtlCol="0"/>
          <a:lstStyle/>
          <a:p>
            <a:endParaRPr sz="1588"/>
          </a:p>
        </p:txBody>
      </p:sp>
      <p:sp>
        <p:nvSpPr>
          <p:cNvPr id="303" name="object 303"/>
          <p:cNvSpPr/>
          <p:nvPr/>
        </p:nvSpPr>
        <p:spPr>
          <a:xfrm>
            <a:off x="5968466" y="3330186"/>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04" name="object 304"/>
          <p:cNvSpPr/>
          <p:nvPr/>
        </p:nvSpPr>
        <p:spPr>
          <a:xfrm>
            <a:off x="5991651" y="3305421"/>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05" name="object 305"/>
          <p:cNvSpPr/>
          <p:nvPr/>
        </p:nvSpPr>
        <p:spPr>
          <a:xfrm>
            <a:off x="6014836" y="321329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06" name="object 306"/>
          <p:cNvSpPr/>
          <p:nvPr/>
        </p:nvSpPr>
        <p:spPr>
          <a:xfrm>
            <a:off x="6038021" y="321710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07" name="object 307"/>
          <p:cNvSpPr/>
          <p:nvPr/>
        </p:nvSpPr>
        <p:spPr>
          <a:xfrm>
            <a:off x="6061206" y="3159936"/>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08" name="object 308"/>
          <p:cNvSpPr/>
          <p:nvPr/>
        </p:nvSpPr>
        <p:spPr>
          <a:xfrm>
            <a:off x="6083124" y="3138655"/>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09" name="object 309"/>
          <p:cNvSpPr/>
          <p:nvPr/>
        </p:nvSpPr>
        <p:spPr>
          <a:xfrm>
            <a:off x="6106948" y="3247296"/>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310" name="object 310"/>
          <p:cNvSpPr/>
          <p:nvPr/>
        </p:nvSpPr>
        <p:spPr>
          <a:xfrm>
            <a:off x="6130133" y="3597973"/>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11" name="object 311"/>
          <p:cNvSpPr/>
          <p:nvPr/>
        </p:nvSpPr>
        <p:spPr>
          <a:xfrm>
            <a:off x="7152916" y="3633261"/>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312" name="object 312"/>
          <p:cNvSpPr/>
          <p:nvPr/>
        </p:nvSpPr>
        <p:spPr>
          <a:xfrm>
            <a:off x="7176102" y="3435051"/>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313" name="object 313"/>
          <p:cNvSpPr/>
          <p:nvPr/>
        </p:nvSpPr>
        <p:spPr>
          <a:xfrm>
            <a:off x="7199286" y="3439489"/>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14" name="object 314"/>
          <p:cNvSpPr/>
          <p:nvPr/>
        </p:nvSpPr>
        <p:spPr>
          <a:xfrm>
            <a:off x="7338733" y="3634202"/>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15" name="object 315"/>
          <p:cNvSpPr/>
          <p:nvPr/>
        </p:nvSpPr>
        <p:spPr>
          <a:xfrm>
            <a:off x="7361917" y="3628812"/>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316" name="object 316"/>
          <p:cNvSpPr/>
          <p:nvPr/>
        </p:nvSpPr>
        <p:spPr>
          <a:xfrm>
            <a:off x="7385102" y="3625316"/>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17" name="object 317"/>
          <p:cNvSpPr/>
          <p:nvPr/>
        </p:nvSpPr>
        <p:spPr>
          <a:xfrm>
            <a:off x="7476581" y="3734254"/>
            <a:ext cx="136891" cy="81007"/>
          </a:xfrm>
          <a:prstGeom prst="rect">
            <a:avLst/>
          </a:prstGeom>
          <a:blipFill>
            <a:blip r:embed="rId23" cstate="print"/>
            <a:stretch>
              <a:fillRect/>
            </a:stretch>
          </a:blipFill>
        </p:spPr>
        <p:txBody>
          <a:bodyPr wrap="square" lIns="0" tIns="0" rIns="0" bIns="0" rtlCol="0"/>
          <a:lstStyle/>
          <a:p>
            <a:endParaRPr sz="1588"/>
          </a:p>
        </p:txBody>
      </p:sp>
      <p:sp>
        <p:nvSpPr>
          <p:cNvPr id="318" name="object 318"/>
          <p:cNvSpPr/>
          <p:nvPr/>
        </p:nvSpPr>
        <p:spPr>
          <a:xfrm>
            <a:off x="7617602" y="384003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19" name="object 319"/>
          <p:cNvSpPr/>
          <p:nvPr/>
        </p:nvSpPr>
        <p:spPr>
          <a:xfrm>
            <a:off x="7640787" y="3814941"/>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20" name="object 320"/>
          <p:cNvSpPr/>
          <p:nvPr/>
        </p:nvSpPr>
        <p:spPr>
          <a:xfrm>
            <a:off x="7663971" y="3791431"/>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21" name="object 321"/>
          <p:cNvSpPr/>
          <p:nvPr/>
        </p:nvSpPr>
        <p:spPr>
          <a:xfrm>
            <a:off x="7687156" y="3813664"/>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322" name="object 322"/>
          <p:cNvSpPr/>
          <p:nvPr/>
        </p:nvSpPr>
        <p:spPr>
          <a:xfrm>
            <a:off x="7710666" y="3855921"/>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323" name="object 323"/>
          <p:cNvSpPr/>
          <p:nvPr/>
        </p:nvSpPr>
        <p:spPr>
          <a:xfrm>
            <a:off x="7733851" y="3830193"/>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324" name="object 324"/>
          <p:cNvSpPr/>
          <p:nvPr/>
        </p:nvSpPr>
        <p:spPr>
          <a:xfrm>
            <a:off x="7757037" y="3886088"/>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25" name="object 325"/>
          <p:cNvSpPr/>
          <p:nvPr/>
        </p:nvSpPr>
        <p:spPr>
          <a:xfrm>
            <a:off x="7780221" y="3890850"/>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26" name="object 326"/>
          <p:cNvSpPr/>
          <p:nvPr/>
        </p:nvSpPr>
        <p:spPr>
          <a:xfrm>
            <a:off x="7803406" y="3872114"/>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27" name="object 327"/>
          <p:cNvSpPr/>
          <p:nvPr/>
        </p:nvSpPr>
        <p:spPr>
          <a:xfrm>
            <a:off x="7826591" y="3873066"/>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28" name="object 328"/>
          <p:cNvSpPr/>
          <p:nvPr/>
        </p:nvSpPr>
        <p:spPr>
          <a:xfrm>
            <a:off x="7849776" y="3898156"/>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329" name="object 329"/>
          <p:cNvSpPr/>
          <p:nvPr/>
        </p:nvSpPr>
        <p:spPr>
          <a:xfrm>
            <a:off x="7872961" y="3913408"/>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30" name="object 330"/>
          <p:cNvSpPr/>
          <p:nvPr/>
        </p:nvSpPr>
        <p:spPr>
          <a:xfrm>
            <a:off x="7896147" y="3930239"/>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31" name="object 331"/>
          <p:cNvSpPr/>
          <p:nvPr/>
        </p:nvSpPr>
        <p:spPr>
          <a:xfrm>
            <a:off x="7919657" y="3930867"/>
            <a:ext cx="17929" cy="17929"/>
          </a:xfrm>
          <a:custGeom>
            <a:avLst/>
            <a:gdLst/>
            <a:ahLst/>
            <a:cxnLst/>
            <a:rect l="l" t="t" r="r" b="b"/>
            <a:pathLst>
              <a:path w="20320" h="20320">
                <a:moveTo>
                  <a:pt x="0" y="10083"/>
                </a:moveTo>
                <a:lnTo>
                  <a:pt x="19799" y="10083"/>
                </a:lnTo>
                <a:lnTo>
                  <a:pt x="9715" y="10083"/>
                </a:lnTo>
                <a:lnTo>
                  <a:pt x="9715" y="0"/>
                </a:lnTo>
                <a:lnTo>
                  <a:pt x="9715" y="19799"/>
                </a:lnTo>
                <a:lnTo>
                  <a:pt x="9715" y="10083"/>
                </a:lnTo>
                <a:lnTo>
                  <a:pt x="19799" y="0"/>
                </a:lnTo>
                <a:lnTo>
                  <a:pt x="0" y="19799"/>
                </a:lnTo>
                <a:lnTo>
                  <a:pt x="9715" y="10083"/>
                </a:lnTo>
                <a:lnTo>
                  <a:pt x="0" y="0"/>
                </a:lnTo>
                <a:lnTo>
                  <a:pt x="19799" y="19799"/>
                </a:lnTo>
              </a:path>
            </a:pathLst>
          </a:custGeom>
          <a:ln w="3594">
            <a:solidFill>
              <a:srgbClr val="FF00D4"/>
            </a:solidFill>
          </a:ln>
        </p:spPr>
        <p:txBody>
          <a:bodyPr wrap="square" lIns="0" tIns="0" rIns="0" bIns="0" rtlCol="0"/>
          <a:lstStyle/>
          <a:p>
            <a:endParaRPr sz="1588"/>
          </a:p>
        </p:txBody>
      </p:sp>
      <p:sp>
        <p:nvSpPr>
          <p:cNvPr id="332" name="object 332"/>
          <p:cNvSpPr/>
          <p:nvPr/>
        </p:nvSpPr>
        <p:spPr>
          <a:xfrm>
            <a:off x="7942841" y="3922294"/>
            <a:ext cx="17929" cy="17929"/>
          </a:xfrm>
          <a:custGeom>
            <a:avLst/>
            <a:gdLst/>
            <a:ahLst/>
            <a:cxnLst/>
            <a:rect l="l" t="t" r="r" b="b"/>
            <a:pathLst>
              <a:path w="20320" h="20320">
                <a:moveTo>
                  <a:pt x="0" y="10083"/>
                </a:moveTo>
                <a:lnTo>
                  <a:pt x="19799" y="10083"/>
                </a:lnTo>
                <a:lnTo>
                  <a:pt x="9715" y="10083"/>
                </a:lnTo>
                <a:lnTo>
                  <a:pt x="9715" y="0"/>
                </a:lnTo>
                <a:lnTo>
                  <a:pt x="9715" y="20167"/>
                </a:lnTo>
                <a:lnTo>
                  <a:pt x="9715" y="10083"/>
                </a:lnTo>
                <a:lnTo>
                  <a:pt x="19799" y="0"/>
                </a:lnTo>
                <a:lnTo>
                  <a:pt x="0" y="20167"/>
                </a:lnTo>
                <a:lnTo>
                  <a:pt x="9715"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33" name="object 333"/>
          <p:cNvSpPr/>
          <p:nvPr/>
        </p:nvSpPr>
        <p:spPr>
          <a:xfrm>
            <a:off x="7966026" y="3921981"/>
            <a:ext cx="17929" cy="17929"/>
          </a:xfrm>
          <a:custGeom>
            <a:avLst/>
            <a:gdLst/>
            <a:ahLst/>
            <a:cxnLst/>
            <a:rect l="l" t="t" r="r" b="b"/>
            <a:pathLst>
              <a:path w="20320" h="20320">
                <a:moveTo>
                  <a:pt x="0" y="10083"/>
                </a:moveTo>
                <a:lnTo>
                  <a:pt x="19799" y="10083"/>
                </a:lnTo>
                <a:lnTo>
                  <a:pt x="10083" y="10083"/>
                </a:lnTo>
                <a:lnTo>
                  <a:pt x="10083" y="0"/>
                </a:lnTo>
                <a:lnTo>
                  <a:pt x="10083" y="20167"/>
                </a:lnTo>
                <a:lnTo>
                  <a:pt x="10083" y="10083"/>
                </a:lnTo>
                <a:lnTo>
                  <a:pt x="19799" y="0"/>
                </a:lnTo>
                <a:lnTo>
                  <a:pt x="0" y="20167"/>
                </a:lnTo>
                <a:lnTo>
                  <a:pt x="10083" y="10083"/>
                </a:lnTo>
                <a:lnTo>
                  <a:pt x="0" y="0"/>
                </a:lnTo>
                <a:lnTo>
                  <a:pt x="19799" y="20167"/>
                </a:lnTo>
              </a:path>
            </a:pathLst>
          </a:custGeom>
          <a:ln w="3594">
            <a:solidFill>
              <a:srgbClr val="FF00D4"/>
            </a:solidFill>
          </a:ln>
        </p:spPr>
        <p:txBody>
          <a:bodyPr wrap="square" lIns="0" tIns="0" rIns="0" bIns="0" rtlCol="0"/>
          <a:lstStyle/>
          <a:p>
            <a:endParaRPr sz="1588"/>
          </a:p>
        </p:txBody>
      </p:sp>
      <p:sp>
        <p:nvSpPr>
          <p:cNvPr id="334" name="object 334"/>
          <p:cNvSpPr/>
          <p:nvPr/>
        </p:nvSpPr>
        <p:spPr>
          <a:xfrm>
            <a:off x="7989211" y="3963285"/>
            <a:ext cx="17929" cy="17929"/>
          </a:xfrm>
          <a:custGeom>
            <a:avLst/>
            <a:gdLst/>
            <a:ahLst/>
            <a:cxnLst/>
            <a:rect l="l" t="t" r="r" b="b"/>
            <a:pathLst>
              <a:path w="20320" h="20320">
                <a:moveTo>
                  <a:pt x="0" y="9715"/>
                </a:moveTo>
                <a:lnTo>
                  <a:pt x="19799" y="9715"/>
                </a:lnTo>
                <a:lnTo>
                  <a:pt x="10083" y="9715"/>
                </a:lnTo>
                <a:lnTo>
                  <a:pt x="10083" y="0"/>
                </a:lnTo>
                <a:lnTo>
                  <a:pt x="10083" y="19799"/>
                </a:lnTo>
                <a:lnTo>
                  <a:pt x="10083" y="9715"/>
                </a:lnTo>
                <a:lnTo>
                  <a:pt x="19799" y="0"/>
                </a:lnTo>
                <a:lnTo>
                  <a:pt x="0" y="19799"/>
                </a:lnTo>
                <a:lnTo>
                  <a:pt x="10083" y="9715"/>
                </a:lnTo>
                <a:lnTo>
                  <a:pt x="0" y="0"/>
                </a:lnTo>
                <a:lnTo>
                  <a:pt x="19799" y="19799"/>
                </a:lnTo>
              </a:path>
            </a:pathLst>
          </a:custGeom>
          <a:ln w="3594">
            <a:solidFill>
              <a:srgbClr val="FF00D4"/>
            </a:solidFill>
          </a:ln>
        </p:spPr>
        <p:txBody>
          <a:bodyPr wrap="square" lIns="0" tIns="0" rIns="0" bIns="0" rtlCol="0"/>
          <a:lstStyle/>
          <a:p>
            <a:endParaRPr sz="1588"/>
          </a:p>
        </p:txBody>
      </p:sp>
      <p:sp>
        <p:nvSpPr>
          <p:cNvPr id="335" name="object 335"/>
          <p:cNvSpPr/>
          <p:nvPr/>
        </p:nvSpPr>
        <p:spPr>
          <a:xfrm>
            <a:off x="8012397" y="3955015"/>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336" name="object 336"/>
          <p:cNvSpPr/>
          <p:nvPr/>
        </p:nvSpPr>
        <p:spPr>
          <a:xfrm>
            <a:off x="8035581" y="3952797"/>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37" name="object 337"/>
          <p:cNvSpPr/>
          <p:nvPr/>
        </p:nvSpPr>
        <p:spPr>
          <a:xfrm>
            <a:off x="8058766" y="3994729"/>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38" name="object 338"/>
          <p:cNvSpPr/>
          <p:nvPr/>
        </p:nvSpPr>
        <p:spPr>
          <a:xfrm>
            <a:off x="8081951" y="3949300"/>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39" name="object 339"/>
          <p:cNvSpPr/>
          <p:nvPr/>
        </p:nvSpPr>
        <p:spPr>
          <a:xfrm>
            <a:off x="8105461" y="3960103"/>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340" name="object 340"/>
          <p:cNvSpPr/>
          <p:nvPr/>
        </p:nvSpPr>
        <p:spPr>
          <a:xfrm>
            <a:off x="8128646" y="3961693"/>
            <a:ext cx="17929" cy="17929"/>
          </a:xfrm>
          <a:custGeom>
            <a:avLst/>
            <a:gdLst/>
            <a:ahLst/>
            <a:cxnLst/>
            <a:rect l="l" t="t" r="r" b="b"/>
            <a:pathLst>
              <a:path w="20320" h="20320">
                <a:moveTo>
                  <a:pt x="0" y="9715"/>
                </a:moveTo>
                <a:lnTo>
                  <a:pt x="19799" y="9715"/>
                </a:lnTo>
                <a:lnTo>
                  <a:pt x="9715" y="9715"/>
                </a:lnTo>
                <a:lnTo>
                  <a:pt x="9715" y="0"/>
                </a:lnTo>
                <a:lnTo>
                  <a:pt x="9715" y="19799"/>
                </a:lnTo>
                <a:lnTo>
                  <a:pt x="9715" y="9715"/>
                </a:lnTo>
                <a:lnTo>
                  <a:pt x="19799" y="0"/>
                </a:lnTo>
                <a:lnTo>
                  <a:pt x="0" y="19799"/>
                </a:lnTo>
                <a:lnTo>
                  <a:pt x="9715" y="9715"/>
                </a:lnTo>
                <a:lnTo>
                  <a:pt x="0" y="0"/>
                </a:lnTo>
                <a:lnTo>
                  <a:pt x="19799" y="19799"/>
                </a:lnTo>
              </a:path>
            </a:pathLst>
          </a:custGeom>
          <a:ln w="3594">
            <a:solidFill>
              <a:srgbClr val="FF00D4"/>
            </a:solidFill>
          </a:ln>
        </p:spPr>
        <p:txBody>
          <a:bodyPr wrap="square" lIns="0" tIns="0" rIns="0" bIns="0" rtlCol="0"/>
          <a:lstStyle/>
          <a:p>
            <a:endParaRPr sz="1588"/>
          </a:p>
        </p:txBody>
      </p:sp>
      <p:sp>
        <p:nvSpPr>
          <p:cNvPr id="341" name="object 341"/>
          <p:cNvSpPr/>
          <p:nvPr/>
        </p:nvSpPr>
        <p:spPr>
          <a:xfrm>
            <a:off x="8221397" y="3988689"/>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42" name="object 342"/>
          <p:cNvSpPr/>
          <p:nvPr/>
        </p:nvSpPr>
        <p:spPr>
          <a:xfrm>
            <a:off x="8244582" y="4023943"/>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43" name="object 343"/>
          <p:cNvSpPr/>
          <p:nvPr/>
        </p:nvSpPr>
        <p:spPr>
          <a:xfrm>
            <a:off x="8290963" y="399026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44" name="object 344"/>
          <p:cNvSpPr/>
          <p:nvPr/>
        </p:nvSpPr>
        <p:spPr>
          <a:xfrm>
            <a:off x="8312888" y="4017595"/>
            <a:ext cx="251863" cy="86722"/>
          </a:xfrm>
          <a:prstGeom prst="rect">
            <a:avLst/>
          </a:prstGeom>
          <a:blipFill>
            <a:blip r:embed="rId24" cstate="print"/>
            <a:stretch>
              <a:fillRect/>
            </a:stretch>
          </a:blipFill>
        </p:spPr>
        <p:txBody>
          <a:bodyPr wrap="square" lIns="0" tIns="0" rIns="0" bIns="0" rtlCol="0"/>
          <a:lstStyle/>
          <a:p>
            <a:endParaRPr sz="1588"/>
          </a:p>
        </p:txBody>
      </p:sp>
      <p:sp>
        <p:nvSpPr>
          <p:cNvPr id="345" name="object 345"/>
          <p:cNvSpPr/>
          <p:nvPr/>
        </p:nvSpPr>
        <p:spPr>
          <a:xfrm>
            <a:off x="8594934" y="4056036"/>
            <a:ext cx="17929" cy="17929"/>
          </a:xfrm>
          <a:custGeom>
            <a:avLst/>
            <a:gdLst/>
            <a:ahLst/>
            <a:cxnLst/>
            <a:rect l="l" t="t" r="r" b="b"/>
            <a:pathLst>
              <a:path w="20320" h="20320">
                <a:moveTo>
                  <a:pt x="0" y="9715"/>
                </a:moveTo>
                <a:lnTo>
                  <a:pt x="20154" y="9715"/>
                </a:lnTo>
                <a:lnTo>
                  <a:pt x="10083" y="9715"/>
                </a:lnTo>
                <a:lnTo>
                  <a:pt x="10083" y="0"/>
                </a:lnTo>
                <a:lnTo>
                  <a:pt x="10083" y="19799"/>
                </a:lnTo>
                <a:lnTo>
                  <a:pt x="10083" y="9715"/>
                </a:lnTo>
                <a:lnTo>
                  <a:pt x="20154" y="0"/>
                </a:lnTo>
                <a:lnTo>
                  <a:pt x="0" y="19799"/>
                </a:lnTo>
                <a:lnTo>
                  <a:pt x="10083" y="9715"/>
                </a:lnTo>
                <a:lnTo>
                  <a:pt x="0" y="0"/>
                </a:lnTo>
                <a:lnTo>
                  <a:pt x="20154" y="19799"/>
                </a:lnTo>
              </a:path>
            </a:pathLst>
          </a:custGeom>
          <a:ln w="3594">
            <a:solidFill>
              <a:srgbClr val="FF00D4"/>
            </a:solidFill>
          </a:ln>
        </p:spPr>
        <p:txBody>
          <a:bodyPr wrap="square" lIns="0" tIns="0" rIns="0" bIns="0" rtlCol="0"/>
          <a:lstStyle/>
          <a:p>
            <a:endParaRPr sz="1588"/>
          </a:p>
        </p:txBody>
      </p:sp>
      <p:sp>
        <p:nvSpPr>
          <p:cNvPr id="346" name="object 346"/>
          <p:cNvSpPr/>
          <p:nvPr/>
        </p:nvSpPr>
        <p:spPr>
          <a:xfrm>
            <a:off x="8616214" y="4043643"/>
            <a:ext cx="17929" cy="17929"/>
          </a:xfrm>
          <a:custGeom>
            <a:avLst/>
            <a:gdLst/>
            <a:ahLst/>
            <a:cxnLst/>
            <a:rect l="l" t="t" r="r" b="b"/>
            <a:pathLst>
              <a:path w="20320" h="20320">
                <a:moveTo>
                  <a:pt x="0" y="10083"/>
                </a:moveTo>
                <a:lnTo>
                  <a:pt x="20154" y="10083"/>
                </a:lnTo>
                <a:lnTo>
                  <a:pt x="10083" y="10083"/>
                </a:lnTo>
                <a:lnTo>
                  <a:pt x="10083" y="0"/>
                </a:lnTo>
                <a:lnTo>
                  <a:pt x="10083" y="19799"/>
                </a:lnTo>
                <a:lnTo>
                  <a:pt x="10083" y="10083"/>
                </a:lnTo>
                <a:lnTo>
                  <a:pt x="20154" y="0"/>
                </a:lnTo>
                <a:lnTo>
                  <a:pt x="0" y="19799"/>
                </a:lnTo>
                <a:lnTo>
                  <a:pt x="10083" y="10083"/>
                </a:lnTo>
                <a:lnTo>
                  <a:pt x="0" y="0"/>
                </a:lnTo>
                <a:lnTo>
                  <a:pt x="20154" y="19799"/>
                </a:lnTo>
              </a:path>
            </a:pathLst>
          </a:custGeom>
          <a:ln w="3594">
            <a:solidFill>
              <a:srgbClr val="FF00D4"/>
            </a:solidFill>
          </a:ln>
        </p:spPr>
        <p:txBody>
          <a:bodyPr wrap="square" lIns="0" tIns="0" rIns="0" bIns="0" rtlCol="0"/>
          <a:lstStyle/>
          <a:p>
            <a:endParaRPr sz="1588"/>
          </a:p>
        </p:txBody>
      </p:sp>
      <p:sp>
        <p:nvSpPr>
          <p:cNvPr id="347" name="object 347"/>
          <p:cNvSpPr/>
          <p:nvPr/>
        </p:nvSpPr>
        <p:spPr>
          <a:xfrm>
            <a:off x="8639398" y="4022038"/>
            <a:ext cx="17929" cy="17929"/>
          </a:xfrm>
          <a:custGeom>
            <a:avLst/>
            <a:gdLst/>
            <a:ahLst/>
            <a:cxnLst/>
            <a:rect l="l" t="t" r="r" b="b"/>
            <a:pathLst>
              <a:path w="20320" h="20320">
                <a:moveTo>
                  <a:pt x="0" y="10083"/>
                </a:moveTo>
                <a:lnTo>
                  <a:pt x="20154" y="10083"/>
                </a:lnTo>
                <a:lnTo>
                  <a:pt x="10083" y="10083"/>
                </a:lnTo>
                <a:lnTo>
                  <a:pt x="10083" y="0"/>
                </a:lnTo>
                <a:lnTo>
                  <a:pt x="10083" y="20167"/>
                </a:lnTo>
                <a:lnTo>
                  <a:pt x="10083" y="10083"/>
                </a:lnTo>
                <a:lnTo>
                  <a:pt x="20154" y="0"/>
                </a:lnTo>
                <a:lnTo>
                  <a:pt x="0" y="20167"/>
                </a:lnTo>
                <a:lnTo>
                  <a:pt x="10083" y="10083"/>
                </a:lnTo>
                <a:lnTo>
                  <a:pt x="0" y="0"/>
                </a:lnTo>
                <a:lnTo>
                  <a:pt x="20154" y="20167"/>
                </a:lnTo>
              </a:path>
            </a:pathLst>
          </a:custGeom>
          <a:ln w="3594">
            <a:solidFill>
              <a:srgbClr val="FF00D4"/>
            </a:solidFill>
          </a:ln>
        </p:spPr>
        <p:txBody>
          <a:bodyPr wrap="square" lIns="0" tIns="0" rIns="0" bIns="0" rtlCol="0"/>
          <a:lstStyle/>
          <a:p>
            <a:endParaRPr sz="1588"/>
          </a:p>
        </p:txBody>
      </p:sp>
      <p:sp>
        <p:nvSpPr>
          <p:cNvPr id="348" name="object 348"/>
          <p:cNvSpPr/>
          <p:nvPr/>
        </p:nvSpPr>
        <p:spPr>
          <a:xfrm>
            <a:off x="8662270" y="4105578"/>
            <a:ext cx="8965" cy="0"/>
          </a:xfrm>
          <a:custGeom>
            <a:avLst/>
            <a:gdLst/>
            <a:ahLst/>
            <a:cxnLst/>
            <a:rect l="l" t="t" r="r" b="b"/>
            <a:pathLst>
              <a:path w="10159">
                <a:moveTo>
                  <a:pt x="0" y="0"/>
                </a:moveTo>
                <a:lnTo>
                  <a:pt x="9715" y="0"/>
                </a:lnTo>
              </a:path>
            </a:pathLst>
          </a:custGeom>
          <a:ln w="3594">
            <a:solidFill>
              <a:srgbClr val="FF00D4"/>
            </a:solidFill>
          </a:ln>
        </p:spPr>
        <p:txBody>
          <a:bodyPr wrap="square" lIns="0" tIns="0" rIns="0" bIns="0" rtlCol="0"/>
          <a:lstStyle/>
          <a:p>
            <a:endParaRPr sz="1588"/>
          </a:p>
        </p:txBody>
      </p:sp>
      <p:sp>
        <p:nvSpPr>
          <p:cNvPr id="349" name="object 349"/>
          <p:cNvSpPr/>
          <p:nvPr/>
        </p:nvSpPr>
        <p:spPr>
          <a:xfrm>
            <a:off x="8662270" y="4105891"/>
            <a:ext cx="8965" cy="8965"/>
          </a:xfrm>
          <a:custGeom>
            <a:avLst/>
            <a:gdLst/>
            <a:ahLst/>
            <a:cxnLst/>
            <a:rect l="l" t="t" r="r" b="b"/>
            <a:pathLst>
              <a:path w="10159" h="10160">
                <a:moveTo>
                  <a:pt x="9715" y="0"/>
                </a:moveTo>
                <a:lnTo>
                  <a:pt x="0" y="9715"/>
                </a:lnTo>
                <a:lnTo>
                  <a:pt x="9715" y="0"/>
                </a:lnTo>
              </a:path>
            </a:pathLst>
          </a:custGeom>
          <a:ln w="3594">
            <a:solidFill>
              <a:srgbClr val="FF00D4"/>
            </a:solidFill>
          </a:ln>
        </p:spPr>
        <p:txBody>
          <a:bodyPr wrap="square" lIns="0" tIns="0" rIns="0" bIns="0" rtlCol="0"/>
          <a:lstStyle/>
          <a:p>
            <a:endParaRPr sz="1588"/>
          </a:p>
        </p:txBody>
      </p:sp>
      <p:sp>
        <p:nvSpPr>
          <p:cNvPr id="350" name="object 350"/>
          <p:cNvSpPr/>
          <p:nvPr/>
        </p:nvSpPr>
        <p:spPr>
          <a:xfrm>
            <a:off x="8662270" y="4097005"/>
            <a:ext cx="8965" cy="8965"/>
          </a:xfrm>
          <a:custGeom>
            <a:avLst/>
            <a:gdLst/>
            <a:ahLst/>
            <a:cxnLst/>
            <a:rect l="l" t="t" r="r" b="b"/>
            <a:pathLst>
              <a:path w="10159" h="10160">
                <a:moveTo>
                  <a:pt x="9715" y="9715"/>
                </a:moveTo>
                <a:lnTo>
                  <a:pt x="0" y="0"/>
                </a:lnTo>
                <a:lnTo>
                  <a:pt x="9715" y="9715"/>
                </a:lnTo>
              </a:path>
            </a:pathLst>
          </a:custGeom>
          <a:ln w="3594">
            <a:solidFill>
              <a:srgbClr val="FF00D4"/>
            </a:solidFill>
          </a:ln>
        </p:spPr>
        <p:txBody>
          <a:bodyPr wrap="square" lIns="0" tIns="0" rIns="0" bIns="0" rtlCol="0"/>
          <a:lstStyle/>
          <a:p>
            <a:endParaRPr sz="1588"/>
          </a:p>
        </p:txBody>
      </p:sp>
      <p:sp>
        <p:nvSpPr>
          <p:cNvPr id="351" name="object 351"/>
          <p:cNvSpPr/>
          <p:nvPr/>
        </p:nvSpPr>
        <p:spPr>
          <a:xfrm>
            <a:off x="2505713" y="357983"/>
            <a:ext cx="0" cy="5785037"/>
          </a:xfrm>
          <a:custGeom>
            <a:avLst/>
            <a:gdLst/>
            <a:ahLst/>
            <a:cxnLst/>
            <a:rect l="l" t="t" r="r" b="b"/>
            <a:pathLst>
              <a:path h="6556375">
                <a:moveTo>
                  <a:pt x="0" y="6555968"/>
                </a:moveTo>
                <a:lnTo>
                  <a:pt x="0" y="0"/>
                </a:lnTo>
              </a:path>
            </a:pathLst>
          </a:custGeom>
          <a:ln w="17995">
            <a:solidFill>
              <a:srgbClr val="FF0000"/>
            </a:solidFill>
            <a:prstDash val="dash"/>
          </a:ln>
        </p:spPr>
        <p:txBody>
          <a:bodyPr wrap="square" lIns="0" tIns="0" rIns="0" bIns="0" rtlCol="0"/>
          <a:lstStyle/>
          <a:p>
            <a:endParaRPr sz="1588"/>
          </a:p>
        </p:txBody>
      </p:sp>
      <p:sp>
        <p:nvSpPr>
          <p:cNvPr id="352" name="object 352"/>
          <p:cNvSpPr/>
          <p:nvPr/>
        </p:nvSpPr>
        <p:spPr>
          <a:xfrm>
            <a:off x="6802530" y="357983"/>
            <a:ext cx="0" cy="5785037"/>
          </a:xfrm>
          <a:custGeom>
            <a:avLst/>
            <a:gdLst/>
            <a:ahLst/>
            <a:cxnLst/>
            <a:rect l="l" t="t" r="r" b="b"/>
            <a:pathLst>
              <a:path h="6556375">
                <a:moveTo>
                  <a:pt x="0" y="6555968"/>
                </a:moveTo>
                <a:lnTo>
                  <a:pt x="0" y="0"/>
                </a:lnTo>
              </a:path>
            </a:pathLst>
          </a:custGeom>
          <a:ln w="17995">
            <a:solidFill>
              <a:srgbClr val="FF0000"/>
            </a:solidFill>
            <a:prstDash val="dash"/>
          </a:ln>
        </p:spPr>
        <p:txBody>
          <a:bodyPr wrap="square" lIns="0" tIns="0" rIns="0" bIns="0" rtlCol="0"/>
          <a:lstStyle/>
          <a:p>
            <a:endParaRPr sz="1588"/>
          </a:p>
        </p:txBody>
      </p:sp>
      <p:sp>
        <p:nvSpPr>
          <p:cNvPr id="356" name="object 356"/>
          <p:cNvSpPr txBox="1"/>
          <p:nvPr/>
        </p:nvSpPr>
        <p:spPr>
          <a:xfrm>
            <a:off x="5639092" y="6204773"/>
            <a:ext cx="979954" cy="256480"/>
          </a:xfrm>
          <a:prstGeom prst="rect">
            <a:avLst/>
          </a:prstGeom>
        </p:spPr>
        <p:txBody>
          <a:bodyPr vert="horz" wrap="square" lIns="0" tIns="0" rIns="0" bIns="0" rtlCol="0">
            <a:spAutoFit/>
          </a:bodyPr>
          <a:lstStyle/>
          <a:p>
            <a:pPr marL="11206">
              <a:lnSpc>
                <a:spcPts val="1959"/>
              </a:lnSpc>
            </a:pPr>
            <a:r>
              <a:rPr sz="1677" dirty="0">
                <a:latin typeface="Arial"/>
                <a:cs typeface="Arial"/>
              </a:rPr>
              <a:t>20190227</a:t>
            </a:r>
            <a:endParaRPr sz="1677">
              <a:latin typeface="Arial"/>
              <a:cs typeface="Arial"/>
            </a:endParaRPr>
          </a:p>
        </p:txBody>
      </p:sp>
      <p:sp>
        <p:nvSpPr>
          <p:cNvPr id="357" name="object 357"/>
          <p:cNvSpPr txBox="1"/>
          <p:nvPr/>
        </p:nvSpPr>
        <p:spPr>
          <a:xfrm>
            <a:off x="7265129" y="6204773"/>
            <a:ext cx="979954" cy="256480"/>
          </a:xfrm>
          <a:prstGeom prst="rect">
            <a:avLst/>
          </a:prstGeom>
        </p:spPr>
        <p:txBody>
          <a:bodyPr vert="horz" wrap="square" lIns="0" tIns="0" rIns="0" bIns="0" rtlCol="0">
            <a:spAutoFit/>
          </a:bodyPr>
          <a:lstStyle/>
          <a:p>
            <a:pPr marL="11206">
              <a:lnSpc>
                <a:spcPts val="1959"/>
              </a:lnSpc>
            </a:pPr>
            <a:r>
              <a:rPr sz="1677" dirty="0">
                <a:latin typeface="Arial"/>
                <a:cs typeface="Arial"/>
              </a:rPr>
              <a:t>20190508</a:t>
            </a:r>
            <a:endParaRPr sz="1677">
              <a:latin typeface="Arial"/>
              <a:cs typeface="Arial"/>
            </a:endParaRPr>
          </a:p>
        </p:txBody>
      </p:sp>
      <p:sp>
        <p:nvSpPr>
          <p:cNvPr id="358" name="TextBox 357"/>
          <p:cNvSpPr txBox="1"/>
          <p:nvPr/>
        </p:nvSpPr>
        <p:spPr>
          <a:xfrm>
            <a:off x="3990109" y="4618181"/>
            <a:ext cx="1330036" cy="369332"/>
          </a:xfrm>
          <a:prstGeom prst="rect">
            <a:avLst/>
          </a:prstGeom>
          <a:noFill/>
        </p:spPr>
        <p:txBody>
          <a:bodyPr wrap="square" rtlCol="0">
            <a:spAutoFit/>
          </a:bodyPr>
          <a:lstStyle/>
          <a:p>
            <a:r>
              <a:rPr lang="en-US" dirty="0" smtClean="0"/>
              <a:t>Min Temp</a:t>
            </a:r>
            <a:endParaRPr lang="en-US" dirty="0"/>
          </a:p>
        </p:txBody>
      </p:sp>
      <p:sp>
        <p:nvSpPr>
          <p:cNvPr id="359" name="TextBox 358"/>
          <p:cNvSpPr txBox="1"/>
          <p:nvPr/>
        </p:nvSpPr>
        <p:spPr>
          <a:xfrm>
            <a:off x="5213928" y="3948545"/>
            <a:ext cx="1330036" cy="369332"/>
          </a:xfrm>
          <a:prstGeom prst="rect">
            <a:avLst/>
          </a:prstGeom>
          <a:noFill/>
        </p:spPr>
        <p:txBody>
          <a:bodyPr wrap="square" rtlCol="0">
            <a:spAutoFit/>
          </a:bodyPr>
          <a:lstStyle/>
          <a:p>
            <a:r>
              <a:rPr lang="en-US" dirty="0" smtClean="0">
                <a:solidFill>
                  <a:srgbClr val="0066FF"/>
                </a:solidFill>
              </a:rPr>
              <a:t>0900 Temp</a:t>
            </a:r>
            <a:endParaRPr lang="en-US" dirty="0">
              <a:solidFill>
                <a:srgbClr val="0066FF"/>
              </a:solidFill>
            </a:endParaRPr>
          </a:p>
        </p:txBody>
      </p:sp>
      <p:sp>
        <p:nvSpPr>
          <p:cNvPr id="360" name="TextBox 359"/>
          <p:cNvSpPr txBox="1"/>
          <p:nvPr/>
        </p:nvSpPr>
        <p:spPr>
          <a:xfrm>
            <a:off x="4493490" y="3431308"/>
            <a:ext cx="1330036" cy="369332"/>
          </a:xfrm>
          <a:prstGeom prst="rect">
            <a:avLst/>
          </a:prstGeom>
          <a:noFill/>
        </p:spPr>
        <p:txBody>
          <a:bodyPr wrap="square" rtlCol="0">
            <a:spAutoFit/>
          </a:bodyPr>
          <a:lstStyle/>
          <a:p>
            <a:r>
              <a:rPr lang="en-US" dirty="0" smtClean="0">
                <a:solidFill>
                  <a:srgbClr val="FF00FF"/>
                </a:solidFill>
              </a:rPr>
              <a:t>1900 Temp</a:t>
            </a:r>
            <a:endParaRPr lang="en-US" dirty="0">
              <a:solidFill>
                <a:srgbClr val="FF00FF"/>
              </a:solidFill>
            </a:endParaRPr>
          </a:p>
        </p:txBody>
      </p:sp>
      <p:sp>
        <p:nvSpPr>
          <p:cNvPr id="361" name="TextBox 360"/>
          <p:cNvSpPr txBox="1"/>
          <p:nvPr/>
        </p:nvSpPr>
        <p:spPr>
          <a:xfrm>
            <a:off x="411018" y="4114799"/>
            <a:ext cx="1076037" cy="646331"/>
          </a:xfrm>
          <a:prstGeom prst="rect">
            <a:avLst/>
          </a:prstGeom>
          <a:noFill/>
        </p:spPr>
        <p:txBody>
          <a:bodyPr wrap="square" rtlCol="0">
            <a:spAutoFit/>
          </a:bodyPr>
          <a:lstStyle/>
          <a:p>
            <a:r>
              <a:rPr lang="en-US" dirty="0" smtClean="0">
                <a:solidFill>
                  <a:srgbClr val="FF0000"/>
                </a:solidFill>
              </a:rPr>
              <a:t>We are here</a:t>
            </a:r>
            <a:endParaRPr lang="en-US" dirty="0">
              <a:solidFill>
                <a:srgbClr val="FF0000"/>
              </a:solidFill>
            </a:endParaRPr>
          </a:p>
        </p:txBody>
      </p:sp>
      <p:sp>
        <p:nvSpPr>
          <p:cNvPr id="353" name="Date Placeholder 352"/>
          <p:cNvSpPr>
            <a:spLocks noGrp="1"/>
          </p:cNvSpPr>
          <p:nvPr>
            <p:ph type="dt" sz="half" idx="10"/>
          </p:nvPr>
        </p:nvSpPr>
        <p:spPr/>
        <p:txBody>
          <a:bodyPr/>
          <a:lstStyle/>
          <a:p>
            <a:r>
              <a:rPr lang="en-US" smtClean="0"/>
              <a:t>02/19/2020</a:t>
            </a:r>
            <a:endParaRPr lang="en-US" dirty="0"/>
          </a:p>
        </p:txBody>
      </p:sp>
      <p:sp>
        <p:nvSpPr>
          <p:cNvPr id="354" name="Footer Placeholder 353"/>
          <p:cNvSpPr>
            <a:spLocks noGrp="1"/>
          </p:cNvSpPr>
          <p:nvPr>
            <p:ph type="ftr" sz="quarter" idx="11"/>
          </p:nvPr>
        </p:nvSpPr>
        <p:spPr/>
        <p:txBody>
          <a:bodyPr/>
          <a:lstStyle/>
          <a:p>
            <a:r>
              <a:rPr lang="en-US" smtClean="0"/>
              <a:t>Full Validation PS-PVR for GOES-17 ABI L1b Products</a:t>
            </a:r>
            <a:endParaRPr lang="en-US" dirty="0"/>
          </a:p>
        </p:txBody>
      </p:sp>
      <p:sp>
        <p:nvSpPr>
          <p:cNvPr id="355" name="Slide Number Placeholder 354"/>
          <p:cNvSpPr>
            <a:spLocks noGrp="1"/>
          </p:cNvSpPr>
          <p:nvPr>
            <p:ph type="sldNum" sz="quarter" idx="12"/>
          </p:nvPr>
        </p:nvSpPr>
        <p:spPr/>
        <p:txBody>
          <a:bodyPr/>
          <a:lstStyle/>
          <a:p>
            <a:fld id="{F4187418-5481-4E5B-A2F4-9A93734A0716}" type="slidenum">
              <a:rPr lang="en-US" smtClean="0"/>
              <a:t>91</a:t>
            </a:fld>
            <a:endParaRPr lang="en-US" dirty="0"/>
          </a:p>
        </p:txBody>
      </p:sp>
    </p:spTree>
    <p:extLst>
      <p:ext uri="{BB962C8B-B14F-4D97-AF65-F5344CB8AC3E}">
        <p14:creationId xmlns:p14="http://schemas.microsoft.com/office/powerpoint/2010/main" val="113370909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92</a:t>
            </a:fld>
            <a:endParaRPr lang="en-US" dirty="0"/>
          </a:p>
        </p:txBody>
      </p:sp>
      <p:pic>
        <p:nvPicPr>
          <p:cNvPr id="7" name="Picture 6"/>
          <p:cNvPicPr>
            <a:picLocks noChangeAspect="1"/>
          </p:cNvPicPr>
          <p:nvPr/>
        </p:nvPicPr>
        <p:blipFill>
          <a:blip r:embed="rId2"/>
          <a:stretch>
            <a:fillRect/>
          </a:stretch>
        </p:blipFill>
        <p:spPr>
          <a:xfrm>
            <a:off x="376237" y="180975"/>
            <a:ext cx="8391525" cy="6496050"/>
          </a:xfrm>
          <a:prstGeom prst="rect">
            <a:avLst/>
          </a:prstGeom>
        </p:spPr>
      </p:pic>
    </p:spTree>
    <p:extLst>
      <p:ext uri="{BB962C8B-B14F-4D97-AF65-F5344CB8AC3E}">
        <p14:creationId xmlns:p14="http://schemas.microsoft.com/office/powerpoint/2010/main" val="187326679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93</a:t>
            </a:fld>
            <a:endParaRPr lang="en-US" dirty="0"/>
          </a:p>
        </p:txBody>
      </p:sp>
      <p:pic>
        <p:nvPicPr>
          <p:cNvPr id="7" name="Picture 6"/>
          <p:cNvPicPr>
            <a:picLocks noChangeAspect="1"/>
          </p:cNvPicPr>
          <p:nvPr/>
        </p:nvPicPr>
        <p:blipFill>
          <a:blip r:embed="rId2"/>
          <a:stretch>
            <a:fillRect/>
          </a:stretch>
        </p:blipFill>
        <p:spPr>
          <a:xfrm>
            <a:off x="280987" y="200025"/>
            <a:ext cx="8582025" cy="6457950"/>
          </a:xfrm>
          <a:prstGeom prst="rect">
            <a:avLst/>
          </a:prstGeom>
        </p:spPr>
      </p:pic>
    </p:spTree>
    <p:extLst>
      <p:ext uri="{BB962C8B-B14F-4D97-AF65-F5344CB8AC3E}">
        <p14:creationId xmlns:p14="http://schemas.microsoft.com/office/powerpoint/2010/main" val="44266023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00A5B682-E80C-4840-BE0A-ADFF0F4BA11A}" type="slidenum">
              <a:rPr lang="en-US" smtClean="0"/>
              <a:pPr/>
              <a:t>94</a:t>
            </a:fld>
            <a:endParaRPr lang="en-US" dirty="0"/>
          </a:p>
        </p:txBody>
      </p:sp>
      <p:sp>
        <p:nvSpPr>
          <p:cNvPr id="11" name="Title 10"/>
          <p:cNvSpPr>
            <a:spLocks noGrp="1"/>
          </p:cNvSpPr>
          <p:nvPr>
            <p:ph type="title"/>
          </p:nvPr>
        </p:nvSpPr>
        <p:spPr/>
        <p:txBody>
          <a:bodyPr>
            <a:normAutofit fontScale="90000"/>
          </a:bodyPr>
          <a:lstStyle/>
          <a:p>
            <a:r>
              <a:rPr lang="en-US" dirty="0"/>
              <a:t>Performance </a:t>
            </a:r>
            <a:r>
              <a:rPr lang="en-US" dirty="0" smtClean="0"/>
              <a:t>7/4-8/11</a:t>
            </a:r>
            <a:endParaRPr lang="en-US" dirty="0"/>
          </a:p>
        </p:txBody>
      </p:sp>
      <p:graphicFrame>
        <p:nvGraphicFramePr>
          <p:cNvPr id="12" name="Content Placeholder 11"/>
          <p:cNvGraphicFramePr>
            <a:graphicFrameLocks noGrp="1"/>
          </p:cNvGraphicFramePr>
          <p:nvPr>
            <p:ph idx="1"/>
            <p:extLst/>
          </p:nvPr>
        </p:nvGraphicFramePr>
        <p:xfrm>
          <a:off x="457200" y="1143000"/>
          <a:ext cx="8229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3283865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4" y="1131872"/>
            <a:ext cx="4555156" cy="2251880"/>
          </a:xfrm>
          <a:prstGeom prst="rect">
            <a:avLst/>
          </a:prstGeom>
        </p:spPr>
      </p:pic>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95</a:t>
            </a:fld>
            <a:endParaRPr lang="en-US" dirty="0"/>
          </a:p>
        </p:txBody>
      </p:sp>
      <p:sp>
        <p:nvSpPr>
          <p:cNvPr id="12" name="TextBox 11"/>
          <p:cNvSpPr txBox="1"/>
          <p:nvPr/>
        </p:nvSpPr>
        <p:spPr>
          <a:xfrm>
            <a:off x="1752600" y="838200"/>
            <a:ext cx="1069524" cy="369332"/>
          </a:xfrm>
          <a:prstGeom prst="rect">
            <a:avLst/>
          </a:prstGeom>
          <a:noFill/>
        </p:spPr>
        <p:txBody>
          <a:bodyPr wrap="none" rtlCol="0">
            <a:spAutoFit/>
          </a:bodyPr>
          <a:lstStyle/>
          <a:p>
            <a:r>
              <a:rPr lang="en-US" dirty="0" smtClean="0">
                <a:solidFill>
                  <a:srgbClr val="FF0000"/>
                </a:solidFill>
              </a:rPr>
              <a:t>2018/Oct</a:t>
            </a:r>
            <a:endParaRPr lang="en-US" dirty="0">
              <a:solidFill>
                <a:srgbClr val="FF0000"/>
              </a:solidFill>
            </a:endParaRPr>
          </a:p>
        </p:txBody>
      </p:sp>
      <p:sp>
        <p:nvSpPr>
          <p:cNvPr id="13" name="TextBox 12"/>
          <p:cNvSpPr txBox="1"/>
          <p:nvPr/>
        </p:nvSpPr>
        <p:spPr>
          <a:xfrm>
            <a:off x="6128916" y="819119"/>
            <a:ext cx="1588897" cy="369332"/>
          </a:xfrm>
          <a:prstGeom prst="rect">
            <a:avLst/>
          </a:prstGeom>
          <a:noFill/>
        </p:spPr>
        <p:txBody>
          <a:bodyPr wrap="none" rtlCol="0">
            <a:spAutoFit/>
          </a:bodyPr>
          <a:lstStyle/>
          <a:p>
            <a:r>
              <a:rPr lang="en-US" dirty="0" smtClean="0">
                <a:solidFill>
                  <a:srgbClr val="FF0000"/>
                </a:solidFill>
              </a:rPr>
              <a:t>2019/Oct, </a:t>
            </a:r>
            <a:r>
              <a:rPr lang="en-US" dirty="0" err="1" smtClean="0">
                <a:solidFill>
                  <a:srgbClr val="FF0000"/>
                </a:solidFill>
              </a:rPr>
              <a:t>pCal</a:t>
            </a:r>
            <a:endParaRPr lang="en-US" dirty="0">
              <a:solidFill>
                <a:srgbClr val="FF0000"/>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312" y="1127193"/>
            <a:ext cx="4455362" cy="2301067"/>
          </a:xfrm>
          <a:prstGeom prst="rect">
            <a:avLst/>
          </a:prstGeom>
        </p:spPr>
      </p:pic>
      <p:sp>
        <p:nvSpPr>
          <p:cNvPr id="17" name="Rounded Rectangle 16"/>
          <p:cNvSpPr/>
          <p:nvPr/>
        </p:nvSpPr>
        <p:spPr>
          <a:xfrm>
            <a:off x="374657" y="5885633"/>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depends on time of day, day of year, and channel.</a:t>
            </a:r>
            <a:endParaRPr lang="en-US" dirty="0"/>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0061" y="3409130"/>
            <a:ext cx="4515863" cy="241120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3" y="3393541"/>
            <a:ext cx="4555157" cy="2426795"/>
          </a:xfrm>
          <a:prstGeom prst="rect">
            <a:avLst/>
          </a:prstGeom>
        </p:spPr>
      </p:pic>
      <p:sp>
        <p:nvSpPr>
          <p:cNvPr id="8" name="Oval 7"/>
          <p:cNvSpPr/>
          <p:nvPr/>
        </p:nvSpPr>
        <p:spPr>
          <a:xfrm>
            <a:off x="1145317" y="1362183"/>
            <a:ext cx="2400300" cy="3971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1371601" y="228600"/>
            <a:ext cx="6400800" cy="580667"/>
          </a:xfrm>
        </p:spPr>
        <p:txBody>
          <a:bodyPr>
            <a:normAutofit/>
          </a:bodyPr>
          <a:lstStyle/>
          <a:p>
            <a:r>
              <a:rPr lang="en-US" sz="2800" b="1" dirty="0" smtClean="0">
                <a:latin typeface="+mn-lt"/>
              </a:rPr>
              <a:t>Improvement of </a:t>
            </a:r>
            <a:r>
              <a:rPr lang="en-US" sz="2800" b="1" dirty="0" err="1" smtClean="0">
                <a:latin typeface="+mn-lt"/>
              </a:rPr>
              <a:t>pCal</a:t>
            </a:r>
            <a:r>
              <a:rPr lang="en-US" sz="2800" b="1" dirty="0" smtClean="0">
                <a:latin typeface="+mn-lt"/>
              </a:rPr>
              <a:t> via GEO-LEO</a:t>
            </a:r>
            <a:endParaRPr lang="en-US" sz="2800" b="1" dirty="0">
              <a:latin typeface="+mn-lt"/>
            </a:endParaRPr>
          </a:p>
        </p:txBody>
      </p:sp>
    </p:spTree>
    <p:extLst>
      <p:ext uri="{BB962C8B-B14F-4D97-AF65-F5344CB8AC3E}">
        <p14:creationId xmlns:p14="http://schemas.microsoft.com/office/powerpoint/2010/main" val="31527172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96</a:t>
            </a:fld>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0312" y="3395327"/>
            <a:ext cx="4449389" cy="2418425"/>
          </a:xfrm>
          <a:prstGeom prst="rect">
            <a:avLst/>
          </a:prstGeom>
        </p:spPr>
      </p:pic>
      <p:sp>
        <p:nvSpPr>
          <p:cNvPr id="12" name="TextBox 11"/>
          <p:cNvSpPr txBox="1"/>
          <p:nvPr/>
        </p:nvSpPr>
        <p:spPr>
          <a:xfrm>
            <a:off x="1752600" y="838200"/>
            <a:ext cx="1069524" cy="369332"/>
          </a:xfrm>
          <a:prstGeom prst="rect">
            <a:avLst/>
          </a:prstGeom>
          <a:noFill/>
        </p:spPr>
        <p:txBody>
          <a:bodyPr wrap="none" rtlCol="0">
            <a:spAutoFit/>
          </a:bodyPr>
          <a:lstStyle/>
          <a:p>
            <a:r>
              <a:rPr lang="en-US" dirty="0" smtClean="0">
                <a:solidFill>
                  <a:srgbClr val="FF0000"/>
                </a:solidFill>
              </a:rPr>
              <a:t>2018/Oct</a:t>
            </a:r>
            <a:endParaRPr lang="en-US" dirty="0">
              <a:solidFill>
                <a:srgbClr val="FF0000"/>
              </a:solidFill>
            </a:endParaRPr>
          </a:p>
        </p:txBody>
      </p:sp>
      <p:sp>
        <p:nvSpPr>
          <p:cNvPr id="13" name="TextBox 12"/>
          <p:cNvSpPr txBox="1"/>
          <p:nvPr/>
        </p:nvSpPr>
        <p:spPr>
          <a:xfrm>
            <a:off x="6128916" y="819119"/>
            <a:ext cx="1588897" cy="369332"/>
          </a:xfrm>
          <a:prstGeom prst="rect">
            <a:avLst/>
          </a:prstGeom>
          <a:noFill/>
        </p:spPr>
        <p:txBody>
          <a:bodyPr wrap="none" rtlCol="0">
            <a:spAutoFit/>
          </a:bodyPr>
          <a:lstStyle/>
          <a:p>
            <a:r>
              <a:rPr lang="en-US" dirty="0" smtClean="0">
                <a:solidFill>
                  <a:srgbClr val="FF0000"/>
                </a:solidFill>
              </a:rPr>
              <a:t>2019/Oct, </a:t>
            </a:r>
            <a:r>
              <a:rPr lang="en-US" dirty="0" err="1" smtClean="0">
                <a:solidFill>
                  <a:srgbClr val="FF0000"/>
                </a:solidFill>
              </a:rPr>
              <a:t>pCal</a:t>
            </a:r>
            <a:endParaRPr lang="en-US" dirty="0">
              <a:solidFill>
                <a:srgbClr val="FF00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23" y="3395328"/>
            <a:ext cx="4517961" cy="241842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312" y="1123924"/>
            <a:ext cx="4449388" cy="227140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87" y="1123923"/>
            <a:ext cx="4513997" cy="2274370"/>
          </a:xfrm>
          <a:prstGeom prst="rect">
            <a:avLst/>
          </a:prstGeom>
        </p:spPr>
      </p:pic>
      <p:sp>
        <p:nvSpPr>
          <p:cNvPr id="29" name="Oval 28"/>
          <p:cNvSpPr/>
          <p:nvPr/>
        </p:nvSpPr>
        <p:spPr>
          <a:xfrm>
            <a:off x="1145317" y="1362183"/>
            <a:ext cx="2400300" cy="39718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itle 1"/>
          <p:cNvSpPr>
            <a:spLocks noGrp="1"/>
          </p:cNvSpPr>
          <p:nvPr>
            <p:ph type="title"/>
          </p:nvPr>
        </p:nvSpPr>
        <p:spPr>
          <a:xfrm>
            <a:off x="1371601" y="228600"/>
            <a:ext cx="6400800" cy="580667"/>
          </a:xfrm>
        </p:spPr>
        <p:txBody>
          <a:bodyPr>
            <a:normAutofit/>
          </a:bodyPr>
          <a:lstStyle/>
          <a:p>
            <a:r>
              <a:rPr lang="en-US" sz="2800" b="1" dirty="0" smtClean="0">
                <a:latin typeface="+mn-lt"/>
              </a:rPr>
              <a:t>Improvement of </a:t>
            </a:r>
            <a:r>
              <a:rPr lang="en-US" sz="2800" b="1" dirty="0" err="1" smtClean="0">
                <a:latin typeface="+mn-lt"/>
              </a:rPr>
              <a:t>pCal</a:t>
            </a:r>
            <a:r>
              <a:rPr lang="en-US" sz="2800" b="1" dirty="0" smtClean="0">
                <a:latin typeface="+mn-lt"/>
              </a:rPr>
              <a:t> via GEO-LEO</a:t>
            </a:r>
            <a:endParaRPr lang="en-US" sz="2800" b="1" dirty="0">
              <a:latin typeface="+mn-lt"/>
            </a:endParaRPr>
          </a:p>
        </p:txBody>
      </p:sp>
      <p:sp>
        <p:nvSpPr>
          <p:cNvPr id="15" name="Rounded Rectangle 14"/>
          <p:cNvSpPr/>
          <p:nvPr/>
        </p:nvSpPr>
        <p:spPr>
          <a:xfrm>
            <a:off x="374657" y="5885633"/>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depends on time of day, day of year, and channel.</a:t>
            </a:r>
            <a:endParaRPr lang="en-US" dirty="0"/>
          </a:p>
        </p:txBody>
      </p:sp>
    </p:spTree>
    <p:extLst>
      <p:ext uri="{BB962C8B-B14F-4D97-AF65-F5344CB8AC3E}">
        <p14:creationId xmlns:p14="http://schemas.microsoft.com/office/powerpoint/2010/main" val="347235170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5000" y="617350"/>
            <a:ext cx="5257800" cy="5842001"/>
          </a:xfrm>
        </p:spPr>
      </p:pic>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97</a:t>
            </a:fld>
            <a:endParaRPr lang="en-US" dirty="0"/>
          </a:p>
        </p:txBody>
      </p:sp>
      <p:cxnSp>
        <p:nvCxnSpPr>
          <p:cNvPr id="11" name="Straight Connector 10"/>
          <p:cNvCxnSpPr/>
          <p:nvPr/>
        </p:nvCxnSpPr>
        <p:spPr>
          <a:xfrm>
            <a:off x="6858000" y="740568"/>
            <a:ext cx="0" cy="5718783"/>
          </a:xfrm>
          <a:prstGeom prst="line">
            <a:avLst/>
          </a:prstGeom>
        </p:spPr>
        <p:style>
          <a:lnRef idx="1">
            <a:schemeClr val="accent1"/>
          </a:lnRef>
          <a:fillRef idx="0">
            <a:schemeClr val="accent1"/>
          </a:fillRef>
          <a:effectRef idx="0">
            <a:schemeClr val="accent1"/>
          </a:effectRef>
          <a:fontRef idx="minor">
            <a:schemeClr val="tx1"/>
          </a:fontRef>
        </p:style>
      </p:cxnSp>
      <p:sp>
        <p:nvSpPr>
          <p:cNvPr id="16" name="Title 1"/>
          <p:cNvSpPr>
            <a:spLocks noGrp="1"/>
          </p:cNvSpPr>
          <p:nvPr>
            <p:ph type="title"/>
          </p:nvPr>
        </p:nvSpPr>
        <p:spPr>
          <a:xfrm>
            <a:off x="1371601" y="228600"/>
            <a:ext cx="6400800" cy="580667"/>
          </a:xfrm>
        </p:spPr>
        <p:txBody>
          <a:bodyPr>
            <a:normAutofit/>
          </a:bodyPr>
          <a:lstStyle/>
          <a:p>
            <a:r>
              <a:rPr lang="en-US" sz="2800" b="1" dirty="0" smtClean="0">
                <a:latin typeface="+mn-lt"/>
              </a:rPr>
              <a:t>Improvement of </a:t>
            </a:r>
            <a:r>
              <a:rPr lang="en-US" sz="2800" b="1" dirty="0" err="1" smtClean="0">
                <a:latin typeface="+mn-lt"/>
              </a:rPr>
              <a:t>pCal</a:t>
            </a:r>
            <a:r>
              <a:rPr lang="en-US" sz="2800" b="1" dirty="0" smtClean="0">
                <a:latin typeface="+mn-lt"/>
              </a:rPr>
              <a:t> via GEO-GEO</a:t>
            </a:r>
            <a:endParaRPr lang="en-US" sz="2800" b="1" dirty="0">
              <a:latin typeface="+mn-lt"/>
            </a:endParaRPr>
          </a:p>
        </p:txBody>
      </p:sp>
      <p:sp>
        <p:nvSpPr>
          <p:cNvPr id="8" name="Rounded Rectangle 7"/>
          <p:cNvSpPr/>
          <p:nvPr/>
        </p:nvSpPr>
        <p:spPr>
          <a:xfrm>
            <a:off x="374657" y="5885633"/>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depends on time of day, day of year, and channel.</a:t>
            </a:r>
            <a:endParaRPr lang="en-US" dirty="0"/>
          </a:p>
        </p:txBody>
      </p:sp>
    </p:spTree>
    <p:extLst>
      <p:ext uri="{BB962C8B-B14F-4D97-AF65-F5344CB8AC3E}">
        <p14:creationId xmlns:p14="http://schemas.microsoft.com/office/powerpoint/2010/main" val="344100731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1" y="228600"/>
            <a:ext cx="6400800" cy="580667"/>
          </a:xfrm>
        </p:spPr>
        <p:txBody>
          <a:bodyPr>
            <a:normAutofit/>
          </a:bodyPr>
          <a:lstStyle/>
          <a:p>
            <a:r>
              <a:rPr lang="en-US" sz="2800" b="1" dirty="0" smtClean="0">
                <a:latin typeface="+mn-lt"/>
              </a:rPr>
              <a:t>Improvement of </a:t>
            </a:r>
            <a:r>
              <a:rPr lang="en-US" sz="2800" b="1" dirty="0" err="1" smtClean="0">
                <a:latin typeface="+mn-lt"/>
              </a:rPr>
              <a:t>pCal</a:t>
            </a:r>
            <a:r>
              <a:rPr lang="en-US" sz="2800" b="1" dirty="0" smtClean="0">
                <a:latin typeface="+mn-lt"/>
              </a:rPr>
              <a:t> via GEO-GEO</a:t>
            </a:r>
            <a:endParaRPr lang="en-US" sz="2800" b="1" dirty="0">
              <a:latin typeface="+mn-lt"/>
            </a:endParaRPr>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98</a:t>
            </a:fld>
            <a:endParaRPr lang="en-US" dirty="0"/>
          </a:p>
        </p:txBody>
      </p:sp>
      <p:pic>
        <p:nvPicPr>
          <p:cNvPr id="7" name="Picture 6"/>
          <p:cNvPicPr preferRelativeResize="0">
            <a:picLocks/>
          </p:cNvPicPr>
          <p:nvPr/>
        </p:nvPicPr>
        <p:blipFill rotWithShape="1">
          <a:blip r:embed="rId2"/>
          <a:srcRect l="11875" t="13049" r="4821" b="3677"/>
          <a:stretch/>
        </p:blipFill>
        <p:spPr>
          <a:xfrm>
            <a:off x="27941" y="1145698"/>
            <a:ext cx="4658359" cy="2723848"/>
          </a:xfrm>
          <a:prstGeom prst="rect">
            <a:avLst/>
          </a:prstGeom>
        </p:spPr>
      </p:pic>
      <p:pic>
        <p:nvPicPr>
          <p:cNvPr id="8" name="Picture 7"/>
          <p:cNvPicPr preferRelativeResize="0">
            <a:picLocks/>
          </p:cNvPicPr>
          <p:nvPr/>
        </p:nvPicPr>
        <p:blipFill rotWithShape="1">
          <a:blip r:embed="rId3"/>
          <a:srcRect l="3735" t="5854" r="6117" b="3264"/>
          <a:stretch/>
        </p:blipFill>
        <p:spPr>
          <a:xfrm>
            <a:off x="4499446" y="1076491"/>
            <a:ext cx="4457700" cy="2820329"/>
          </a:xfrm>
          <a:prstGeom prst="rect">
            <a:avLst/>
          </a:prstGeom>
        </p:spPr>
      </p:pic>
      <p:pic>
        <p:nvPicPr>
          <p:cNvPr id="12" name="Picture 11"/>
          <p:cNvPicPr preferRelativeResize="0">
            <a:picLocks/>
          </p:cNvPicPr>
          <p:nvPr/>
        </p:nvPicPr>
        <p:blipFill rotWithShape="1">
          <a:blip r:embed="rId4"/>
          <a:srcRect l="12026" t="12392" r="4069" b="2714"/>
          <a:stretch/>
        </p:blipFill>
        <p:spPr>
          <a:xfrm>
            <a:off x="27942" y="3896819"/>
            <a:ext cx="4658358" cy="2785939"/>
          </a:xfrm>
          <a:prstGeom prst="rect">
            <a:avLst/>
          </a:prstGeom>
        </p:spPr>
      </p:pic>
      <p:pic>
        <p:nvPicPr>
          <p:cNvPr id="13" name="Picture 12"/>
          <p:cNvPicPr preferRelativeResize="0">
            <a:picLocks/>
          </p:cNvPicPr>
          <p:nvPr/>
        </p:nvPicPr>
        <p:blipFill rotWithShape="1">
          <a:blip r:embed="rId5"/>
          <a:srcRect l="3561" t="6090" r="5942" b="2558"/>
          <a:stretch/>
        </p:blipFill>
        <p:spPr>
          <a:xfrm>
            <a:off x="4488158" y="3808475"/>
            <a:ext cx="4457700" cy="2874283"/>
          </a:xfrm>
          <a:prstGeom prst="rect">
            <a:avLst/>
          </a:prstGeom>
        </p:spPr>
      </p:pic>
      <p:sp>
        <p:nvSpPr>
          <p:cNvPr id="14" name="TextBox 13"/>
          <p:cNvSpPr txBox="1"/>
          <p:nvPr/>
        </p:nvSpPr>
        <p:spPr>
          <a:xfrm>
            <a:off x="1128738" y="776366"/>
            <a:ext cx="2993705" cy="369332"/>
          </a:xfrm>
          <a:prstGeom prst="rect">
            <a:avLst/>
          </a:prstGeom>
          <a:noFill/>
        </p:spPr>
        <p:txBody>
          <a:bodyPr wrap="none" rtlCol="0">
            <a:spAutoFit/>
          </a:bodyPr>
          <a:lstStyle/>
          <a:p>
            <a:r>
              <a:rPr lang="en-US" dirty="0" smtClean="0">
                <a:solidFill>
                  <a:srgbClr val="FF0000"/>
                </a:solidFill>
              </a:rPr>
              <a:t>Before the satellite drift, 2018</a:t>
            </a:r>
            <a:endParaRPr lang="en-US" dirty="0">
              <a:solidFill>
                <a:srgbClr val="FF0000"/>
              </a:solidFill>
            </a:endParaRPr>
          </a:p>
        </p:txBody>
      </p:sp>
      <p:sp>
        <p:nvSpPr>
          <p:cNvPr id="15" name="TextBox 14"/>
          <p:cNvSpPr txBox="1"/>
          <p:nvPr/>
        </p:nvSpPr>
        <p:spPr>
          <a:xfrm>
            <a:off x="5650490" y="743804"/>
            <a:ext cx="2848857" cy="369332"/>
          </a:xfrm>
          <a:prstGeom prst="rect">
            <a:avLst/>
          </a:prstGeom>
          <a:noFill/>
        </p:spPr>
        <p:txBody>
          <a:bodyPr wrap="none" rtlCol="0">
            <a:spAutoFit/>
          </a:bodyPr>
          <a:lstStyle/>
          <a:p>
            <a:r>
              <a:rPr lang="en-US" dirty="0" smtClean="0">
                <a:solidFill>
                  <a:srgbClr val="FF0000"/>
                </a:solidFill>
              </a:rPr>
              <a:t>After the satellite drift, 2019</a:t>
            </a:r>
            <a:endParaRPr lang="en-US" dirty="0">
              <a:solidFill>
                <a:srgbClr val="FF0000"/>
              </a:solidFill>
            </a:endParaRPr>
          </a:p>
        </p:txBody>
      </p:sp>
      <p:cxnSp>
        <p:nvCxnSpPr>
          <p:cNvPr id="18" name="Straight Arrow Connector 17"/>
          <p:cNvCxnSpPr/>
          <p:nvPr/>
        </p:nvCxnSpPr>
        <p:spPr>
          <a:xfrm flipH="1">
            <a:off x="7505700" y="1714500"/>
            <a:ext cx="266700" cy="342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858000" y="1420844"/>
            <a:ext cx="1952586" cy="369332"/>
          </a:xfrm>
          <a:prstGeom prst="rect">
            <a:avLst/>
          </a:prstGeom>
          <a:noFill/>
        </p:spPr>
        <p:txBody>
          <a:bodyPr wrap="none" rtlCol="0">
            <a:spAutoFit/>
          </a:bodyPr>
          <a:lstStyle/>
          <a:p>
            <a:r>
              <a:rPr lang="en-US" dirty="0" smtClean="0">
                <a:solidFill>
                  <a:srgbClr val="FF0000"/>
                </a:solidFill>
              </a:rPr>
              <a:t>Saturated radiance</a:t>
            </a:r>
            <a:endParaRPr lang="en-US" dirty="0">
              <a:solidFill>
                <a:srgbClr val="FF0000"/>
              </a:solidFill>
            </a:endParaRPr>
          </a:p>
        </p:txBody>
      </p:sp>
      <p:cxnSp>
        <p:nvCxnSpPr>
          <p:cNvPr id="20" name="Straight Arrow Connector 19"/>
          <p:cNvCxnSpPr/>
          <p:nvPr/>
        </p:nvCxnSpPr>
        <p:spPr>
          <a:xfrm>
            <a:off x="7922537" y="1758999"/>
            <a:ext cx="224603" cy="25596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92463" y="4163587"/>
            <a:ext cx="685801" cy="369332"/>
          </a:xfrm>
          <a:prstGeom prst="rect">
            <a:avLst/>
          </a:prstGeom>
          <a:noFill/>
        </p:spPr>
        <p:txBody>
          <a:bodyPr wrap="square" rtlCol="0">
            <a:spAutoFit/>
          </a:bodyPr>
          <a:lstStyle/>
          <a:p>
            <a:r>
              <a:rPr lang="en-US" dirty="0" err="1" smtClean="0"/>
              <a:t>pCal</a:t>
            </a:r>
            <a:endParaRPr lang="en-US" dirty="0"/>
          </a:p>
        </p:txBody>
      </p:sp>
      <p:sp>
        <p:nvSpPr>
          <p:cNvPr id="28" name="TextBox 27"/>
          <p:cNvSpPr txBox="1"/>
          <p:nvPr/>
        </p:nvSpPr>
        <p:spPr>
          <a:xfrm>
            <a:off x="6394209" y="2693094"/>
            <a:ext cx="2422120" cy="646331"/>
          </a:xfrm>
          <a:prstGeom prst="rect">
            <a:avLst/>
          </a:prstGeom>
          <a:noFill/>
        </p:spPr>
        <p:txBody>
          <a:bodyPr wrap="square" rtlCol="0">
            <a:spAutoFit/>
          </a:bodyPr>
          <a:lstStyle/>
          <a:p>
            <a:pPr algn="ctr"/>
            <a:r>
              <a:rPr lang="en-US" dirty="0" err="1" smtClean="0">
                <a:solidFill>
                  <a:srgbClr val="FF0000"/>
                </a:solidFill>
              </a:rPr>
              <a:t>pCal</a:t>
            </a:r>
            <a:r>
              <a:rPr lang="en-US" dirty="0" smtClean="0">
                <a:solidFill>
                  <a:srgbClr val="FF0000"/>
                </a:solidFill>
              </a:rPr>
              <a:t> reduces the error when not saturated.</a:t>
            </a:r>
            <a:endParaRPr lang="en-US" dirty="0">
              <a:solidFill>
                <a:srgbClr val="FF0000"/>
              </a:solidFill>
            </a:endParaRPr>
          </a:p>
        </p:txBody>
      </p:sp>
      <p:sp>
        <p:nvSpPr>
          <p:cNvPr id="17" name="Rounded Rectangle 16"/>
          <p:cNvSpPr/>
          <p:nvPr/>
        </p:nvSpPr>
        <p:spPr>
          <a:xfrm>
            <a:off x="374657" y="5885633"/>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depends on time of day, day of year, and channel.</a:t>
            </a:r>
            <a:endParaRPr lang="en-US" dirty="0"/>
          </a:p>
        </p:txBody>
      </p:sp>
    </p:spTree>
    <p:extLst>
      <p:ext uri="{BB962C8B-B14F-4D97-AF65-F5344CB8AC3E}">
        <p14:creationId xmlns:p14="http://schemas.microsoft.com/office/powerpoint/2010/main" val="110775717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02/19/2020</a:t>
            </a:r>
            <a:endParaRPr lang="en-US" dirty="0"/>
          </a:p>
        </p:txBody>
      </p:sp>
      <p:sp>
        <p:nvSpPr>
          <p:cNvPr id="5" name="Footer Placeholder 4"/>
          <p:cNvSpPr>
            <a:spLocks noGrp="1"/>
          </p:cNvSpPr>
          <p:nvPr>
            <p:ph type="ftr" sz="quarter" idx="11"/>
          </p:nvPr>
        </p:nvSpPr>
        <p:spPr/>
        <p:txBody>
          <a:bodyPr/>
          <a:lstStyle/>
          <a:p>
            <a:r>
              <a:rPr lang="en-US" smtClean="0"/>
              <a:t>Full Validation PS-PVR for GOES-17 ABI L1b Products</a:t>
            </a:r>
            <a:endParaRPr lang="en-US" dirty="0"/>
          </a:p>
        </p:txBody>
      </p:sp>
      <p:sp>
        <p:nvSpPr>
          <p:cNvPr id="6" name="Slide Number Placeholder 5"/>
          <p:cNvSpPr>
            <a:spLocks noGrp="1"/>
          </p:cNvSpPr>
          <p:nvPr>
            <p:ph type="sldNum" sz="quarter" idx="12"/>
          </p:nvPr>
        </p:nvSpPr>
        <p:spPr/>
        <p:txBody>
          <a:bodyPr/>
          <a:lstStyle/>
          <a:p>
            <a:fld id="{F4187418-5481-4E5B-A2F4-9A93734A0716}" type="slidenum">
              <a:rPr lang="en-US" smtClean="0"/>
              <a:t>99</a:t>
            </a:fld>
            <a:endParaRPr lang="en-US" dirty="0"/>
          </a:p>
        </p:txBody>
      </p:sp>
      <p:pic>
        <p:nvPicPr>
          <p:cNvPr id="7" name="Picture 6"/>
          <p:cNvPicPr preferRelativeResize="0">
            <a:picLocks/>
          </p:cNvPicPr>
          <p:nvPr/>
        </p:nvPicPr>
        <p:blipFill rotWithShape="1">
          <a:blip r:embed="rId2"/>
          <a:srcRect l="12326" t="12732" r="4034" b="2148"/>
          <a:stretch/>
        </p:blipFill>
        <p:spPr>
          <a:xfrm>
            <a:off x="67562" y="3921706"/>
            <a:ext cx="4572000" cy="2799770"/>
          </a:xfrm>
          <a:prstGeom prst="rect">
            <a:avLst/>
          </a:prstGeom>
        </p:spPr>
      </p:pic>
      <p:pic>
        <p:nvPicPr>
          <p:cNvPr id="8" name="Content Placeholder 8"/>
          <p:cNvPicPr preferRelativeResize="0">
            <a:picLocks/>
          </p:cNvPicPr>
          <p:nvPr/>
        </p:nvPicPr>
        <p:blipFill rotWithShape="1">
          <a:blip r:embed="rId3"/>
          <a:srcRect l="12026" t="12052" r="4333" b="2488"/>
          <a:stretch/>
        </p:blipFill>
        <p:spPr>
          <a:xfrm>
            <a:off x="13537" y="1162575"/>
            <a:ext cx="4622613" cy="2759130"/>
          </a:xfrm>
          <a:prstGeom prst="rect">
            <a:avLst/>
          </a:prstGeom>
        </p:spPr>
      </p:pic>
      <p:pic>
        <p:nvPicPr>
          <p:cNvPr id="9" name="Picture 8"/>
          <p:cNvPicPr preferRelativeResize="0">
            <a:picLocks/>
          </p:cNvPicPr>
          <p:nvPr/>
        </p:nvPicPr>
        <p:blipFill rotWithShape="1">
          <a:blip r:embed="rId4"/>
          <a:srcRect l="3560" t="6068" r="6291" b="2578"/>
          <a:stretch/>
        </p:blipFill>
        <p:spPr>
          <a:xfrm>
            <a:off x="4488158" y="1094648"/>
            <a:ext cx="4457700" cy="2842398"/>
          </a:xfrm>
          <a:prstGeom prst="rect">
            <a:avLst/>
          </a:prstGeom>
        </p:spPr>
      </p:pic>
      <p:pic>
        <p:nvPicPr>
          <p:cNvPr id="10" name="Picture 9"/>
          <p:cNvPicPr preferRelativeResize="0">
            <a:picLocks/>
          </p:cNvPicPr>
          <p:nvPr/>
        </p:nvPicPr>
        <p:blipFill rotWithShape="1">
          <a:blip r:embed="rId5"/>
          <a:srcRect l="3909" t="6561" r="5943" b="2794"/>
          <a:stretch/>
        </p:blipFill>
        <p:spPr>
          <a:xfrm>
            <a:off x="4500418" y="3838581"/>
            <a:ext cx="4457700" cy="2824536"/>
          </a:xfrm>
          <a:prstGeom prst="rect">
            <a:avLst/>
          </a:prstGeom>
        </p:spPr>
      </p:pic>
      <p:sp>
        <p:nvSpPr>
          <p:cNvPr id="11" name="TextBox 10"/>
          <p:cNvSpPr txBox="1"/>
          <p:nvPr/>
        </p:nvSpPr>
        <p:spPr>
          <a:xfrm>
            <a:off x="1128738" y="776366"/>
            <a:ext cx="2993705" cy="369332"/>
          </a:xfrm>
          <a:prstGeom prst="rect">
            <a:avLst/>
          </a:prstGeom>
          <a:noFill/>
        </p:spPr>
        <p:txBody>
          <a:bodyPr wrap="none" rtlCol="0">
            <a:spAutoFit/>
          </a:bodyPr>
          <a:lstStyle/>
          <a:p>
            <a:r>
              <a:rPr lang="en-US" dirty="0" smtClean="0">
                <a:solidFill>
                  <a:srgbClr val="FF0000"/>
                </a:solidFill>
              </a:rPr>
              <a:t>Before the satellite drift, 2018</a:t>
            </a:r>
            <a:endParaRPr lang="en-US" dirty="0">
              <a:solidFill>
                <a:srgbClr val="FF0000"/>
              </a:solidFill>
            </a:endParaRPr>
          </a:p>
        </p:txBody>
      </p:sp>
      <p:sp>
        <p:nvSpPr>
          <p:cNvPr id="12" name="TextBox 11"/>
          <p:cNvSpPr txBox="1"/>
          <p:nvPr/>
        </p:nvSpPr>
        <p:spPr>
          <a:xfrm>
            <a:off x="5650490" y="743804"/>
            <a:ext cx="2848857" cy="369332"/>
          </a:xfrm>
          <a:prstGeom prst="rect">
            <a:avLst/>
          </a:prstGeom>
          <a:noFill/>
        </p:spPr>
        <p:txBody>
          <a:bodyPr wrap="none" rtlCol="0">
            <a:spAutoFit/>
          </a:bodyPr>
          <a:lstStyle/>
          <a:p>
            <a:r>
              <a:rPr lang="en-US" dirty="0" smtClean="0">
                <a:solidFill>
                  <a:srgbClr val="FF0000"/>
                </a:solidFill>
              </a:rPr>
              <a:t>After the satellite drift, 2019</a:t>
            </a:r>
            <a:endParaRPr lang="en-US" dirty="0">
              <a:solidFill>
                <a:srgbClr val="FF0000"/>
              </a:solidFill>
            </a:endParaRPr>
          </a:p>
        </p:txBody>
      </p:sp>
      <p:sp>
        <p:nvSpPr>
          <p:cNvPr id="22" name="Title 1"/>
          <p:cNvSpPr>
            <a:spLocks noGrp="1"/>
          </p:cNvSpPr>
          <p:nvPr>
            <p:ph type="title"/>
          </p:nvPr>
        </p:nvSpPr>
        <p:spPr>
          <a:xfrm>
            <a:off x="1371601" y="228600"/>
            <a:ext cx="6400800" cy="580667"/>
          </a:xfrm>
        </p:spPr>
        <p:txBody>
          <a:bodyPr>
            <a:normAutofit/>
          </a:bodyPr>
          <a:lstStyle/>
          <a:p>
            <a:r>
              <a:rPr lang="en-US" sz="2800" b="1" dirty="0" smtClean="0">
                <a:latin typeface="+mn-lt"/>
              </a:rPr>
              <a:t>Improvement of </a:t>
            </a:r>
            <a:r>
              <a:rPr lang="en-US" sz="2800" b="1" dirty="0" err="1" smtClean="0">
                <a:latin typeface="+mn-lt"/>
              </a:rPr>
              <a:t>pCal</a:t>
            </a:r>
            <a:r>
              <a:rPr lang="en-US" sz="2800" b="1" dirty="0" smtClean="0">
                <a:latin typeface="+mn-lt"/>
              </a:rPr>
              <a:t> via GEO-GEO</a:t>
            </a:r>
            <a:endParaRPr lang="en-US" sz="2800" b="1" dirty="0">
              <a:latin typeface="+mn-lt"/>
            </a:endParaRPr>
          </a:p>
        </p:txBody>
      </p:sp>
      <p:sp>
        <p:nvSpPr>
          <p:cNvPr id="23" name="TextBox 22"/>
          <p:cNvSpPr txBox="1"/>
          <p:nvPr/>
        </p:nvSpPr>
        <p:spPr>
          <a:xfrm>
            <a:off x="6394209" y="2693094"/>
            <a:ext cx="2422120" cy="646331"/>
          </a:xfrm>
          <a:prstGeom prst="rect">
            <a:avLst/>
          </a:prstGeom>
          <a:noFill/>
        </p:spPr>
        <p:txBody>
          <a:bodyPr wrap="square" rtlCol="0">
            <a:spAutoFit/>
          </a:bodyPr>
          <a:lstStyle/>
          <a:p>
            <a:pPr algn="ctr"/>
            <a:r>
              <a:rPr lang="en-US" dirty="0" err="1" smtClean="0">
                <a:solidFill>
                  <a:srgbClr val="FF0000"/>
                </a:solidFill>
              </a:rPr>
              <a:t>pCal</a:t>
            </a:r>
            <a:r>
              <a:rPr lang="en-US" dirty="0" smtClean="0">
                <a:solidFill>
                  <a:srgbClr val="FF0000"/>
                </a:solidFill>
              </a:rPr>
              <a:t> reduces the error when not saturated.</a:t>
            </a:r>
            <a:endParaRPr lang="en-US" dirty="0">
              <a:solidFill>
                <a:srgbClr val="FF0000"/>
              </a:solidFill>
            </a:endParaRPr>
          </a:p>
        </p:txBody>
      </p:sp>
      <p:sp>
        <p:nvSpPr>
          <p:cNvPr id="14" name="Rounded Rectangle 13"/>
          <p:cNvSpPr/>
          <p:nvPr/>
        </p:nvSpPr>
        <p:spPr>
          <a:xfrm>
            <a:off x="374657" y="5885633"/>
            <a:ext cx="8411309" cy="3165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Improvement depends on time of day, day of year, and channel.</a:t>
            </a:r>
            <a:endParaRPr lang="en-US" dirty="0"/>
          </a:p>
        </p:txBody>
      </p:sp>
    </p:spTree>
    <p:extLst>
      <p:ext uri="{BB962C8B-B14F-4D97-AF65-F5344CB8AC3E}">
        <p14:creationId xmlns:p14="http://schemas.microsoft.com/office/powerpoint/2010/main" val="3230674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62455</TotalTime>
  <Words>13565</Words>
  <Application>Microsoft Office PowerPoint</Application>
  <PresentationFormat>On-screen Show (4:3)</PresentationFormat>
  <Paragraphs>2915</Paragraphs>
  <Slides>137</Slides>
  <Notes>26</Notes>
  <HiddenSlides>1</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48" baseType="lpstr">
      <vt:lpstr>SimSun</vt:lpstr>
      <vt:lpstr>Arial</vt:lpstr>
      <vt:lpstr>Calibri</vt:lpstr>
      <vt:lpstr>Calibri Light</vt:lpstr>
      <vt:lpstr>Cambria Math</vt:lpstr>
      <vt:lpstr>Courier New</vt:lpstr>
      <vt:lpstr>Symbol</vt:lpstr>
      <vt:lpstr>Times New Roman</vt:lpstr>
      <vt:lpstr>Wingdings</vt:lpstr>
      <vt:lpstr>Office Theme</vt:lpstr>
      <vt:lpstr>Equation.3</vt:lpstr>
      <vt:lpstr>Welcome to GOES-17 OTRR</vt:lpstr>
      <vt:lpstr>Acknowledgements</vt:lpstr>
      <vt:lpstr>Outline</vt:lpstr>
      <vt:lpstr>PowerPoint Presentation</vt:lpstr>
      <vt:lpstr>Submitted Results</vt:lpstr>
      <vt:lpstr>Stable FPM Temperature</vt:lpstr>
      <vt:lpstr>Unstable FPM Temperature</vt:lpstr>
      <vt:lpstr>VNIR Noise</vt:lpstr>
      <vt:lpstr>VNIR Noise Stability</vt:lpstr>
      <vt:lpstr>VNIR Accuracy</vt:lpstr>
      <vt:lpstr>VNIR Accuracy Stability</vt:lpstr>
      <vt:lpstr>IR Noise (Cool)</vt:lpstr>
      <vt:lpstr>IR Noise Stability (Cool)</vt:lpstr>
      <vt:lpstr>IR Accuracy</vt:lpstr>
      <vt:lpstr>IR Accuracy Stability</vt:lpstr>
      <vt:lpstr>INR Performance Summary</vt:lpstr>
      <vt:lpstr>Navigation Accuracy</vt:lpstr>
      <vt:lpstr>Channel-To-Channel Registration (CCR)</vt:lpstr>
      <vt:lpstr>Frame-To-Frame Registration (FFR)</vt:lpstr>
      <vt:lpstr>Within Frame Registration (WIFR)</vt:lpstr>
      <vt:lpstr>PowerPoint Presentation</vt:lpstr>
      <vt:lpstr>PowerPoint Presentation</vt:lpstr>
      <vt:lpstr>PowerPoint Presentation</vt:lpstr>
      <vt:lpstr>PLPT for GOES-16 ABI</vt:lpstr>
      <vt:lpstr>PLPT for GOES-17 ABI</vt:lpstr>
      <vt:lpstr>ABI-L1b-PLPT-001 IR Validations</vt:lpstr>
      <vt:lpstr>ABI-L1b-PLPT-004 VNIR Validation</vt:lpstr>
      <vt:lpstr>ABI-L1b-PLPT-006 VNIR Spatial Uniformity</vt:lpstr>
      <vt:lpstr>ABI-L1b-PLPT-007 Instrument Performance Monitoring</vt:lpstr>
      <vt:lpstr>ABI-L1b-PLPT-009 Low Light SNR</vt:lpstr>
      <vt:lpstr>ABI-L1b-PLPT-010 Image Navigation </vt:lpstr>
      <vt:lpstr>ABI-L1b-PLPT-011 Image Registration </vt:lpstr>
      <vt:lpstr>ABI-L1b-PLPT-012 Image Swath Registration </vt:lpstr>
      <vt:lpstr>ABI-L1b-PLPT-013 VNIR Validation DCC</vt:lpstr>
      <vt:lpstr>ABI-L1b-PLPT-017 Lunar NSS: VNIR Bands</vt:lpstr>
      <vt:lpstr>ABI-L1b-PLPT-018 IR Detector Uniformity</vt:lpstr>
      <vt:lpstr>ABI-L1b-PLPT-019 VNIR Bands Initial Solar Calibration</vt:lpstr>
      <vt:lpstr>ABI-L1b-PLPT-020 Spatial Uniformity: IR Bands</vt:lpstr>
      <vt:lpstr>PowerPoint Presentation</vt:lpstr>
      <vt:lpstr>PowerPoint Presentation</vt:lpstr>
      <vt:lpstr>ABI-L1b-PLPT-032 VNIR SNR and Dynamic Range</vt:lpstr>
      <vt:lpstr>PowerPoint Presentation</vt:lpstr>
      <vt:lpstr>PowerPoint Presentation</vt:lpstr>
      <vt:lpstr>PowerPoint Presentation</vt:lpstr>
      <vt:lpstr>PowerPoint Presentation</vt:lpstr>
      <vt:lpstr>ABI-L1b-PLPT-038 Lunar Calibration</vt:lpstr>
      <vt:lpstr>PowerPoint Presentation</vt:lpstr>
      <vt:lpstr>Summary of CWG Contributions</vt:lpstr>
      <vt:lpstr>Major Solar Calibration Updates</vt:lpstr>
      <vt:lpstr>Major IR Calibration Updates</vt:lpstr>
      <vt:lpstr>GOES ABI Calibration Event Log</vt:lpstr>
      <vt:lpstr>Significant Anomaly Resolutions – Radiometric</vt:lpstr>
      <vt:lpstr>Significant Anomaly Resolutions – Radiometric</vt:lpstr>
      <vt:lpstr>Significant Anomaly Resolutions – Radiometric</vt:lpstr>
      <vt:lpstr>Significant Anomaly Resolutions – Geometric</vt:lpstr>
      <vt:lpstr>Significant Anomaly Resolutions – Geometric</vt:lpstr>
      <vt:lpstr>Active Calibration ADR</vt:lpstr>
      <vt:lpstr>Active Calibration ADR</vt:lpstr>
      <vt:lpstr>PowerPoint Presentation</vt:lpstr>
      <vt:lpstr>PowerPoint Presentation</vt:lpstr>
      <vt:lpstr>Mitigations and Impacts</vt:lpstr>
      <vt:lpstr>Evaluation of Mitigations</vt:lpstr>
      <vt:lpstr>PowerPoint Presentation</vt:lpstr>
      <vt:lpstr>G17 ABI IR Channel NEdT</vt:lpstr>
      <vt:lpstr>Band 07 (3.90um)</vt:lpstr>
      <vt:lpstr>Band 08 (6.19um)</vt:lpstr>
      <vt:lpstr>PowerPoint Presentation</vt:lpstr>
      <vt:lpstr>PowerPoint Presentation</vt:lpstr>
      <vt:lpstr>Band 11 (8.50um)</vt:lpstr>
      <vt:lpstr>PowerPoint Presentation</vt:lpstr>
      <vt:lpstr>Band 13 (10.3um)</vt:lpstr>
      <vt:lpstr>PowerPoint Presentation</vt:lpstr>
      <vt:lpstr>PowerPoint Presentation</vt:lpstr>
      <vt:lpstr>PowerPoint Presentation</vt:lpstr>
      <vt:lpstr>Summary </vt:lpstr>
      <vt:lpstr>PowerPoint Presentation</vt:lpstr>
      <vt:lpstr>PowerPoint Presentation</vt:lpstr>
      <vt:lpstr>Initial FPM Temperature Thresholds for DQF Flags</vt:lpstr>
      <vt:lpstr>Empirical Modification of Temperature Thresholds</vt:lpstr>
      <vt:lpstr>Empirical Modification of Temperature Thresholds</vt:lpstr>
      <vt:lpstr>PowerPoint Presentation</vt:lpstr>
      <vt:lpstr>Problem: Unstable Instrument</vt:lpstr>
      <vt:lpstr>Solution: Predictive Calibration</vt:lpstr>
      <vt:lpstr>Execution</vt:lpstr>
      <vt:lpstr>Infrequent Update of Space Count</vt:lpstr>
      <vt:lpstr>Spuriously Triggered pCal</vt:lpstr>
      <vt:lpstr>Spuriously Triggered pCal</vt:lpstr>
      <vt:lpstr>Near Saturation</vt:lpstr>
      <vt:lpstr>Collision of pCal with Gain Set Switch</vt:lpstr>
      <vt:lpstr>Pcal – Short Term</vt:lpstr>
      <vt:lpstr>G-17 LWIR FPM Temperature</vt:lpstr>
      <vt:lpstr>PowerPoint Presentation</vt:lpstr>
      <vt:lpstr>PowerPoint Presentation</vt:lpstr>
      <vt:lpstr>Performance 7/4-8/11</vt:lpstr>
      <vt:lpstr>Improvement of pCal via GEO-LEO</vt:lpstr>
      <vt:lpstr>Improvement of pCal via GEO-LEO</vt:lpstr>
      <vt:lpstr>Improvement of pCal via GEO-GEO</vt:lpstr>
      <vt:lpstr>Improvement of pCal via GEO-GEO</vt:lpstr>
      <vt:lpstr>Improvement of pCal via GEO-GEO</vt:lpstr>
      <vt:lpstr>PowerPoint Presentation</vt:lpstr>
      <vt:lpstr>VNIR Channels Calibration</vt:lpstr>
      <vt:lpstr>PowerPoint Presentation</vt:lpstr>
      <vt:lpstr>PowerPoint Presentation</vt:lpstr>
      <vt:lpstr>ITE Test Results</vt:lpstr>
      <vt:lpstr>Updated SRF@81K Improved Accuracy</vt:lpstr>
      <vt:lpstr>PowerPoint Presentation</vt:lpstr>
      <vt:lpstr>Background</vt:lpstr>
      <vt:lpstr>Space Counts for Earth View</vt:lpstr>
      <vt:lpstr>Space Counts for Earth View</vt:lpstr>
      <vt:lpstr>Space Counts for ICT View</vt:lpstr>
      <vt:lpstr>Space Counts for ICT View</vt:lpstr>
      <vt:lpstr>Space Counts for SCT View</vt:lpstr>
      <vt:lpstr>PowerPoint Presentation</vt:lpstr>
      <vt:lpstr>Three Categories</vt:lpstr>
      <vt:lpstr>PowerPoint Presentation</vt:lpstr>
      <vt:lpstr>II-1. Rejection of Lunar Intrusion</vt:lpstr>
      <vt:lpstr>Space Counts for Earth View</vt:lpstr>
      <vt:lpstr>Space Counts for ICT View</vt:lpstr>
      <vt:lpstr>PowerPoint Presentation</vt:lpstr>
      <vt:lpstr>PowerPoint Presentation</vt:lpstr>
      <vt:lpstr>II-1: Spectral Response Function @81K</vt:lpstr>
      <vt:lpstr>PowerPoint Presentation</vt:lpstr>
      <vt:lpstr>II-3: Saturation Algorithm</vt:lpstr>
      <vt:lpstr>II-4: Bias Change After Yaw Flip</vt:lpstr>
      <vt:lpstr>PowerPoint Presentation</vt:lpstr>
      <vt:lpstr>MESO-to-MESO Variations within One-Timeline</vt:lpstr>
      <vt:lpstr>Periodic Dark MESO Images </vt:lpstr>
      <vt:lpstr>MESO-to-MESO Variation at Warm FPM Period</vt:lpstr>
      <vt:lpstr>II-6: Bias Change After Gain Set Switch</vt:lpstr>
      <vt:lpstr>PowerPoint Presentation</vt:lpstr>
      <vt:lpstr>III-1: Missing Data &amp; Distorted Images  (Caterpillars and Shark Fins)</vt:lpstr>
      <vt:lpstr>III-2: Dynamic Gain Set Switch</vt:lpstr>
      <vt:lpstr>PowerPoint Presentation</vt:lpstr>
      <vt:lpstr>Full Validation</vt:lpstr>
      <vt:lpstr>PowerPoint Presentation</vt:lpstr>
      <vt:lpstr>Summary and Recommendations</vt:lpstr>
      <vt:lpstr>Summary and Recommendations</vt:lpstr>
    </vt:vector>
  </TitlesOfParts>
  <Company>DOC\NOAA\NESDIS\OACIO-S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Xiangqian Wu</dc:creator>
  <cp:lastModifiedBy>Xiangqian Wu</cp:lastModifiedBy>
  <cp:revision>530</cp:revision>
  <dcterms:created xsi:type="dcterms:W3CDTF">2018-05-13T12:07:38Z</dcterms:created>
  <dcterms:modified xsi:type="dcterms:W3CDTF">2020-02-19T11:51:18Z</dcterms:modified>
</cp:coreProperties>
</file>